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91" r:id="rId3"/>
    <p:sldId id="257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7" r:id="rId32"/>
    <p:sldId id="296" r:id="rId33"/>
    <p:sldId id="298" r:id="rId34"/>
    <p:sldId id="299" r:id="rId35"/>
    <p:sldId id="294" r:id="rId36"/>
    <p:sldId id="295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6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8B1C4-0982-44E3-9F2E-018F210605C6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484F9-8468-48E4-AB01-CE01A513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8E0C54-8482-41C3-8490-1F8F78B27DD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BB0A41-9BAE-4B57-861E-95B357F63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838200"/>
            <a:ext cx="6480048" cy="2301240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 smtClean="0">
                <a:ln w="5000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Implementing</a:t>
            </a:r>
            <a:br>
              <a:rPr lang="en-US" sz="5400" dirty="0" smtClean="0">
                <a:ln w="5000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en-US" sz="5400" dirty="0" smtClean="0">
                <a:ln w="5000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 Feed Management</a:t>
            </a:r>
            <a:endParaRPr lang="en-US" sz="5400" dirty="0">
              <a:ln w="5000" cmpd="sng">
                <a:solidFill>
                  <a:schemeClr val="bg2"/>
                </a:solidFill>
                <a:prstDash val="solid"/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52" y="3657600"/>
            <a:ext cx="6480048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Dan Ludwig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Grazing/Feed Management Specialist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USDA-NRCS  Pennsylvania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Ration Protein</a:t>
            </a:r>
            <a:endParaRPr lang="en-US" dirty="0"/>
          </a:p>
        </p:txBody>
      </p:sp>
      <p:pic>
        <p:nvPicPr>
          <p:cNvPr id="6" name="Content Placeholder 5" descr="Workshop- Lactating-Component Fed Analysis x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67" r="7068" b="32655"/>
          <a:stretch>
            <a:fillRect/>
          </a:stretch>
        </p:blipFill>
        <p:spPr>
          <a:xfrm>
            <a:off x="99060" y="1219200"/>
            <a:ext cx="893445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Ration Protein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762000" y="976776"/>
          <a:ext cx="7467600" cy="5772811"/>
        </p:xfrm>
        <a:graphic>
          <a:graphicData uri="http://schemas.openxmlformats.org/presentationml/2006/ole">
            <p:oleObj spid="_x0000_s3074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 </a:t>
            </a:r>
            <a:r>
              <a:rPr lang="en-US" dirty="0" smtClean="0"/>
              <a:t>Phosphorus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Actual vs. Formulated levels</a:t>
            </a:r>
          </a:p>
          <a:p>
            <a:pPr lvl="1"/>
            <a:r>
              <a:rPr lang="en-US" dirty="0" smtClean="0"/>
              <a:t>Compare Ration Sheet to TMR Test Analysis</a:t>
            </a:r>
          </a:p>
          <a:p>
            <a:pPr lvl="1"/>
            <a:r>
              <a:rPr lang="en-US" dirty="0" smtClean="0"/>
              <a:t>Use Spread sheet to calculate composite ration Crude Protein from Component-fed herds</a:t>
            </a:r>
          </a:p>
          <a:p>
            <a:pPr lvl="1"/>
            <a:r>
              <a:rPr lang="en-US" dirty="0" smtClean="0"/>
              <a:t>Track </a:t>
            </a:r>
            <a:r>
              <a:rPr lang="en-US" dirty="0" smtClean="0"/>
              <a:t>Phosphorus </a:t>
            </a:r>
            <a:r>
              <a:rPr lang="en-US" dirty="0" smtClean="0"/>
              <a:t>amounts in terms percent of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</p:spPr>
        <p:txBody>
          <a:bodyPr/>
          <a:lstStyle/>
          <a:p>
            <a:r>
              <a:rPr lang="en-US" dirty="0" smtClean="0"/>
              <a:t>Ration </a:t>
            </a:r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6" name="Content Placeholder 5" descr="component DMI-ph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165" b="25921"/>
          <a:stretch>
            <a:fillRect/>
          </a:stretch>
        </p:blipFill>
        <p:spPr>
          <a:xfrm>
            <a:off x="199392" y="1219200"/>
            <a:ext cx="8636552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 </a:t>
            </a:r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6" name="Content Placeholder 5" descr="percent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55" b="48936"/>
          <a:stretch>
            <a:fillRect/>
          </a:stretch>
        </p:blipFill>
        <p:spPr>
          <a:xfrm>
            <a:off x="132691" y="1524000"/>
            <a:ext cx="8902307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</a:t>
            </a:r>
            <a:r>
              <a:rPr lang="en-US" dirty="0" smtClean="0"/>
              <a:t>Phosphorus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fecal </a:t>
            </a:r>
            <a:r>
              <a:rPr lang="en-US" dirty="0" smtClean="0"/>
              <a:t>phosphorus </a:t>
            </a:r>
            <a:r>
              <a:rPr lang="en-US" dirty="0" smtClean="0"/>
              <a:t>using test analysis</a:t>
            </a:r>
          </a:p>
          <a:p>
            <a:pPr lvl="1"/>
            <a:r>
              <a:rPr lang="en-US" dirty="0" smtClean="0"/>
              <a:t>Lactating-  (0.55 – 0.85%)</a:t>
            </a:r>
          </a:p>
          <a:p>
            <a:pPr lvl="1"/>
            <a:r>
              <a:rPr lang="en-US" dirty="0" smtClean="0"/>
              <a:t>Dry Cows-  (0.60 – 0.85%)</a:t>
            </a:r>
          </a:p>
          <a:p>
            <a:pPr lvl="1"/>
            <a:r>
              <a:rPr lang="en-US" dirty="0" smtClean="0"/>
              <a:t>Heifers-      (0.55 – 0.85%)</a:t>
            </a:r>
          </a:p>
          <a:p>
            <a:pPr lvl="1"/>
            <a:r>
              <a:rPr lang="en-US" dirty="0" smtClean="0"/>
              <a:t>Beef Cows- (0.65 – 0.90%)</a:t>
            </a:r>
          </a:p>
          <a:p>
            <a:pPr lvl="1"/>
            <a:r>
              <a:rPr lang="en-US" dirty="0" smtClean="0"/>
              <a:t>Growing Calves- (0.92 – 1.05%)</a:t>
            </a:r>
          </a:p>
          <a:p>
            <a:r>
              <a:rPr lang="en-US" dirty="0" smtClean="0"/>
              <a:t>Calculated Excreted amount from Lactating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Tracking </a:t>
            </a:r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4" name="Content Placeholder 3" descr="fecal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735" r="10971" b="54542"/>
          <a:stretch>
            <a:fillRect/>
          </a:stretch>
        </p:blipFill>
        <p:spPr>
          <a:xfrm>
            <a:off x="304800" y="1066800"/>
            <a:ext cx="8610600" cy="2893998"/>
          </a:xfrm>
        </p:spPr>
      </p:pic>
      <p:pic>
        <p:nvPicPr>
          <p:cNvPr id="5" name="Picture 4" descr="excretedP.jpg"/>
          <p:cNvPicPr>
            <a:picLocks noChangeAspect="1"/>
          </p:cNvPicPr>
          <p:nvPr/>
        </p:nvPicPr>
        <p:blipFill>
          <a:blip r:embed="rId3" cstate="print"/>
          <a:srcRect t="6667" b="74444"/>
          <a:stretch>
            <a:fillRect/>
          </a:stretch>
        </p:blipFill>
        <p:spPr>
          <a:xfrm>
            <a:off x="304800" y="4038599"/>
            <a:ext cx="8610600" cy="2104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milk production data</a:t>
            </a:r>
          </a:p>
          <a:p>
            <a:pPr lvl="1"/>
            <a:r>
              <a:rPr lang="en-US" dirty="0" smtClean="0"/>
              <a:t>Bulk tank and Cooperative data</a:t>
            </a:r>
          </a:p>
          <a:p>
            <a:pPr lvl="1"/>
            <a:r>
              <a:rPr lang="en-US" dirty="0" smtClean="0"/>
              <a:t>DHIA reports</a:t>
            </a:r>
          </a:p>
          <a:p>
            <a:r>
              <a:rPr lang="en-US" dirty="0" smtClean="0"/>
              <a:t>Collect Milk Urea Nitrogen (MUN) data</a:t>
            </a:r>
          </a:p>
          <a:p>
            <a:pPr lvl="1"/>
            <a:r>
              <a:rPr lang="en-US" dirty="0" smtClean="0"/>
              <a:t>Cooperative reports</a:t>
            </a:r>
          </a:p>
          <a:p>
            <a:pPr lvl="1"/>
            <a:r>
              <a:rPr lang="en-US" dirty="0" smtClean="0"/>
              <a:t>DHIA reports</a:t>
            </a:r>
          </a:p>
          <a:p>
            <a:r>
              <a:rPr lang="en-US" dirty="0" smtClean="0"/>
              <a:t>Complete Milk Nitrogen Efficiency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Bulk Tank Data</a:t>
            </a:r>
            <a:endParaRPr lang="en-US" dirty="0"/>
          </a:p>
        </p:txBody>
      </p:sp>
      <p:pic>
        <p:nvPicPr>
          <p:cNvPr id="4" name="Content Placeholder 3" descr="milkp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69" r="4466" b="66328"/>
          <a:stretch>
            <a:fillRect/>
          </a:stretch>
        </p:blipFill>
        <p:spPr>
          <a:xfrm>
            <a:off x="57150" y="1295400"/>
            <a:ext cx="893445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 data</a:t>
            </a:r>
            <a:endParaRPr lang="en-US" dirty="0"/>
          </a:p>
        </p:txBody>
      </p:sp>
      <p:pic>
        <p:nvPicPr>
          <p:cNvPr id="4" name="Content Placeholder 3" descr="m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679" b="39390"/>
          <a:stretch>
            <a:fillRect/>
          </a:stretch>
        </p:blipFill>
        <p:spPr>
          <a:xfrm>
            <a:off x="228600" y="1447799"/>
            <a:ext cx="8686800" cy="5261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 Management in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offered for contracting in FY2008</a:t>
            </a:r>
          </a:p>
          <a:p>
            <a:pPr lvl="1"/>
            <a:r>
              <a:rPr lang="en-US" dirty="0" smtClean="0"/>
              <a:t>Coupled with Nutrient Management</a:t>
            </a:r>
          </a:p>
          <a:p>
            <a:r>
              <a:rPr lang="en-US" dirty="0" smtClean="0"/>
              <a:t>FY2011 offered as a stand alone practice</a:t>
            </a:r>
          </a:p>
          <a:p>
            <a:pPr lvl="1"/>
            <a:r>
              <a:rPr lang="en-US" dirty="0" smtClean="0"/>
              <a:t>$500,000 in EQIP, $500,000 in CBWI</a:t>
            </a:r>
          </a:p>
          <a:p>
            <a:pPr lvl="1"/>
            <a:r>
              <a:rPr lang="en-US" dirty="0" smtClean="0"/>
              <a:t>51 farms contracted</a:t>
            </a:r>
          </a:p>
          <a:p>
            <a:pPr lvl="2"/>
            <a:r>
              <a:rPr lang="en-US" dirty="0" smtClean="0"/>
              <a:t>49 Dairy Operations</a:t>
            </a:r>
          </a:p>
          <a:p>
            <a:pPr lvl="2"/>
            <a:r>
              <a:rPr lang="en-US" dirty="0" smtClean="0"/>
              <a:t>4 Beef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r>
              <a:rPr lang="en-US" dirty="0" smtClean="0"/>
              <a:t>Milk Nitrogen Efficiency</a:t>
            </a:r>
            <a:endParaRPr lang="en-US" dirty="0"/>
          </a:p>
        </p:txBody>
      </p:sp>
      <p:pic>
        <p:nvPicPr>
          <p:cNvPr id="4" name="Content Placeholder 3" descr="m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593"/>
          <a:stretch>
            <a:fillRect/>
          </a:stretch>
        </p:blipFill>
        <p:spPr>
          <a:xfrm>
            <a:off x="228600" y="1219200"/>
            <a:ext cx="87433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Other 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Track Dry Matter Intake Efficiency</a:t>
            </a:r>
          </a:p>
          <a:p>
            <a:pPr lvl="1"/>
            <a:r>
              <a:rPr lang="en-US" dirty="0" smtClean="0"/>
              <a:t>Monitor dry matter intake</a:t>
            </a:r>
          </a:p>
          <a:p>
            <a:pPr lvl="1"/>
            <a:r>
              <a:rPr lang="en-US" dirty="0" smtClean="0"/>
              <a:t>Utilize milk components to calculate ratio</a:t>
            </a:r>
          </a:p>
          <a:p>
            <a:pPr lvl="1"/>
            <a:r>
              <a:rPr lang="en-US" dirty="0" smtClean="0"/>
              <a:t>1.3 – 1.6 is standard</a:t>
            </a:r>
          </a:p>
          <a:p>
            <a:endParaRPr lang="en-US" dirty="0"/>
          </a:p>
        </p:txBody>
      </p:sp>
      <p:pic>
        <p:nvPicPr>
          <p:cNvPr id="4" name="Picture 3" descr="dmie.jpg"/>
          <p:cNvPicPr>
            <a:picLocks noChangeAspect="1"/>
          </p:cNvPicPr>
          <p:nvPr/>
        </p:nvPicPr>
        <p:blipFill>
          <a:blip r:embed="rId2" cstate="print"/>
          <a:srcRect r="5354" b="72222"/>
          <a:stretch>
            <a:fillRect/>
          </a:stretch>
        </p:blipFill>
        <p:spPr>
          <a:xfrm>
            <a:off x="0" y="3657600"/>
            <a:ext cx="9071924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Contracting Feed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 can select from 1 – 5 groups</a:t>
            </a:r>
          </a:p>
          <a:p>
            <a:r>
              <a:rPr lang="en-US" dirty="0" smtClean="0"/>
              <a:t>Producers can select contract length</a:t>
            </a:r>
          </a:p>
          <a:p>
            <a:pPr lvl="1"/>
            <a:r>
              <a:rPr lang="en-US" dirty="0" smtClean="0"/>
              <a:t>1 – 3 years</a:t>
            </a:r>
          </a:p>
          <a:p>
            <a:r>
              <a:rPr lang="en-US" dirty="0" smtClean="0"/>
              <a:t>Payments are designed to help cover the cost of implementing the plan</a:t>
            </a:r>
          </a:p>
          <a:p>
            <a:pPr lvl="1"/>
            <a:r>
              <a:rPr lang="en-US" dirty="0" smtClean="0"/>
              <a:t>Plan development costs</a:t>
            </a:r>
          </a:p>
          <a:p>
            <a:pPr lvl="1"/>
            <a:r>
              <a:rPr lang="en-US" dirty="0" smtClean="0"/>
              <a:t>Increased feed costs</a:t>
            </a:r>
          </a:p>
          <a:p>
            <a:pPr lvl="1"/>
            <a:r>
              <a:rPr lang="en-US" dirty="0" smtClean="0"/>
              <a:t>New infrastructure (mixers, pens,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90600"/>
          </a:xfrm>
        </p:spPr>
        <p:txBody>
          <a:bodyPr/>
          <a:lstStyle/>
          <a:p>
            <a:pPr eaLnBrk="1" hangingPunct="1"/>
            <a:r>
              <a:rPr lang="en-US" smtClean="0"/>
              <a:t>PA Payment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Contract Payments over 3 year period	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Year 1 	$2,000 per group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Year 1 HU    $2,400 per group*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Year 2 	$1,500 per group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Year 2 HU	$1,800 per group*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Year 3	 $1,100 per group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Year 3 HU	 $1,300 per group*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*   HU Historically Underserved Producer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** Limit 5 groups per year per contract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** Must Develop and Implement Feeding Plan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ed_mngt_au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6591"/>
            <a:ext cx="8763000" cy="6771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data compiled yet</a:t>
            </a:r>
          </a:p>
          <a:p>
            <a:pPr lvl="1"/>
            <a:r>
              <a:rPr lang="en-US" dirty="0" smtClean="0"/>
              <a:t>Snap shot of some of the farm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0" y="190500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1E3-99EE-431D-8522-D41679C099A7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830226"/>
          <a:ext cx="8382002" cy="1351374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0"/>
                <a:gridCol w="1012226"/>
                <a:gridCol w="1074516"/>
                <a:gridCol w="1090088"/>
                <a:gridCol w="1090088"/>
                <a:gridCol w="1296427"/>
              </a:tblGrid>
              <a:tr h="450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14-Jul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88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45.9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0.41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0.11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55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1,828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"/>
                        </a:rPr>
                        <a:t>2-Nov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61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46.4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0.41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0.14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1,692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"/>
                        </a:rPr>
                        <a:t>14-Feb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47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0.38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0.11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1,607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Select Results from Plans being implemented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926703"/>
          <a:ext cx="8458202" cy="839956"/>
        </p:xfrm>
        <a:graphic>
          <a:graphicData uri="http://schemas.openxmlformats.org/drawingml/2006/table">
            <a:tbl>
              <a:tblPr/>
              <a:tblGrid>
                <a:gridCol w="1147141"/>
                <a:gridCol w="942855"/>
                <a:gridCol w="754285"/>
                <a:gridCol w="1021428"/>
                <a:gridCol w="1084284"/>
                <a:gridCol w="1099998"/>
                <a:gridCol w="1099998"/>
                <a:gridCol w="1308213"/>
              </a:tblGrid>
              <a:tr h="280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Group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Date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Milk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DMI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Ration 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Lactating Cows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Annual 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%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lbs/cow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Number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9122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Plain Sect</a:t>
            </a:r>
          </a:p>
          <a:p>
            <a:pPr algn="ctr"/>
            <a:r>
              <a:rPr lang="en-US" sz="2400" dirty="0" smtClean="0"/>
              <a:t>48 Cow Component-fed Herd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5410200"/>
            <a:ext cx="2209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556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-221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1828800"/>
            <a:ext cx="396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1E3-99EE-431D-8522-D41679C099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Select Results from Plans being implemented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0"/>
          <a:ext cx="8458202" cy="839956"/>
        </p:xfrm>
        <a:graphic>
          <a:graphicData uri="http://schemas.openxmlformats.org/drawingml/2006/table">
            <a:tbl>
              <a:tblPr/>
              <a:tblGrid>
                <a:gridCol w="1147141"/>
                <a:gridCol w="942855"/>
                <a:gridCol w="754285"/>
                <a:gridCol w="1021428"/>
                <a:gridCol w="1084284"/>
                <a:gridCol w="1099998"/>
                <a:gridCol w="1099998"/>
                <a:gridCol w="1308213"/>
              </a:tblGrid>
              <a:tr h="280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Group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Date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Milk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DMI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Ration 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Lactating Cows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Annual 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lbs/cow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Number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8360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Plain Sect</a:t>
            </a:r>
          </a:p>
          <a:p>
            <a:pPr algn="ctr"/>
            <a:r>
              <a:rPr lang="en-US" sz="2400" dirty="0" smtClean="0"/>
              <a:t>62 Cow TMR-fed Herd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897928"/>
          <a:ext cx="8458200" cy="1131272"/>
        </p:xfrm>
        <a:graphic>
          <a:graphicData uri="http://schemas.openxmlformats.org/drawingml/2006/table">
            <a:tbl>
              <a:tblPr/>
              <a:tblGrid>
                <a:gridCol w="1208314"/>
                <a:gridCol w="881682"/>
                <a:gridCol w="754286"/>
                <a:gridCol w="1021428"/>
                <a:gridCol w="1084284"/>
                <a:gridCol w="1099997"/>
                <a:gridCol w="1099997"/>
                <a:gridCol w="1308212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14-Apr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83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45.32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0.43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0.12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2,126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"/>
                        </a:rPr>
                        <a:t>14-Jul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89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43.3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0.42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0.10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1,955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"/>
                        </a:rPr>
                        <a:t>2-Nov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80.9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49.49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0.13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64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2,443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Lactating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2-Feb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81.9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43.8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0.10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1,950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5421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5334000"/>
            <a:ext cx="2209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-176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1828800"/>
            <a:ext cx="396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1E3-99EE-431D-8522-D41679C099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Select Results from Plans being implemented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0"/>
          <a:ext cx="8458202" cy="839956"/>
        </p:xfrm>
        <a:graphic>
          <a:graphicData uri="http://schemas.openxmlformats.org/drawingml/2006/table">
            <a:tbl>
              <a:tblPr/>
              <a:tblGrid>
                <a:gridCol w="1147141"/>
                <a:gridCol w="942855"/>
                <a:gridCol w="754285"/>
                <a:gridCol w="1021428"/>
                <a:gridCol w="1084284"/>
                <a:gridCol w="1099998"/>
                <a:gridCol w="1099998"/>
                <a:gridCol w="1308213"/>
              </a:tblGrid>
              <a:tr h="280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Group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Date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Milk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DMI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Ration 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Lactating Cows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Annual 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lbs/cow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Number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8360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English Farm</a:t>
            </a:r>
          </a:p>
          <a:p>
            <a:pPr algn="ctr"/>
            <a:r>
              <a:rPr lang="en-US" sz="2400" dirty="0" smtClean="0"/>
              <a:t>Pre-Peak TMR-fed Herd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5181600"/>
            <a:ext cx="2209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-956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3962400"/>
          <a:ext cx="8382000" cy="282818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1"/>
                <a:gridCol w="1012226"/>
                <a:gridCol w="1074516"/>
                <a:gridCol w="1090087"/>
                <a:gridCol w="1090087"/>
                <a:gridCol w="1296426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Pre 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Peak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20-Jul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47.3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0.41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0.11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126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4,374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0999" y="4267200"/>
          <a:ext cx="8382001" cy="282818"/>
        </p:xfrm>
        <a:graphic>
          <a:graphicData uri="http://schemas.openxmlformats.org/drawingml/2006/table">
            <a:tbl>
              <a:tblPr/>
              <a:tblGrid>
                <a:gridCol w="1136807"/>
                <a:gridCol w="934361"/>
                <a:gridCol w="747491"/>
                <a:gridCol w="1012226"/>
                <a:gridCol w="1074516"/>
                <a:gridCol w="1090087"/>
                <a:gridCol w="1090087"/>
                <a:gridCol w="129642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Pre Peak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10/11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83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46.5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0.42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0.12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128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4,708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0998" y="4572000"/>
          <a:ext cx="8382002" cy="282818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0"/>
                <a:gridCol w="1012226"/>
                <a:gridCol w="1074516"/>
                <a:gridCol w="1090088"/>
                <a:gridCol w="1090088"/>
                <a:gridCol w="1296427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Pre Peak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1/12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49.5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0.09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134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3,752</a:t>
                      </a: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1828800"/>
            <a:ext cx="396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1E3-99EE-431D-8522-D41679C099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Select Results from Plans being implemented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0"/>
          <a:ext cx="8458202" cy="839956"/>
        </p:xfrm>
        <a:graphic>
          <a:graphicData uri="http://schemas.openxmlformats.org/drawingml/2006/table">
            <a:tbl>
              <a:tblPr/>
              <a:tblGrid>
                <a:gridCol w="1147141"/>
                <a:gridCol w="942855"/>
                <a:gridCol w="754285"/>
                <a:gridCol w="1021428"/>
                <a:gridCol w="1084284"/>
                <a:gridCol w="1099998"/>
                <a:gridCol w="1099998"/>
                <a:gridCol w="1308213"/>
              </a:tblGrid>
              <a:tr h="280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Group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Date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Milk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DMI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Ration 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Lactating Cows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Annual 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lbs/cow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Number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8360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English Farm</a:t>
            </a:r>
          </a:p>
          <a:p>
            <a:pPr algn="ctr"/>
            <a:r>
              <a:rPr lang="en-US" sz="2400" dirty="0" smtClean="0"/>
              <a:t>Heifer TMR-fed Herd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5181600"/>
            <a:ext cx="2209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-890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3962400"/>
          <a:ext cx="8382000" cy="282818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1"/>
                <a:gridCol w="1012226"/>
                <a:gridCol w="1074516"/>
                <a:gridCol w="1090087"/>
                <a:gridCol w="1090087"/>
                <a:gridCol w="1296426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Heifer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20-Jul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69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47.1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0.39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0.12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133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4,932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0999" y="4267200"/>
          <a:ext cx="8382001" cy="282818"/>
        </p:xfrm>
        <a:graphic>
          <a:graphicData uri="http://schemas.openxmlformats.org/drawingml/2006/table">
            <a:tbl>
              <a:tblPr/>
              <a:tblGrid>
                <a:gridCol w="1136807"/>
                <a:gridCol w="934361"/>
                <a:gridCol w="747491"/>
                <a:gridCol w="1012226"/>
                <a:gridCol w="1074516"/>
                <a:gridCol w="1090087"/>
                <a:gridCol w="1090087"/>
                <a:gridCol w="129642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Heifer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10/11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67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48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0.43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0.15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133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5,927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0998" y="4572000"/>
          <a:ext cx="8382002" cy="282818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0"/>
                <a:gridCol w="1012226"/>
                <a:gridCol w="1074516"/>
                <a:gridCol w="1090088"/>
                <a:gridCol w="1090088"/>
                <a:gridCol w="1296427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Heifer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1/12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67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47.8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0.33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0.10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136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4,042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from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 Plan</a:t>
            </a:r>
          </a:p>
          <a:p>
            <a:pPr lvl="1"/>
            <a:r>
              <a:rPr lang="en-US" dirty="0" smtClean="0"/>
              <a:t>Checklists</a:t>
            </a:r>
          </a:p>
          <a:p>
            <a:pPr lvl="1"/>
            <a:r>
              <a:rPr lang="en-US" dirty="0" smtClean="0"/>
              <a:t>Template and Narratives</a:t>
            </a:r>
          </a:p>
          <a:p>
            <a:pPr lvl="1"/>
            <a:r>
              <a:rPr lang="en-US" dirty="0" smtClean="0"/>
              <a:t>Rations- Current &amp; Proposed</a:t>
            </a:r>
          </a:p>
          <a:p>
            <a:pPr lvl="1"/>
            <a:r>
              <a:rPr lang="en-US" dirty="0" smtClean="0"/>
              <a:t>Manure &amp; Feed Analyses</a:t>
            </a:r>
          </a:p>
          <a:p>
            <a:pPr lvl="1"/>
            <a:r>
              <a:rPr lang="en-US" dirty="0" smtClean="0"/>
              <a:t>Tracking/Monitoring Worksheets</a:t>
            </a:r>
          </a:p>
          <a:p>
            <a:r>
              <a:rPr lang="en-US" dirty="0" smtClean="0"/>
              <a:t>Quarterly Reports</a:t>
            </a:r>
          </a:p>
          <a:p>
            <a:pPr lvl="1"/>
            <a:r>
              <a:rPr lang="en-US" dirty="0" smtClean="0"/>
              <a:t>4 reports per year required for payment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1828800"/>
            <a:ext cx="396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1E3-99EE-431D-8522-D41679C099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Select Results from Plans being implemented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0"/>
          <a:ext cx="8458202" cy="839956"/>
        </p:xfrm>
        <a:graphic>
          <a:graphicData uri="http://schemas.openxmlformats.org/drawingml/2006/table">
            <a:tbl>
              <a:tblPr/>
              <a:tblGrid>
                <a:gridCol w="1147141"/>
                <a:gridCol w="942855"/>
                <a:gridCol w="754285"/>
                <a:gridCol w="1021428"/>
                <a:gridCol w="1084284"/>
                <a:gridCol w="1099998"/>
                <a:gridCol w="1099998"/>
                <a:gridCol w="1308213"/>
              </a:tblGrid>
              <a:tr h="280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Group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Date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Milk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DMI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Ration P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Lactating Cows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Annual P Excreted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lbs/cow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Number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lbs</a:t>
                      </a:r>
                    </a:p>
                  </a:txBody>
                  <a:tcPr marL="8498" marR="8498" marT="8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8360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English Farm</a:t>
            </a:r>
          </a:p>
          <a:p>
            <a:pPr algn="ctr"/>
            <a:r>
              <a:rPr lang="en-US" sz="2400" dirty="0" smtClean="0"/>
              <a:t>Lactating TMR-fed Herd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5181600"/>
            <a:ext cx="2209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-3,428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3962400"/>
          <a:ext cx="8382000" cy="282818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1"/>
                <a:gridCol w="1012226"/>
                <a:gridCol w="1074516"/>
                <a:gridCol w="1090087"/>
                <a:gridCol w="1090087"/>
                <a:gridCol w="1296426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Lactating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20-Jul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76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55.1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0.40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0.15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255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11,822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0999" y="4267200"/>
          <a:ext cx="8382001" cy="282818"/>
        </p:xfrm>
        <a:graphic>
          <a:graphicData uri="http://schemas.openxmlformats.org/drawingml/2006/table">
            <a:tbl>
              <a:tblPr/>
              <a:tblGrid>
                <a:gridCol w="1136807"/>
                <a:gridCol w="934361"/>
                <a:gridCol w="747491"/>
                <a:gridCol w="1012226"/>
                <a:gridCol w="1074516"/>
                <a:gridCol w="1090087"/>
                <a:gridCol w="1090087"/>
                <a:gridCol w="129642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Lactating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10/11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72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53.6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0.38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0.14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240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10,166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0998" y="4572000"/>
          <a:ext cx="8382002" cy="282818"/>
        </p:xfrm>
        <a:graphic>
          <a:graphicData uri="http://schemas.openxmlformats.org/drawingml/2006/table">
            <a:tbl>
              <a:tblPr/>
              <a:tblGrid>
                <a:gridCol w="1136806"/>
                <a:gridCol w="934361"/>
                <a:gridCol w="747490"/>
                <a:gridCol w="1012226"/>
                <a:gridCol w="1074516"/>
                <a:gridCol w="1090088"/>
                <a:gridCol w="1090088"/>
                <a:gridCol w="1296427"/>
              </a:tblGrid>
              <a:tr h="14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Arial"/>
                        </a:rPr>
                        <a:t>Lactating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1/12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80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55.2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0.32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0.10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263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8,394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8498" marR="8498" marT="8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822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49" y="228600"/>
            <a:ext cx="845125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8" t="610" r="15614" b="436"/>
          <a:stretch>
            <a:fillRect/>
          </a:stretch>
        </p:blipFill>
        <p:spPr bwMode="auto">
          <a:xfrm>
            <a:off x="51358800" y="78333600"/>
            <a:ext cx="5410200" cy="4339673"/>
          </a:xfrm>
          <a:prstGeom prst="rect">
            <a:avLst/>
          </a:prstGeom>
          <a:noFill/>
          <a:ln w="38100" algn="in">
            <a:solidFill>
              <a:srgbClr val="12248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78" t="610" r="15614" b="436"/>
          <a:stretch>
            <a:fillRect/>
          </a:stretch>
        </p:blipFill>
        <p:spPr bwMode="auto">
          <a:xfrm>
            <a:off x="533400" y="228600"/>
            <a:ext cx="8001000" cy="6417826"/>
          </a:xfrm>
          <a:prstGeom prst="rect">
            <a:avLst/>
          </a:prstGeom>
          <a:noFill/>
          <a:ln w="38100" algn="in">
            <a:solidFill>
              <a:srgbClr val="1224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33" t="369" r="15543" b="221"/>
          <a:stretch>
            <a:fillRect/>
          </a:stretch>
        </p:blipFill>
        <p:spPr bwMode="auto">
          <a:xfrm>
            <a:off x="990600" y="304800"/>
            <a:ext cx="7162800" cy="5813558"/>
          </a:xfrm>
          <a:prstGeom prst="rect">
            <a:avLst/>
          </a:prstGeom>
          <a:noFill/>
          <a:ln w="38100" algn="in">
            <a:solidFill>
              <a:srgbClr val="122480"/>
            </a:solidFill>
            <a:miter lim="800000"/>
            <a:headEnd/>
            <a:tailEnd/>
          </a:ln>
          <a:effectLst/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590800" y="6229350"/>
            <a:ext cx="3695700" cy="476250"/>
            <a:chOff x="124701300" y="117271800"/>
            <a:chExt cx="10972800" cy="10668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8503" t="35890" r="5493" b="54353"/>
            <a:stretch>
              <a:fillRect/>
            </a:stretch>
          </p:blipFill>
          <p:spPr bwMode="auto">
            <a:xfrm>
              <a:off x="124701300" y="117271800"/>
              <a:ext cx="10972800" cy="1066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87900" y="117519450"/>
              <a:ext cx="335309" cy="40237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keting Feed Mgmt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ed Mgmt Brochure- Oct 2011_Page_1.jpg"/>
          <p:cNvPicPr>
            <a:picLocks noChangeAspect="1"/>
          </p:cNvPicPr>
          <p:nvPr/>
        </p:nvPicPr>
        <p:blipFill>
          <a:blip r:embed="rId2" cstate="print"/>
          <a:srcRect l="49138"/>
          <a:stretch>
            <a:fillRect/>
          </a:stretch>
        </p:blipFill>
        <p:spPr>
          <a:xfrm>
            <a:off x="2362200" y="0"/>
            <a:ext cx="44968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183880" cy="77724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Questions?</a:t>
            </a:r>
            <a:endParaRPr lang="en-US" sz="9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03" y="3510764"/>
            <a:ext cx="3110744" cy="222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402890"/>
            <a:ext cx="3082813" cy="23121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1E3-99EE-431D-8522-D41679C099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Ration</a:t>
            </a:r>
            <a:endParaRPr lang="en-US" dirty="0"/>
          </a:p>
        </p:txBody>
      </p:sp>
      <p:pic>
        <p:nvPicPr>
          <p:cNvPr id="4" name="Content Placeholder 3" descr="Training Current Rations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706"/>
          <a:stretch>
            <a:fillRect/>
          </a:stretch>
        </p:blipFill>
        <p:spPr>
          <a:xfrm>
            <a:off x="990600" y="992690"/>
            <a:ext cx="7086600" cy="57129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Feed Analysis</a:t>
            </a:r>
            <a:endParaRPr lang="en-US" dirty="0"/>
          </a:p>
        </p:txBody>
      </p:sp>
      <p:pic>
        <p:nvPicPr>
          <p:cNvPr id="4" name="Content Placeholder 3" descr="CS resul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5" r="4245" b="45255"/>
          <a:stretch>
            <a:fillRect/>
          </a:stretch>
        </p:blipFill>
        <p:spPr>
          <a:xfrm>
            <a:off x="1066800" y="1143000"/>
            <a:ext cx="7086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Manure Analysis</a:t>
            </a:r>
            <a:endParaRPr lang="en-US" dirty="0"/>
          </a:p>
        </p:txBody>
      </p:sp>
      <p:pic>
        <p:nvPicPr>
          <p:cNvPr id="4" name="Content Placeholder 3" descr="sing;eManure Analy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66" r="4245" b="47808"/>
          <a:stretch>
            <a:fillRect/>
          </a:stretch>
        </p:blipFill>
        <p:spPr>
          <a:xfrm>
            <a:off x="762000" y="1142999"/>
            <a:ext cx="7678994" cy="5536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Tracking/Monitoring 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Matter Intakes</a:t>
            </a:r>
          </a:p>
          <a:p>
            <a:pPr lvl="1"/>
            <a:r>
              <a:rPr lang="en-US" dirty="0" smtClean="0"/>
              <a:t>Actual vs. Formulated</a:t>
            </a:r>
          </a:p>
          <a:p>
            <a:pPr lvl="1"/>
            <a:r>
              <a:rPr lang="en-US" dirty="0" smtClean="0"/>
              <a:t>TMR and Component Fed Herds</a:t>
            </a:r>
          </a:p>
          <a:p>
            <a:pPr lvl="2"/>
            <a:r>
              <a:rPr lang="en-US" dirty="0" smtClean="0"/>
              <a:t>Spread sheet calculates composite values for component fed herds</a:t>
            </a:r>
          </a:p>
          <a:p>
            <a:pPr lvl="2"/>
            <a:r>
              <a:rPr lang="en-US" dirty="0" smtClean="0"/>
              <a:t>Crude Protein</a:t>
            </a:r>
          </a:p>
          <a:p>
            <a:pPr lvl="2"/>
            <a:r>
              <a:rPr lang="en-US" dirty="0" smtClean="0"/>
              <a:t>Phosphorus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Dry Matter Intake</a:t>
            </a:r>
            <a:endParaRPr lang="en-US" dirty="0"/>
          </a:p>
        </p:txBody>
      </p:sp>
      <p:pic>
        <p:nvPicPr>
          <p:cNvPr id="8" name="Content Placeholder 7" descr="TMR-D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68" b="62960"/>
          <a:stretch>
            <a:fillRect/>
          </a:stretch>
        </p:blipFill>
        <p:spPr>
          <a:xfrm>
            <a:off x="990600" y="762000"/>
            <a:ext cx="6858000" cy="1676400"/>
          </a:xfrm>
        </p:spPr>
      </p:pic>
      <p:pic>
        <p:nvPicPr>
          <p:cNvPr id="9" name="Picture 8" descr="component dmi.jpg"/>
          <p:cNvPicPr>
            <a:picLocks noChangeAspect="1"/>
          </p:cNvPicPr>
          <p:nvPr/>
        </p:nvPicPr>
        <p:blipFill>
          <a:blip r:embed="rId3" cstate="print"/>
          <a:srcRect l="1919" t="3333" r="20808" b="33333"/>
          <a:stretch>
            <a:fillRect/>
          </a:stretch>
        </p:blipFill>
        <p:spPr>
          <a:xfrm>
            <a:off x="990600" y="2514600"/>
            <a:ext cx="6858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Actual vs. Formulated levels</a:t>
            </a:r>
          </a:p>
          <a:p>
            <a:pPr lvl="1"/>
            <a:r>
              <a:rPr lang="en-US" dirty="0" smtClean="0"/>
              <a:t>Compare Ration Sheet to TMR Test Analysis</a:t>
            </a:r>
          </a:p>
          <a:p>
            <a:pPr lvl="1"/>
            <a:r>
              <a:rPr lang="en-US" dirty="0" smtClean="0"/>
              <a:t>Use Spread sheet to calculate composite ration Crude Protein from Component-fed herds</a:t>
            </a:r>
          </a:p>
          <a:p>
            <a:pPr lvl="1"/>
            <a:r>
              <a:rPr lang="en-US" dirty="0" smtClean="0"/>
              <a:t>Charts to track across the quarters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231</TotalTime>
  <Words>670</Words>
  <Application>Microsoft Office PowerPoint</Application>
  <PresentationFormat>On-screen Show (4:3)</PresentationFormat>
  <Paragraphs>329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Technic</vt:lpstr>
      <vt:lpstr>Acrobat Document</vt:lpstr>
      <vt:lpstr>Implementing  Feed Management</vt:lpstr>
      <vt:lpstr>Feed Management in PA</vt:lpstr>
      <vt:lpstr>Requirements from Farm</vt:lpstr>
      <vt:lpstr>Ration</vt:lpstr>
      <vt:lpstr>Feed Analysis</vt:lpstr>
      <vt:lpstr>Manure Analysis</vt:lpstr>
      <vt:lpstr>Tracking/Monitoring Worksheets</vt:lpstr>
      <vt:lpstr>Dry Matter Intake</vt:lpstr>
      <vt:lpstr>Ration Protein</vt:lpstr>
      <vt:lpstr>Ration Protein</vt:lpstr>
      <vt:lpstr>Ration Protein</vt:lpstr>
      <vt:lpstr>Ration Phosphorus</vt:lpstr>
      <vt:lpstr>Ration Phosphorus</vt:lpstr>
      <vt:lpstr>Ration Phosphorus</vt:lpstr>
      <vt:lpstr>Tracking Phosphorus</vt:lpstr>
      <vt:lpstr>Tracking Phosphorus</vt:lpstr>
      <vt:lpstr>Tracking Protein</vt:lpstr>
      <vt:lpstr>Bulk Tank Data</vt:lpstr>
      <vt:lpstr>MUN data</vt:lpstr>
      <vt:lpstr>Milk Nitrogen Efficiency</vt:lpstr>
      <vt:lpstr>Other Efficiencies</vt:lpstr>
      <vt:lpstr>Contracting Feed Management</vt:lpstr>
      <vt:lpstr>PA Payment Level</vt:lpstr>
      <vt:lpstr>Slide 24</vt:lpstr>
      <vt:lpstr>Results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Questions?</vt:lpstr>
    </vt:vector>
  </TitlesOfParts>
  <Company>USDA OCIO-ITS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Feed Management</dc:title>
  <dc:creator>dan.ludwig</dc:creator>
  <cp:lastModifiedBy>holli.kuykendall</cp:lastModifiedBy>
  <cp:revision>38</cp:revision>
  <dcterms:created xsi:type="dcterms:W3CDTF">2012-05-07T15:48:15Z</dcterms:created>
  <dcterms:modified xsi:type="dcterms:W3CDTF">2012-05-09T11:21:01Z</dcterms:modified>
</cp:coreProperties>
</file>