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6"/>
  </p:notesMasterIdLst>
  <p:handoutMasterIdLst>
    <p:handoutMasterId r:id="rId27"/>
  </p:handoutMasterIdLst>
  <p:sldIdLst>
    <p:sldId id="636" r:id="rId2"/>
    <p:sldId id="699" r:id="rId3"/>
    <p:sldId id="695" r:id="rId4"/>
    <p:sldId id="698" r:id="rId5"/>
    <p:sldId id="683" r:id="rId6"/>
    <p:sldId id="684" r:id="rId7"/>
    <p:sldId id="542" r:id="rId8"/>
    <p:sldId id="548" r:id="rId9"/>
    <p:sldId id="550" r:id="rId10"/>
    <p:sldId id="546" r:id="rId11"/>
    <p:sldId id="549" r:id="rId12"/>
    <p:sldId id="622" r:id="rId13"/>
    <p:sldId id="623" r:id="rId14"/>
    <p:sldId id="714" r:id="rId15"/>
    <p:sldId id="708" r:id="rId16"/>
    <p:sldId id="709" r:id="rId17"/>
    <p:sldId id="710" r:id="rId18"/>
    <p:sldId id="711" r:id="rId19"/>
    <p:sldId id="712" r:id="rId20"/>
    <p:sldId id="677" r:id="rId21"/>
    <p:sldId id="678" r:id="rId22"/>
    <p:sldId id="629" r:id="rId23"/>
    <p:sldId id="328" r:id="rId24"/>
    <p:sldId id="713" r:id="rId25"/>
  </p:sldIdLst>
  <p:sldSz cx="9144000" cy="6858000" type="screen4x3"/>
  <p:notesSz cx="7010400" cy="92964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clrMru>
    <a:srgbClr val="FF0000"/>
    <a:srgbClr val="FFFF00"/>
    <a:srgbClr val="0000FF"/>
    <a:srgbClr val="FF3300"/>
    <a:srgbClr val="CC3300"/>
    <a:srgbClr val="00FFFF"/>
    <a:srgbClr val="66FF66"/>
    <a:srgbClr val="FF0066"/>
  </p:clrMru>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876" autoAdjust="0"/>
    <p:restoredTop sz="61706" autoAdjust="0"/>
  </p:normalViewPr>
  <p:slideViewPr>
    <p:cSldViewPr>
      <p:cViewPr varScale="1">
        <p:scale>
          <a:sx n="130" d="100"/>
          <a:sy n="130" d="100"/>
        </p:scale>
        <p:origin x="-990" y="-96"/>
      </p:cViewPr>
      <p:guideLst>
        <p:guide orient="horz" pos="2160"/>
        <p:guide pos="2880"/>
      </p:guideLst>
    </p:cSldViewPr>
  </p:slideViewPr>
  <p:outlineViewPr>
    <p:cViewPr>
      <p:scale>
        <a:sx n="33" d="100"/>
        <a:sy n="33" d="100"/>
      </p:scale>
      <p:origin x="0" y="0"/>
    </p:cViewPr>
  </p:outlineViewPr>
  <p:notesTextViewPr>
    <p:cViewPr>
      <p:scale>
        <a:sx n="66" d="100"/>
        <a:sy n="66" d="100"/>
      </p:scale>
      <p:origin x="0" y="0"/>
    </p:cViewPr>
  </p:notesTextViewPr>
  <p:sorterViewPr>
    <p:cViewPr>
      <p:scale>
        <a:sx n="66" d="100"/>
        <a:sy n="66" d="100"/>
      </p:scale>
      <p:origin x="0" y="1248"/>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80899" name="Rectangle 3"/>
          <p:cNvSpPr>
            <a:spLocks noGrp="1" noChangeArrowheads="1"/>
          </p:cNvSpPr>
          <p:nvPr>
            <p:ph type="dt" sz="quarter"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80900" name="Rectangle 4"/>
          <p:cNvSpPr>
            <a:spLocks noGrp="1" noChangeArrowheads="1"/>
          </p:cNvSpPr>
          <p:nvPr>
            <p:ph type="ftr" sz="quarter" idx="2"/>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80901" name="Rectangle 5"/>
          <p:cNvSpPr>
            <a:spLocks noGrp="1" noChangeArrowheads="1"/>
          </p:cNvSpPr>
          <p:nvPr>
            <p:ph type="sldNum" sz="quarter" idx="3"/>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B09ACA4D-0A31-4B21-BCAB-5E2A189B9147}" type="slidenum">
              <a:rPr lang="en-US"/>
              <a:pPr>
                <a:defRPr/>
              </a:pPr>
              <a:t>‹#›</a:t>
            </a:fld>
            <a:endParaRPr lang="en-US"/>
          </a:p>
        </p:txBody>
      </p:sp>
    </p:spTree>
    <p:extLst>
      <p:ext uri="{BB962C8B-B14F-4D97-AF65-F5344CB8AC3E}">
        <p14:creationId xmlns:p14="http://schemas.microsoft.com/office/powerpoint/2010/main" xmlns="" val="120879434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defTabSz="931863">
              <a:defRPr sz="1200"/>
            </a:lvl1pPr>
          </a:lstStyle>
          <a:p>
            <a:pPr>
              <a:defRPr/>
            </a:pPr>
            <a:endParaRPr lang="en-US"/>
          </a:p>
        </p:txBody>
      </p:sp>
      <p:sp>
        <p:nvSpPr>
          <p:cNvPr id="58371" name="Rectangle 3"/>
          <p:cNvSpPr>
            <a:spLocks noGrp="1" noChangeArrowheads="1"/>
          </p:cNvSpPr>
          <p:nvPr>
            <p:ph type="dt" idx="1"/>
          </p:nvPr>
        </p:nvSpPr>
        <p:spPr bwMode="auto">
          <a:xfrm>
            <a:off x="3970338" y="0"/>
            <a:ext cx="3038475" cy="465138"/>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lvl1pPr algn="r" defTabSz="931863">
              <a:defRPr sz="1200"/>
            </a:lvl1pPr>
          </a:lstStyle>
          <a:p>
            <a:pPr>
              <a:defRPr/>
            </a:pPr>
            <a:endParaRPr lang="en-US"/>
          </a:p>
        </p:txBody>
      </p:sp>
      <p:sp>
        <p:nvSpPr>
          <p:cNvPr id="60420" name="Rectangle 4"/>
          <p:cNvSpPr>
            <a:spLocks noGrp="1" noRot="1" noChangeAspect="1" noChangeArrowheads="1" noTextEdit="1"/>
          </p:cNvSpPr>
          <p:nvPr>
            <p:ph type="sldImg" idx="2"/>
          </p:nvPr>
        </p:nvSpPr>
        <p:spPr bwMode="auto">
          <a:xfrm>
            <a:off x="1181100" y="696913"/>
            <a:ext cx="4648200" cy="3486150"/>
          </a:xfrm>
          <a:prstGeom prst="rect">
            <a:avLst/>
          </a:prstGeom>
          <a:noFill/>
          <a:ln w="9525">
            <a:solidFill>
              <a:srgbClr val="000000"/>
            </a:solidFill>
            <a:miter lim="800000"/>
            <a:headEnd/>
            <a:tailEnd/>
          </a:ln>
        </p:spPr>
      </p:sp>
      <p:sp>
        <p:nvSpPr>
          <p:cNvPr id="58373" name="Rectangle 5"/>
          <p:cNvSpPr>
            <a:spLocks noGrp="1" noChangeArrowheads="1"/>
          </p:cNvSpPr>
          <p:nvPr>
            <p:ph type="body" sz="quarter" idx="3"/>
          </p:nvPr>
        </p:nvSpPr>
        <p:spPr bwMode="auto">
          <a:xfrm>
            <a:off x="701675" y="4416425"/>
            <a:ext cx="5607050" cy="4183063"/>
          </a:xfrm>
          <a:prstGeom prst="rect">
            <a:avLst/>
          </a:prstGeom>
          <a:noFill/>
          <a:ln w="9525">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8374" name="Rectangle 6"/>
          <p:cNvSpPr>
            <a:spLocks noGrp="1" noChangeArrowheads="1"/>
          </p:cNvSpPr>
          <p:nvPr>
            <p:ph type="ftr" sz="quarter" idx="4"/>
          </p:nvPr>
        </p:nvSpPr>
        <p:spPr bwMode="auto">
          <a:xfrm>
            <a:off x="0"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defTabSz="931863">
              <a:defRPr sz="1200"/>
            </a:lvl1pPr>
          </a:lstStyle>
          <a:p>
            <a:pPr>
              <a:defRPr/>
            </a:pPr>
            <a:endParaRPr lang="en-US"/>
          </a:p>
        </p:txBody>
      </p:sp>
      <p:sp>
        <p:nvSpPr>
          <p:cNvPr id="58375" name="Rectangle 7"/>
          <p:cNvSpPr>
            <a:spLocks noGrp="1" noChangeArrowheads="1"/>
          </p:cNvSpPr>
          <p:nvPr>
            <p:ph type="sldNum" sz="quarter" idx="5"/>
          </p:nvPr>
        </p:nvSpPr>
        <p:spPr bwMode="auto">
          <a:xfrm>
            <a:off x="3970338" y="8829675"/>
            <a:ext cx="3038475" cy="465138"/>
          </a:xfrm>
          <a:prstGeom prst="rect">
            <a:avLst/>
          </a:prstGeom>
          <a:noFill/>
          <a:ln w="9525">
            <a:noFill/>
            <a:miter lim="800000"/>
            <a:headEnd/>
            <a:tailEnd/>
          </a:ln>
          <a:effectLst/>
        </p:spPr>
        <p:txBody>
          <a:bodyPr vert="horz" wrap="square" lIns="93177" tIns="46589" rIns="93177" bIns="46589" numCol="1" anchor="b" anchorCtr="0" compatLnSpc="1">
            <a:prstTxWarp prst="textNoShape">
              <a:avLst/>
            </a:prstTxWarp>
          </a:bodyPr>
          <a:lstStyle>
            <a:lvl1pPr algn="r" defTabSz="931863">
              <a:defRPr sz="1200"/>
            </a:lvl1pPr>
          </a:lstStyle>
          <a:p>
            <a:pPr>
              <a:defRPr/>
            </a:pPr>
            <a:fld id="{6A89C633-60AD-4D4C-8B39-53E582EF0096}" type="slidenum">
              <a:rPr lang="en-US"/>
              <a:pPr>
                <a:defRPr/>
              </a:pPr>
              <a:t>‹#›</a:t>
            </a:fld>
            <a:endParaRPr lang="en-US"/>
          </a:p>
        </p:txBody>
      </p:sp>
    </p:spTree>
    <p:extLst>
      <p:ext uri="{BB962C8B-B14F-4D97-AF65-F5344CB8AC3E}">
        <p14:creationId xmlns:p14="http://schemas.microsoft.com/office/powerpoint/2010/main" xmlns="" val="2209823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7"/>
          <p:cNvSpPr>
            <a:spLocks noGrp="1" noChangeArrowheads="1"/>
          </p:cNvSpPr>
          <p:nvPr>
            <p:ph type="sldNum" sz="quarter" idx="5"/>
          </p:nvPr>
        </p:nvSpPr>
        <p:spPr>
          <a:noFill/>
        </p:spPr>
        <p:txBody>
          <a:bodyPr/>
          <a:lstStyle/>
          <a:p>
            <a:fld id="{8EA9F8B4-6E48-4BB3-B667-273F89C0844C}" type="slidenum">
              <a:rPr lang="en-US" smtClean="0"/>
              <a:pPr/>
              <a:t>1</a:t>
            </a:fld>
            <a:endParaRPr lang="en-US" dirty="0" smtClean="0"/>
          </a:p>
        </p:txBody>
      </p:sp>
      <p:sp>
        <p:nvSpPr>
          <p:cNvPr id="61443" name="Rectangle 2"/>
          <p:cNvSpPr>
            <a:spLocks noGrp="1" noRot="1" noChangeAspect="1" noChangeArrowheads="1" noTextEdit="1"/>
          </p:cNvSpPr>
          <p:nvPr>
            <p:ph type="sldImg"/>
          </p:nvPr>
        </p:nvSpPr>
        <p:spPr>
          <a:xfrm>
            <a:off x="1216025" y="719138"/>
            <a:ext cx="4598988" cy="3449637"/>
          </a:xfrm>
          <a:ln/>
        </p:spPr>
      </p:sp>
      <p:sp>
        <p:nvSpPr>
          <p:cNvPr id="61444" name="Rectangle 3"/>
          <p:cNvSpPr>
            <a:spLocks noGrp="1" noChangeArrowheads="1"/>
          </p:cNvSpPr>
          <p:nvPr>
            <p:ph type="body" idx="1"/>
          </p:nvPr>
        </p:nvSpPr>
        <p:spPr>
          <a:xfrm>
            <a:off x="936625" y="4408488"/>
            <a:ext cx="5151438" cy="4168775"/>
          </a:xfrm>
          <a:noFill/>
          <a:ln/>
        </p:spPr>
        <p:txBody>
          <a:bodyPr/>
          <a:lstStyle/>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QUESTIONS: Steve Crabtree, GIS Coordinator, USDA-NRCS, Lexington, KY. Office phone: 859.224.7400	e-mail: steve.crabtree@ky.usda.gov</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Suppose we need to design a grassed waterway.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The most important piece of information is the “peak discharge”.  Peak discharge is the predicted amount of water which is likely to be delivered to an area during a certain type of rain storm.  The area of concern here is an area on the farm which has significant erosion.  </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baseline="0" dirty="0" smtClean="0"/>
              <a:t>The national practice standard defines a grassed waterway:  “A shaped or graded channel that is established with suitable vegetation to carry surface water at a non-erosive velocity to a stable outlet”.  See: http://www.nrcs.usda.gov/Internet/FSE_DOCUMENTS/nrcs143_026051.pdf.</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r>
              <a:rPr lang="en-US" dirty="0" smtClean="0"/>
              <a:t>There are 3 national</a:t>
            </a:r>
            <a:r>
              <a:rPr lang="en-US" baseline="0" dirty="0" smtClean="0"/>
              <a:t> purposes:  (1) convey runoff from terraces, diversions, or other water concentrations without causing erosion or flooding,  (2) reduce gully erosion, (3) protect/improve water quality.</a:t>
            </a:r>
          </a:p>
          <a:p>
            <a:pPr marL="0" marR="0" indent="0" algn="l" defTabSz="914400" rtl="0" eaLnBrk="1" fontAlgn="base" latinLnBrk="0" hangingPunct="1">
              <a:lnSpc>
                <a:spcPct val="100000"/>
              </a:lnSpc>
              <a:spcBef>
                <a:spcPct val="30000"/>
              </a:spcBef>
              <a:spcAft>
                <a:spcPct val="0"/>
              </a:spcAft>
              <a:buClrTx/>
              <a:buSzTx/>
              <a:buFontTx/>
              <a:buNone/>
              <a:tabLst/>
              <a:defRPr/>
            </a:pPr>
            <a:endParaRPr lang="en-US" baseline="0" dirty="0" smtClean="0"/>
          </a:p>
          <a:p>
            <a:pPr marL="0" marR="0" indent="0" algn="l" defTabSz="914400" rtl="0" eaLnBrk="1" fontAlgn="base" latinLnBrk="0" hangingPunct="1">
              <a:lnSpc>
                <a:spcPct val="100000"/>
              </a:lnSpc>
              <a:spcBef>
                <a:spcPct val="30000"/>
              </a:spcBef>
              <a:spcAft>
                <a:spcPct val="0"/>
              </a:spcAft>
              <a:buClrTx/>
              <a:buSzTx/>
              <a:buFontTx/>
              <a:buNone/>
              <a:tabLst/>
              <a:defRPr/>
            </a:pPr>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hydrologic modeling - From the base DEM – we also create a ‘Watersheds from LiDAR’</a:t>
            </a:r>
            <a:r>
              <a:rPr lang="en-US" baseline="0" dirty="0" smtClean="0"/>
              <a:t> polygon feature dataset. For our Hydro model, these watersheds have optimum maximum size of 2,000 acres (generally 50-1,000 acre in size). The smaller watershed size allows for much faster geoprocessing of these very large GIS </a:t>
            </a:r>
            <a:r>
              <a:rPr lang="en-US" baseline="0" dirty="0" err="1" smtClean="0"/>
              <a:t>datafiles</a:t>
            </a:r>
            <a:r>
              <a:rPr lang="en-US" baseline="0" dirty="0" smtClean="0"/>
              <a:t> by limiting the ‘Analysis Extent’ to the applicable ‘sub-watershed’ area.</a:t>
            </a:r>
          </a:p>
          <a:p>
            <a:endParaRPr lang="en-US" baseline="0" dirty="0" smtClean="0"/>
          </a:p>
          <a:p>
            <a:r>
              <a:rPr lang="en-US" baseline="0" dirty="0" smtClean="0"/>
              <a:t>This is the area which contains a smaller, contributing area flowing to the planned grassed waterway.  </a:t>
            </a:r>
            <a:endParaRPr lang="en-US" dirty="0"/>
          </a:p>
        </p:txBody>
      </p:sp>
      <p:sp>
        <p:nvSpPr>
          <p:cNvPr id="4" name="Slide Number Placeholder 3"/>
          <p:cNvSpPr>
            <a:spLocks noGrp="1"/>
          </p:cNvSpPr>
          <p:nvPr>
            <p:ph type="sldNum" sz="quarter" idx="10"/>
          </p:nvPr>
        </p:nvSpPr>
        <p:spPr/>
        <p:txBody>
          <a:bodyPr/>
          <a:lstStyle/>
          <a:p>
            <a:pPr>
              <a:defRPr/>
            </a:pPr>
            <a:fld id="{6A89C633-60AD-4D4C-8B39-53E582EF0096}"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hydrologic modeling - From the base DEM – we must create a Slope dataset (also a raster, 1-meter resolution). Slope is expressed in percent.</a:t>
            </a:r>
            <a:r>
              <a:rPr lang="en-US" baseline="0" dirty="0" smtClean="0"/>
              <a:t> The ‘slope breaks’ shown in the slide are for display purposes only.</a:t>
            </a:r>
          </a:p>
          <a:p>
            <a:endParaRPr lang="en-US" baseline="0" dirty="0" smtClean="0"/>
          </a:p>
          <a:p>
            <a:r>
              <a:rPr lang="en-US" baseline="0" dirty="0" smtClean="0"/>
              <a:t>The steep slopes are displayed in red.  Most of this area is rather flat with steep sections along the northern boundary.  </a:t>
            </a:r>
            <a:endParaRPr lang="en-US" dirty="0"/>
          </a:p>
        </p:txBody>
      </p:sp>
      <p:sp>
        <p:nvSpPr>
          <p:cNvPr id="4" name="Slide Number Placeholder 3"/>
          <p:cNvSpPr>
            <a:spLocks noGrp="1"/>
          </p:cNvSpPr>
          <p:nvPr>
            <p:ph type="sldNum" sz="quarter" idx="10"/>
          </p:nvPr>
        </p:nvSpPr>
        <p:spPr/>
        <p:txBody>
          <a:bodyPr/>
          <a:lstStyle/>
          <a:p>
            <a:pPr>
              <a:defRPr/>
            </a:pPr>
            <a:fld id="{6A89C633-60AD-4D4C-8B39-53E582EF0096}"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NRCS SSURGO (digital soils data) is another required Input dataset</a:t>
            </a:r>
            <a:r>
              <a:rPr lang="en-US" baseline="0" dirty="0" smtClean="0"/>
              <a:t> for hydrologic modeling. </a:t>
            </a:r>
          </a:p>
          <a:p>
            <a:r>
              <a:rPr lang="en-US" baseline="0" dirty="0" smtClean="0"/>
              <a:t>Detail: The Soil ‘Hydrologic Soil Group’ attribute is used in the analysis process (for computation of ‘Runoff Curve Number’). The KY Tools ‘look’ for an attribute column in the Soils dataset named “HYDGRPDCD” (Hydrologic group, dominant  condition).</a:t>
            </a:r>
          </a:p>
          <a:p>
            <a:endParaRPr lang="en-US" baseline="0" dirty="0" smtClean="0"/>
          </a:p>
          <a:p>
            <a:r>
              <a:rPr lang="en-US" baseline="0" dirty="0" smtClean="0"/>
              <a:t>This map shows the northern (upper) part of the watershed is dominated by Hydrologic Soil Groups C/D and C which have moderately high to high runoff potential when moderately wet.  The southern part is dominated by Group B which has moderately low runoff potential when thoroughly wet.  See  Part 630 Hydrology National Engineering Handbook, Chapter 7, Hydrologic Soil Groups at ftp://ftp.wcc.nrcs.usda.gov/wntsc/H&amp;H/NEHhydrology/ch7.pdf.</a:t>
            </a:r>
            <a:endParaRPr lang="en-US" dirty="0"/>
          </a:p>
        </p:txBody>
      </p:sp>
      <p:sp>
        <p:nvSpPr>
          <p:cNvPr id="4" name="Slide Number Placeholder 3"/>
          <p:cNvSpPr>
            <a:spLocks noGrp="1"/>
          </p:cNvSpPr>
          <p:nvPr>
            <p:ph type="sldNum" sz="quarter" idx="10"/>
          </p:nvPr>
        </p:nvSpPr>
        <p:spPr/>
        <p:txBody>
          <a:bodyPr/>
          <a:lstStyle/>
          <a:p>
            <a:pPr>
              <a:defRPr/>
            </a:pPr>
            <a:fld id="{6A89C633-60AD-4D4C-8B39-53E582EF0096}"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Landcover</a:t>
            </a:r>
            <a:r>
              <a:rPr lang="en-US" baseline="0" dirty="0" smtClean="0"/>
              <a:t> </a:t>
            </a:r>
            <a:r>
              <a:rPr lang="en-US" dirty="0" smtClean="0"/>
              <a:t>is another required Input dataset</a:t>
            </a:r>
            <a:r>
              <a:rPr lang="en-US" baseline="0" dirty="0" smtClean="0"/>
              <a:t> for hydrologic modeling. </a:t>
            </a:r>
          </a:p>
          <a:p>
            <a:r>
              <a:rPr lang="en-US" baseline="0" dirty="0" smtClean="0"/>
              <a:t>Detail: </a:t>
            </a:r>
            <a:r>
              <a:rPr lang="en-US" dirty="0" smtClean="0"/>
              <a:t>The NASS ‘Cropland Data layer’ is</a:t>
            </a:r>
            <a:r>
              <a:rPr lang="en-US" baseline="0" dirty="0" smtClean="0"/>
              <a:t> used as the Landcover Input for the KY  hydro tools – the </a:t>
            </a:r>
            <a:r>
              <a:rPr lang="en-US" baseline="0" dirty="0" err="1" smtClean="0"/>
              <a:t>landuse</a:t>
            </a:r>
            <a:r>
              <a:rPr lang="en-US" baseline="0" dirty="0" smtClean="0"/>
              <a:t> values are ‘</a:t>
            </a:r>
            <a:r>
              <a:rPr lang="en-US" baseline="0" dirty="0" err="1" smtClean="0"/>
              <a:t>reclassed</a:t>
            </a:r>
            <a:r>
              <a:rPr lang="en-US" baseline="0" dirty="0" smtClean="0"/>
              <a:t>’ to match the values in the National Landcover Dataset – NLCD. This is used in the analysis process (for computation of ‘Runoff Curve Number’). The KY Tools ‘look’ for an attribute column in the raster </a:t>
            </a:r>
            <a:r>
              <a:rPr lang="en-US" baseline="0" dirty="0" err="1" smtClean="0"/>
              <a:t>landcover</a:t>
            </a:r>
            <a:r>
              <a:rPr lang="en-US" baseline="0" dirty="0" smtClean="0"/>
              <a:t> dataset named “VALUE” (the standard NLCD </a:t>
            </a:r>
            <a:r>
              <a:rPr lang="en-US" baseline="0" dirty="0" err="1" smtClean="0"/>
              <a:t>landcover</a:t>
            </a:r>
            <a:r>
              <a:rPr lang="en-US" baseline="0" dirty="0" smtClean="0"/>
              <a:t> type).  </a:t>
            </a:r>
          </a:p>
          <a:p>
            <a:endParaRPr lang="en-US" baseline="0" dirty="0" smtClean="0"/>
          </a:p>
          <a:p>
            <a:r>
              <a:rPr lang="en-US" baseline="0" dirty="0" smtClean="0"/>
              <a:t>This type of data identify cultivated crops, pasture, hay, crop, forest, developed areas and other landcovers.  </a:t>
            </a:r>
          </a:p>
          <a:p>
            <a:endParaRPr lang="en-US" baseline="0" dirty="0" smtClean="0"/>
          </a:p>
          <a:p>
            <a:r>
              <a:rPr lang="en-US" baseline="0" dirty="0" smtClean="0"/>
              <a:t>This map shows significant areas of cultivated crops (brown-</a:t>
            </a:r>
            <a:r>
              <a:rPr lang="en-US" baseline="0" dirty="0" err="1" smtClean="0"/>
              <a:t>ish</a:t>
            </a:r>
            <a:r>
              <a:rPr lang="en-US" baseline="0" dirty="0" smtClean="0"/>
              <a:t>) in the south, deciduous forest (green) in the north, developed areas along the western edge (pinks, reds), and pasture/hay (yellow) throughout.  </a:t>
            </a:r>
            <a:endParaRPr lang="en-US" dirty="0"/>
          </a:p>
        </p:txBody>
      </p:sp>
      <p:sp>
        <p:nvSpPr>
          <p:cNvPr id="4" name="Slide Number Placeholder 3"/>
          <p:cNvSpPr>
            <a:spLocks noGrp="1"/>
          </p:cNvSpPr>
          <p:nvPr>
            <p:ph type="sldNum" sz="quarter" idx="10"/>
          </p:nvPr>
        </p:nvSpPr>
        <p:spPr/>
        <p:txBody>
          <a:bodyPr/>
          <a:lstStyle/>
          <a:p>
            <a:pPr>
              <a:defRPr/>
            </a:pPr>
            <a:fld id="{6A89C633-60AD-4D4C-8B39-53E582EF0096}"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Training Slide :       INSTRUCTIONS: 1. Mouse-click the Analysis</a:t>
            </a:r>
            <a:r>
              <a:rPr lang="en-US" baseline="0" dirty="0" smtClean="0"/>
              <a:t> Point (in this case, the location of the planned Grassed Waterway Outlet)</a:t>
            </a:r>
          </a:p>
          <a:p>
            <a:r>
              <a:rPr lang="en-US" baseline="0" dirty="0" smtClean="0"/>
              <a:t>		               2. Accept the default for  ‘Good Hydrologic Condition’  (or instead select either ‘Fair’ or ‘Poor’ for the overall condition of the upstream contributing watershed area)</a:t>
            </a:r>
          </a:p>
          <a:p>
            <a:r>
              <a:rPr lang="en-US" baseline="0" dirty="0" smtClean="0"/>
              <a:t>		</a:t>
            </a:r>
            <a:r>
              <a:rPr lang="en-US" baseline="0" smtClean="0"/>
              <a:t>               3</a:t>
            </a:r>
            <a:r>
              <a:rPr lang="en-US" baseline="0" dirty="0" smtClean="0"/>
              <a:t>. ‘OK’</a:t>
            </a:r>
          </a:p>
          <a:p>
            <a:r>
              <a:rPr lang="en-US" baseline="0" dirty="0" smtClean="0"/>
              <a:t>E A S Y    As  1 –  2  – 3 !!!</a:t>
            </a:r>
            <a:endParaRPr lang="en-US" dirty="0"/>
          </a:p>
        </p:txBody>
      </p:sp>
      <p:sp>
        <p:nvSpPr>
          <p:cNvPr id="4" name="Slide Number Placeholder 3"/>
          <p:cNvSpPr>
            <a:spLocks noGrp="1"/>
          </p:cNvSpPr>
          <p:nvPr>
            <p:ph type="sldNum" sz="quarter" idx="10"/>
          </p:nvPr>
        </p:nvSpPr>
        <p:spPr/>
        <p:txBody>
          <a:bodyPr/>
          <a:lstStyle/>
          <a:p>
            <a:pPr>
              <a:defRPr/>
            </a:pPr>
            <a:fld id="{6A89C633-60AD-4D4C-8B39-53E582EF0096}"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800" b="1" dirty="0" smtClean="0"/>
              <a:t>‘The</a:t>
            </a:r>
            <a:r>
              <a:rPr lang="en-US" sz="1800" b="1" baseline="0" dirty="0" smtClean="0"/>
              <a:t> Wow Factor Slide’      (</a:t>
            </a:r>
            <a:r>
              <a:rPr lang="en-US" sz="1800" b="1" dirty="0" smtClean="0"/>
              <a:t>Self-explanatory)  </a:t>
            </a:r>
          </a:p>
          <a:p>
            <a:endParaRPr lang="en-US" sz="1800" b="1" dirty="0" smtClean="0"/>
          </a:p>
          <a:p>
            <a:r>
              <a:rPr lang="en-US" sz="1800" b="0" dirty="0" smtClean="0"/>
              <a:t>This shows the ease of</a:t>
            </a:r>
            <a:r>
              <a:rPr lang="en-US" sz="1800" b="0" baseline="0" dirty="0" smtClean="0"/>
              <a:t> results:  The field staff did not have to draw anything or label the map.  They get the answer they need directly on-screen.</a:t>
            </a:r>
            <a:endParaRPr lang="en-US" sz="1800" b="0" dirty="0"/>
          </a:p>
        </p:txBody>
      </p:sp>
      <p:sp>
        <p:nvSpPr>
          <p:cNvPr id="4" name="Slide Number Placeholder 3"/>
          <p:cNvSpPr>
            <a:spLocks noGrp="1"/>
          </p:cNvSpPr>
          <p:nvPr>
            <p:ph type="sldNum" sz="quarter" idx="10"/>
          </p:nvPr>
        </p:nvSpPr>
        <p:spPr/>
        <p:txBody>
          <a:bodyPr/>
          <a:lstStyle/>
          <a:p>
            <a:pPr>
              <a:defRPr/>
            </a:pPr>
            <a:fld id="{6A89C633-60AD-4D4C-8B39-53E582EF0096}"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KY</a:t>
            </a:r>
            <a:r>
              <a:rPr lang="en-US" baseline="0" dirty="0" smtClean="0"/>
              <a:t> NRCS Field Offices utilize this standard EFH-2 software tool for assistance in Computing Peak Discharge (water runoff). Obviously, this is a critical component of the Conservation Practice Engineering Design.</a:t>
            </a:r>
            <a:endParaRPr lang="en-US" dirty="0"/>
          </a:p>
        </p:txBody>
      </p:sp>
      <p:sp>
        <p:nvSpPr>
          <p:cNvPr id="4" name="Slide Number Placeholder 3"/>
          <p:cNvSpPr>
            <a:spLocks noGrp="1"/>
          </p:cNvSpPr>
          <p:nvPr>
            <p:ph type="sldNum" sz="quarter" idx="10"/>
          </p:nvPr>
        </p:nvSpPr>
        <p:spPr/>
        <p:txBody>
          <a:bodyPr/>
          <a:lstStyle/>
          <a:p>
            <a:pPr>
              <a:defRPr/>
            </a:pPr>
            <a:fld id="{6A89C633-60AD-4D4C-8B39-53E582EF0096}"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Field Office User now has the ACCURATE information needed </a:t>
            </a:r>
            <a:r>
              <a:rPr lang="en-US" baseline="0" dirty="0" smtClean="0"/>
              <a:t>by the EFH-2 software tool for assistance in Computing Peak Discharge (water runoff). </a:t>
            </a:r>
            <a:endParaRPr lang="en-US" dirty="0"/>
          </a:p>
        </p:txBody>
      </p:sp>
      <p:sp>
        <p:nvSpPr>
          <p:cNvPr id="4" name="Slide Number Placeholder 3"/>
          <p:cNvSpPr>
            <a:spLocks noGrp="1"/>
          </p:cNvSpPr>
          <p:nvPr>
            <p:ph type="sldNum" sz="quarter" idx="10"/>
          </p:nvPr>
        </p:nvSpPr>
        <p:spPr/>
        <p:txBody>
          <a:bodyPr/>
          <a:lstStyle/>
          <a:p>
            <a:pPr>
              <a:defRPr/>
            </a:pPr>
            <a:fld id="{6A89C633-60AD-4D4C-8B39-53E582EF0096}"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a:t>
            </a:r>
            <a:r>
              <a:rPr lang="en-US" baseline="0" dirty="0" smtClean="0"/>
              <a:t>EFH-2 software tool requires the </a:t>
            </a:r>
            <a:r>
              <a:rPr lang="en-US" baseline="0" dirty="0" smtClean="0">
                <a:solidFill>
                  <a:srgbClr val="FF0000"/>
                </a:solidFill>
              </a:rPr>
              <a:t>4 values </a:t>
            </a:r>
            <a:r>
              <a:rPr lang="en-US" baseline="0" dirty="0" smtClean="0"/>
              <a:t>just delivered to the ArcMap screen after running the KY NRCS GIS Hydro Model!</a:t>
            </a:r>
            <a:endParaRPr lang="en-US" dirty="0"/>
          </a:p>
        </p:txBody>
      </p:sp>
      <p:sp>
        <p:nvSpPr>
          <p:cNvPr id="4" name="Slide Number Placeholder 3"/>
          <p:cNvSpPr>
            <a:spLocks noGrp="1"/>
          </p:cNvSpPr>
          <p:nvPr>
            <p:ph type="sldNum" sz="quarter" idx="10"/>
          </p:nvPr>
        </p:nvSpPr>
        <p:spPr/>
        <p:txBody>
          <a:bodyPr/>
          <a:lstStyle/>
          <a:p>
            <a:pPr>
              <a:defRPr/>
            </a:pPr>
            <a:fld id="{6A89C633-60AD-4D4C-8B39-53E582EF0096}"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2000" b="1" dirty="0" smtClean="0"/>
              <a:t>After entering the Basic data – the next screen</a:t>
            </a:r>
            <a:r>
              <a:rPr lang="en-US" sz="2000" b="1" baseline="0" dirty="0" smtClean="0"/>
              <a:t> provides the final Peak Flow (for the Engineering design).     A Complex task – done within GIS – Easy/Accurate/Practical!!</a:t>
            </a:r>
            <a:endParaRPr lang="en-US" sz="2000" b="1" dirty="0"/>
          </a:p>
        </p:txBody>
      </p:sp>
      <p:sp>
        <p:nvSpPr>
          <p:cNvPr id="4" name="Slide Number Placeholder 3"/>
          <p:cNvSpPr>
            <a:spLocks noGrp="1"/>
          </p:cNvSpPr>
          <p:nvPr>
            <p:ph type="sldNum" sz="quarter" idx="10"/>
          </p:nvPr>
        </p:nvSpPr>
        <p:spPr/>
        <p:txBody>
          <a:bodyPr/>
          <a:lstStyle/>
          <a:p>
            <a:pPr>
              <a:defRPr/>
            </a:pPr>
            <a:fld id="{6A89C633-60AD-4D4C-8B39-53E582EF0096}"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Demo Example: </a:t>
            </a:r>
            <a:r>
              <a:rPr lang="en-US" sz="1200" b="1" i="1" dirty="0" smtClean="0">
                <a:solidFill>
                  <a:srgbClr val="0000FF"/>
                </a:solidFill>
              </a:rPr>
              <a:t>Making Practical use of LiDAR at the NRCS Field Office  - Grassed Waterway Design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i="1" dirty="0" smtClean="0">
              <a:solidFill>
                <a:srgbClr val="0000FF"/>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The question is:  How</a:t>
            </a:r>
            <a:r>
              <a:rPr lang="en-US" baseline="0" dirty="0" smtClean="0"/>
              <a:t> much water are we dealing with?  Without LiDAR, answering that question required the following 4 steps, which had to be performed MANUALLY.</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1 – Determine watershed boundary:  Work with a quad map to find watershed boundary.  Find the map, trace</a:t>
            </a:r>
            <a:r>
              <a:rPr lang="en-US" baseline="0" dirty="0" smtClean="0"/>
              <a:t> the boundary which is relevant to this farm.  That is, what is the area most likely to contribute water to this part of the farm, the eroded area, the area for the planned grassed waterway.  </a:t>
            </a: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2 – Determine watershed average slope:  Use other maps, perhaps a USGS quad map of the area or an NRCS soils map, to estimate the average slope in percent for the area within the watershed boundary</a:t>
            </a:r>
            <a:r>
              <a:rPr lang="en-US" i="1" dirty="0" smtClean="0"/>
              <a:t>.</a:t>
            </a:r>
            <a:r>
              <a:rPr lang="en-US" i="1" baseline="0" dirty="0" smtClean="0"/>
              <a:t>  </a:t>
            </a:r>
            <a:r>
              <a:rPr lang="en-US" sz="1800" i="0" baseline="0" dirty="0" smtClean="0">
                <a:solidFill>
                  <a:srgbClr val="FF0000"/>
                </a:solidFill>
                <a:effectLst>
                  <a:outerShdw blurRad="38100" dist="38100" dir="2700000" algn="tl">
                    <a:srgbClr val="000000">
                      <a:alpha val="43137"/>
                    </a:srgbClr>
                  </a:outerShdw>
                </a:effectLst>
              </a:rPr>
              <a:t>The slope is  an important factor for predicting the overall peak discharge.</a:t>
            </a:r>
            <a:endParaRPr lang="en-US" sz="1800" i="0" dirty="0" smtClean="0">
              <a:solidFill>
                <a:srgbClr val="FF0000"/>
              </a:solidFill>
              <a:effectLst>
                <a:outerShdw blurRad="38100" dist="38100" dir="2700000" algn="tl">
                  <a:srgbClr val="000000">
                    <a:alpha val="43137"/>
                  </a:srgbClr>
                </a:outerShdw>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endParaRPr lang="en-US" i="0" dirty="0" smtClean="0">
              <a:effectLst>
                <a:outerShdw blurRad="38100" dist="38100" dir="2700000" algn="tl">
                  <a:srgbClr val="000000">
                    <a:alpha val="43137"/>
                  </a:srgbClr>
                </a:outerShdw>
              </a:effectLst>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3 – Determine the watershed flow length:</a:t>
            </a:r>
            <a:r>
              <a:rPr lang="en-US" baseline="0" dirty="0" smtClean="0"/>
              <a:t>  This is the distance a rain drop must travel from the top of the watershed to the outlet of the planned grassed waterway.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4 – Determine watershed curve number:  This value helps us estimate peak discharge.  It represents the rate of expected runoff flow based on soil hydrologic group (A, B, C, D) and land cover condition (good, fair, or poor vegetative condition or management condition).  For more information about curve numbers see Part 630 Hydrology National Engineering Handbook, Chapter 10, Estimation of Direct Runoff from Storm Rainfall at ftp://ftp.wcc.nrcs.usda.gov/wntsc/H&amp;H/NEHhydrology/ch10.pdf.</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pPr>
              <a:defRPr/>
            </a:pPr>
            <a:fld id="{6A89C633-60AD-4D4C-8B39-53E582EF0096}"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Extensive testing of the Model:</a:t>
            </a:r>
            <a:r>
              <a:rPr lang="en-US" baseline="0" dirty="0" smtClean="0"/>
              <a:t> </a:t>
            </a:r>
            <a:r>
              <a:rPr lang="en-US" dirty="0" smtClean="0"/>
              <a:t>We ran the same</a:t>
            </a:r>
            <a:r>
              <a:rPr lang="en-US" baseline="0" dirty="0" smtClean="0"/>
              <a:t> Model using elevation derivatives from standard 10-meter USGS </a:t>
            </a:r>
            <a:r>
              <a:rPr lang="en-US" baseline="0" dirty="0" err="1" smtClean="0"/>
              <a:t>DEMs.</a:t>
            </a:r>
            <a:r>
              <a:rPr lang="en-US" baseline="0" dirty="0" smtClean="0"/>
              <a:t> </a:t>
            </a:r>
          </a:p>
          <a:p>
            <a:endParaRPr lang="en-US" baseline="0" dirty="0" smtClean="0"/>
          </a:p>
          <a:p>
            <a:r>
              <a:rPr lang="en-US" baseline="0" dirty="0" smtClean="0"/>
              <a:t>See the differences?  The 10-m resulted in 69 </a:t>
            </a:r>
            <a:r>
              <a:rPr lang="en-US" baseline="0" dirty="0" err="1" smtClean="0"/>
              <a:t>cfs</a:t>
            </a:r>
            <a:r>
              <a:rPr lang="en-US" baseline="0" dirty="0" smtClean="0"/>
              <a:t> (cubic feet per second) peak flow.  The 1-m LiDAR resulted in a higher 80 </a:t>
            </a:r>
            <a:r>
              <a:rPr lang="en-US" baseline="0" dirty="0" err="1" smtClean="0"/>
              <a:t>cfs</a:t>
            </a:r>
            <a:r>
              <a:rPr lang="en-US" baseline="0" dirty="0" smtClean="0"/>
              <a:t> peak flow.</a:t>
            </a:r>
            <a:endParaRPr lang="en-US" dirty="0"/>
          </a:p>
        </p:txBody>
      </p:sp>
      <p:sp>
        <p:nvSpPr>
          <p:cNvPr id="4" name="Slide Number Placeholder 3"/>
          <p:cNvSpPr>
            <a:spLocks noGrp="1"/>
          </p:cNvSpPr>
          <p:nvPr>
            <p:ph type="sldNum" sz="quarter" idx="10"/>
          </p:nvPr>
        </p:nvSpPr>
        <p:spPr/>
        <p:txBody>
          <a:bodyPr/>
          <a:lstStyle/>
          <a:p>
            <a:pPr>
              <a:defRPr/>
            </a:pPr>
            <a:fld id="{6A89C633-60AD-4D4C-8B39-53E582EF0096}" type="slidenum">
              <a:rPr lang="en-US" smtClean="0"/>
              <a:pPr>
                <a:defRPr/>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smtClean="0"/>
          </a:p>
          <a:p>
            <a:r>
              <a:rPr lang="en-US" baseline="0" dirty="0" smtClean="0"/>
              <a:t>See the differences?  The manual method resulted in 34 </a:t>
            </a:r>
            <a:r>
              <a:rPr lang="en-US" baseline="0" dirty="0" err="1" smtClean="0"/>
              <a:t>cfs</a:t>
            </a:r>
            <a:r>
              <a:rPr lang="en-US" baseline="0" dirty="0" smtClean="0"/>
              <a:t> (cubic feet per second) peak flow.  The 1-m LiDAR resulted in a higher 80 </a:t>
            </a:r>
            <a:r>
              <a:rPr lang="en-US" baseline="0" dirty="0" err="1" smtClean="0"/>
              <a:t>cfs</a:t>
            </a:r>
            <a:r>
              <a:rPr lang="en-US" baseline="0" dirty="0" smtClean="0"/>
              <a:t> peak flow.</a:t>
            </a:r>
          </a:p>
          <a:p>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This is an actual NRCS-assisted grassed waterway. It was designed to carry 34 </a:t>
            </a:r>
            <a:r>
              <a:rPr lang="en-US" dirty="0" err="1" smtClean="0"/>
              <a:t>cfs</a:t>
            </a:r>
            <a:r>
              <a:rPr lang="en-US" dirty="0" smtClean="0"/>
              <a:t> using manual methods. But with LiDAR analysis – we would now design the grassed waterway to carry 80 </a:t>
            </a:r>
            <a:r>
              <a:rPr lang="en-US" dirty="0" err="1" smtClean="0"/>
              <a:t>cfs</a:t>
            </a:r>
            <a:r>
              <a:rPr lang="en-US" dirty="0" smtClean="0"/>
              <a:t>. Quite a difference!</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We manually</a:t>
            </a:r>
            <a:r>
              <a:rPr lang="en-US" baseline="0" dirty="0" smtClean="0"/>
              <a:t> </a:t>
            </a:r>
            <a:r>
              <a:rPr lang="en-US" dirty="0" smtClean="0"/>
              <a:t>designed a waterway which needs to actually carry approximately 3-times the amount of water.  The manually designed</a:t>
            </a:r>
            <a:r>
              <a:rPr lang="en-US" baseline="0" dirty="0" smtClean="0"/>
              <a:t> and built waterway may fail?  The erosion problem may not be solved long term.  </a:t>
            </a:r>
            <a:endParaRPr lang="en-US" dirty="0" smtClean="0"/>
          </a:p>
          <a:p>
            <a:endParaRPr lang="en-US" dirty="0" smtClean="0"/>
          </a:p>
          <a:p>
            <a:r>
              <a:rPr lang="en-US" sz="1200" b="1" i="1" dirty="0" smtClean="0">
                <a:solidFill>
                  <a:srgbClr val="FF0000"/>
                </a:solidFill>
              </a:rPr>
              <a:t>Obviously a design based on</a:t>
            </a:r>
            <a:r>
              <a:rPr lang="en-US" sz="1200" b="1" i="1" baseline="0" dirty="0" smtClean="0">
                <a:solidFill>
                  <a:srgbClr val="FF0000"/>
                </a:solidFill>
              </a:rPr>
              <a:t> LiDAR GIS analysis is BETTER!  For the investment, the  LiDAR-designed practice will last longer than the manually-designed grassed waterway.                     </a:t>
            </a:r>
            <a:endParaRPr lang="en-US" dirty="0"/>
          </a:p>
        </p:txBody>
      </p:sp>
      <p:sp>
        <p:nvSpPr>
          <p:cNvPr id="4" name="Slide Number Placeholder 3"/>
          <p:cNvSpPr>
            <a:spLocks noGrp="1"/>
          </p:cNvSpPr>
          <p:nvPr>
            <p:ph type="sldNum" sz="quarter" idx="10"/>
          </p:nvPr>
        </p:nvSpPr>
        <p:spPr/>
        <p:txBody>
          <a:bodyPr/>
          <a:lstStyle/>
          <a:p>
            <a:pPr>
              <a:defRPr/>
            </a:pPr>
            <a:fld id="{6A89C633-60AD-4D4C-8B39-53E582EF0096}"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400" b="1" i="1" dirty="0" smtClean="0">
                <a:solidFill>
                  <a:srgbClr val="FF0000"/>
                </a:solidFill>
              </a:rPr>
              <a:t>We believe that a design based on</a:t>
            </a:r>
            <a:r>
              <a:rPr lang="en-US" sz="1400" b="1" i="1" baseline="0" dirty="0" smtClean="0">
                <a:solidFill>
                  <a:srgbClr val="FF0000"/>
                </a:solidFill>
              </a:rPr>
              <a:t> LiDAR GIS analysis is BETTER!   House these LARGE datasets in the cloud – run the geoprocesing tools Remotely from with the Field Office Desktop!!    </a:t>
            </a:r>
            <a:endParaRPr lang="en-US" sz="1400" dirty="0"/>
          </a:p>
        </p:txBody>
      </p:sp>
      <p:sp>
        <p:nvSpPr>
          <p:cNvPr id="4" name="Slide Number Placeholder 3"/>
          <p:cNvSpPr>
            <a:spLocks noGrp="1"/>
          </p:cNvSpPr>
          <p:nvPr>
            <p:ph type="sldNum" sz="quarter" idx="10"/>
          </p:nvPr>
        </p:nvSpPr>
        <p:spPr/>
        <p:txBody>
          <a:bodyPr/>
          <a:lstStyle/>
          <a:p>
            <a:pPr>
              <a:defRPr/>
            </a:pPr>
            <a:fld id="{6A89C633-60AD-4D4C-8B39-53E582EF0096}" type="slidenum">
              <a:rPr lang="en-US" smtClean="0"/>
              <a:pPr>
                <a:defRPr/>
              </a:pPr>
              <a:t>22</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Demo Example: </a:t>
            </a:r>
            <a:r>
              <a:rPr lang="en-US" sz="1200" b="1" i="1" dirty="0" smtClean="0">
                <a:solidFill>
                  <a:srgbClr val="0000FF"/>
                </a:solidFill>
              </a:rPr>
              <a:t>Making Practical use of LiDAR at the NRCS Field Office  - Grassed Waterway Design</a:t>
            </a:r>
          </a:p>
          <a:p>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1 - GIS Specialist gathers the digital data.  There are several prerequisite data layers.  The Kentucky Hydro Tools data layers are given later in the presentation.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2 - Run the Hydro Tool.  In Kentucky</a:t>
            </a:r>
            <a:r>
              <a:rPr lang="en-US" baseline="0" dirty="0" smtClean="0"/>
              <a:t> we have used this tool for 2 years.  It has been successfully used in a few other states (NJ is a recent adopter).</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3 - Design the waterway.  Model results provide better design information for the overall design of the waterway (drainage area, average slope, average curve number, and overall flow length).  </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r>
              <a:rPr lang="en-US" baseline="0" dirty="0" smtClean="0"/>
              <a:t>4 – Big time-saver:  This model usually takes 3 – 8 minutes, depending on the overall size of the watershed area.  Manual methods can typically take 2 – 4 hours to do the same process.</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baseline="0"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pPr marL="0" marR="0" indent="0" algn="l" defTabSz="914400" rtl="0" eaLnBrk="0" fontAlgn="base" latinLnBrk="0" hangingPunct="0">
              <a:lnSpc>
                <a:spcPct val="100000"/>
              </a:lnSpc>
              <a:spcBef>
                <a:spcPct val="30000"/>
              </a:spcBef>
              <a:spcAft>
                <a:spcPct val="0"/>
              </a:spcAft>
              <a:buClrTx/>
              <a:buSzTx/>
              <a:buFontTx/>
              <a:buNone/>
              <a:tabLst/>
              <a:defRPr/>
            </a:pPr>
            <a:endParaRPr lang="en-US" dirty="0" smtClean="0"/>
          </a:p>
          <a:p>
            <a:endParaRPr lang="en-US" dirty="0"/>
          </a:p>
        </p:txBody>
      </p:sp>
      <p:sp>
        <p:nvSpPr>
          <p:cNvPr id="4" name="Slide Number Placeholder 3"/>
          <p:cNvSpPr>
            <a:spLocks noGrp="1"/>
          </p:cNvSpPr>
          <p:nvPr>
            <p:ph type="sldNum" sz="quarter" idx="10"/>
          </p:nvPr>
        </p:nvSpPr>
        <p:spPr/>
        <p:txBody>
          <a:bodyPr/>
          <a:lstStyle/>
          <a:p>
            <a:pPr>
              <a:defRPr/>
            </a:pPr>
            <a:fld id="{6A89C633-60AD-4D4C-8B39-53E582EF0096}" type="slidenum">
              <a:rPr lang="en-US" smtClean="0"/>
              <a:pPr>
                <a:defRPr/>
              </a:pPr>
              <a:t>3</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Demo Example: </a:t>
            </a:r>
            <a:r>
              <a:rPr lang="en-US" sz="1200" b="1" i="1" dirty="0" smtClean="0">
                <a:solidFill>
                  <a:srgbClr val="0000FF"/>
                </a:solidFill>
              </a:rPr>
              <a:t>Making Practical use of LiDAR at the NRCS Field Office  - Grassed Waterway Design</a:t>
            </a:r>
          </a:p>
          <a:p>
            <a:pPr marL="0" marR="0" indent="0" algn="l" defTabSz="914400" rtl="0" eaLnBrk="0" fontAlgn="base" latinLnBrk="0" hangingPunct="0">
              <a:lnSpc>
                <a:spcPct val="100000"/>
              </a:lnSpc>
              <a:spcBef>
                <a:spcPct val="30000"/>
              </a:spcBef>
              <a:spcAft>
                <a:spcPct val="0"/>
              </a:spcAft>
              <a:buClrTx/>
              <a:buSzTx/>
              <a:buFontTx/>
              <a:buNone/>
              <a:tabLst/>
              <a:defRPr/>
            </a:pPr>
            <a:endParaRPr lang="en-US" sz="1200" b="1" i="1" dirty="0" smtClean="0">
              <a:solidFill>
                <a:srgbClr val="0000FF"/>
              </a:solidFill>
            </a:endParaRPr>
          </a:p>
          <a:p>
            <a:pPr marL="0" marR="0" indent="0" algn="l" defTabSz="914400" rtl="0" eaLnBrk="0" fontAlgn="base" latinLnBrk="0" hangingPunct="0">
              <a:lnSpc>
                <a:spcPct val="100000"/>
              </a:lnSpc>
              <a:spcBef>
                <a:spcPct val="30000"/>
              </a:spcBef>
              <a:spcAft>
                <a:spcPct val="0"/>
              </a:spcAft>
              <a:buClrTx/>
              <a:buSzTx/>
              <a:buFontTx/>
              <a:buNone/>
              <a:tabLst/>
              <a:defRPr/>
            </a:pPr>
            <a:r>
              <a:rPr lang="en-US" sz="1200" b="0" i="0" dirty="0" smtClean="0">
                <a:solidFill>
                  <a:srgbClr val="0000FF"/>
                </a:solidFill>
              </a:rPr>
              <a:t>For LiDAR to make</a:t>
            </a:r>
            <a:r>
              <a:rPr lang="en-US" sz="1200" b="0" i="0" baseline="0" dirty="0" smtClean="0">
                <a:solidFill>
                  <a:srgbClr val="0000FF"/>
                </a:solidFill>
              </a:rPr>
              <a:t> sense in the field for non-GIS experts, it must be provided in an easy-to-use form.  The Hydro Tool for calculating peak discharge is an example.</a:t>
            </a:r>
            <a:endParaRPr lang="en-US" sz="1200" b="0" i="0" dirty="0" smtClean="0">
              <a:solidFill>
                <a:srgbClr val="0000FF"/>
              </a:solidFill>
            </a:endParaRPr>
          </a:p>
          <a:p>
            <a:endParaRPr lang="en-US" dirty="0" smtClean="0"/>
          </a:p>
          <a:p>
            <a:r>
              <a:rPr lang="en-US" dirty="0" smtClean="0"/>
              <a:t>1 - Increased accuracy:  Because of </a:t>
            </a:r>
            <a:r>
              <a:rPr lang="en-US" dirty="0" err="1" smtClean="0"/>
              <a:t>LiDAR’s</a:t>
            </a:r>
            <a:r>
              <a:rPr lang="en-US" dirty="0" smtClean="0"/>
              <a:t> coverage and elevation accuracy, we have more information about the land surrounding this farm.  We do not have to survey all of the surrounding land in order to have accuracy which is greater than the quad maps.  Thus, we can make more accurate peak</a:t>
            </a:r>
            <a:r>
              <a:rPr lang="en-US" baseline="0" dirty="0" smtClean="0"/>
              <a:t> discharge calculations.  Peak discharge is the maximum likely water that will come to this area of this farm.  </a:t>
            </a:r>
            <a:r>
              <a:rPr lang="en-US" dirty="0" smtClean="0"/>
              <a:t> </a:t>
            </a:r>
          </a:p>
          <a:p>
            <a:endParaRPr lang="en-US" dirty="0" smtClean="0"/>
          </a:p>
          <a:p>
            <a:r>
              <a:rPr lang="en-US" baseline="0" dirty="0" smtClean="0"/>
              <a:t>2 - Because we have more detailed information (all those LiDAR points) about the general site for the waterway, we can more accurately estimate peak discharge (accurate LiDAR elevation, flow accumulation, and slope).  </a:t>
            </a:r>
          </a:p>
          <a:p>
            <a:endParaRPr lang="en-US" baseline="0" dirty="0" smtClean="0"/>
          </a:p>
        </p:txBody>
      </p:sp>
      <p:sp>
        <p:nvSpPr>
          <p:cNvPr id="4" name="Slide Number Placeholder 3"/>
          <p:cNvSpPr>
            <a:spLocks noGrp="1"/>
          </p:cNvSpPr>
          <p:nvPr>
            <p:ph type="sldNum" sz="quarter" idx="10"/>
          </p:nvPr>
        </p:nvSpPr>
        <p:spPr/>
        <p:txBody>
          <a:bodyPr/>
          <a:lstStyle/>
          <a:p>
            <a:pPr>
              <a:defRPr/>
            </a:pPr>
            <a:fld id="{6A89C633-60AD-4D4C-8B39-53E582EF0096}" type="slidenum">
              <a:rPr lang="en-US" smtClean="0"/>
              <a:pPr>
                <a:defRPr/>
              </a:pPr>
              <a:t>4</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0" fontAlgn="base" latinLnBrk="0" hangingPunct="0">
              <a:lnSpc>
                <a:spcPct val="100000"/>
              </a:lnSpc>
              <a:spcBef>
                <a:spcPct val="30000"/>
              </a:spcBef>
              <a:spcAft>
                <a:spcPct val="0"/>
              </a:spcAft>
              <a:buClrTx/>
              <a:buSzTx/>
              <a:buFontTx/>
              <a:buNone/>
              <a:tabLst/>
              <a:defRPr/>
            </a:pPr>
            <a:r>
              <a:rPr lang="en-US" dirty="0" smtClean="0"/>
              <a:t>Demo Example: </a:t>
            </a:r>
            <a:r>
              <a:rPr lang="en-US" sz="1200" b="1" i="1" dirty="0" smtClean="0">
                <a:solidFill>
                  <a:srgbClr val="0000FF"/>
                </a:solidFill>
              </a:rPr>
              <a:t>Making Practical use of LiDAR at the NRCS Field Office  - Grassed Waterway Design</a:t>
            </a:r>
          </a:p>
          <a:p>
            <a:endParaRPr lang="en-US" dirty="0" smtClean="0"/>
          </a:p>
          <a:p>
            <a:r>
              <a:rPr lang="en-US" dirty="0" smtClean="0"/>
              <a:t>This is an aerial photo of the example farm.  The yellow</a:t>
            </a:r>
            <a:r>
              <a:rPr lang="en-US" baseline="0" dirty="0" smtClean="0"/>
              <a:t> boundary is the farm boundary.  The red line is the area requiring conservation treatment with a grassed waterway. </a:t>
            </a:r>
            <a:endParaRPr lang="en-US" dirty="0"/>
          </a:p>
        </p:txBody>
      </p:sp>
      <p:sp>
        <p:nvSpPr>
          <p:cNvPr id="4" name="Slide Number Placeholder 3"/>
          <p:cNvSpPr>
            <a:spLocks noGrp="1"/>
          </p:cNvSpPr>
          <p:nvPr>
            <p:ph type="sldNum" sz="quarter" idx="10"/>
          </p:nvPr>
        </p:nvSpPr>
        <p:spPr/>
        <p:txBody>
          <a:bodyPr/>
          <a:lstStyle/>
          <a:p>
            <a:pPr>
              <a:defRPr/>
            </a:pPr>
            <a:fld id="{6A89C633-60AD-4D4C-8B39-53E582EF0096}" type="slidenum">
              <a:rPr lang="en-US" smtClean="0"/>
              <a:pPr>
                <a:defRPr/>
              </a:pPr>
              <a:t>5</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From KY NRCS perspective… when we refer to the term</a:t>
            </a:r>
            <a:r>
              <a:rPr lang="en-US" baseline="0" dirty="0" smtClean="0"/>
              <a:t> ‘LiDAR’ ---- we really mean “High-resolution Elevation Derivative products”. The products from </a:t>
            </a:r>
            <a:r>
              <a:rPr lang="en-US" baseline="0" dirty="0" err="1" smtClean="0"/>
              <a:t>LiDAR</a:t>
            </a:r>
            <a:r>
              <a:rPr lang="en-US" baseline="0" dirty="0" smtClean="0"/>
              <a:t>-collected data that we will be discussing include those listed in the slide.</a:t>
            </a:r>
            <a:endParaRPr lang="en-US" dirty="0"/>
          </a:p>
        </p:txBody>
      </p:sp>
      <p:sp>
        <p:nvSpPr>
          <p:cNvPr id="4" name="Slide Number Placeholder 3"/>
          <p:cNvSpPr>
            <a:spLocks noGrp="1"/>
          </p:cNvSpPr>
          <p:nvPr>
            <p:ph type="sldNum" sz="quarter" idx="10"/>
          </p:nvPr>
        </p:nvSpPr>
        <p:spPr/>
        <p:txBody>
          <a:bodyPr/>
          <a:lstStyle/>
          <a:p>
            <a:pPr>
              <a:defRPr/>
            </a:pPr>
            <a:fld id="{6A89C633-60AD-4D4C-8B39-53E582EF0096}"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The basis of our elevation data products is the DEM derived from the detailed, complex set of LiDAR bare-earth elevation points collected. This is a 1-meter resolution raster dataset depicting ground surface</a:t>
            </a:r>
            <a:r>
              <a:rPr lang="en-US" baseline="0" dirty="0" smtClean="0"/>
              <a:t> elevation</a:t>
            </a:r>
            <a:r>
              <a:rPr lang="en-US" dirty="0" smtClean="0"/>
              <a:t>.</a:t>
            </a:r>
          </a:p>
          <a:p>
            <a:endParaRPr lang="en-US" dirty="0" smtClean="0"/>
          </a:p>
          <a:p>
            <a:r>
              <a:rPr lang="en-US" dirty="0" smtClean="0"/>
              <a:t>An elevation value is assigned to each 1 meter square on the ground,</a:t>
            </a:r>
            <a:r>
              <a:rPr lang="en-US" baseline="0" dirty="0" smtClean="0"/>
              <a:t> </a:t>
            </a:r>
            <a:r>
              <a:rPr lang="en-US" dirty="0" smtClean="0"/>
              <a:t>approximately 3 feet square.</a:t>
            </a:r>
          </a:p>
          <a:p>
            <a:endParaRPr lang="en-US" dirty="0" smtClean="0"/>
          </a:p>
          <a:p>
            <a:r>
              <a:rPr lang="en-US" dirty="0" smtClean="0"/>
              <a:t>The light colored areas are higher in elevation than the dark</a:t>
            </a:r>
            <a:r>
              <a:rPr lang="en-US" baseline="0" dirty="0" smtClean="0"/>
              <a:t> areas.   </a:t>
            </a:r>
            <a:endParaRPr lang="en-US" dirty="0"/>
          </a:p>
        </p:txBody>
      </p:sp>
      <p:sp>
        <p:nvSpPr>
          <p:cNvPr id="4" name="Slide Number Placeholder 3"/>
          <p:cNvSpPr>
            <a:spLocks noGrp="1"/>
          </p:cNvSpPr>
          <p:nvPr>
            <p:ph type="sldNum" sz="quarter" idx="10"/>
          </p:nvPr>
        </p:nvSpPr>
        <p:spPr/>
        <p:txBody>
          <a:bodyPr/>
          <a:lstStyle/>
          <a:p>
            <a:pPr>
              <a:defRPr/>
            </a:pPr>
            <a:fld id="{6A89C633-60AD-4D4C-8B39-53E582EF0096}"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hydrologic modeling - From the base DEM – we must create a Flow Direction dataset (also a raster, 1-meter resolution)</a:t>
            </a:r>
          </a:p>
          <a:p>
            <a:endParaRPr lang="en-US" dirty="0" smtClean="0"/>
          </a:p>
          <a:p>
            <a:r>
              <a:rPr lang="en-US" dirty="0" smtClean="0"/>
              <a:t>Flow direction allows us to more accurately predict water flow through computer analysis.  The colors represent differences in flow direction.</a:t>
            </a:r>
            <a:endParaRPr lang="en-US" baseline="0" dirty="0" smtClean="0"/>
          </a:p>
          <a:p>
            <a:endParaRPr lang="en-US" dirty="0"/>
          </a:p>
        </p:txBody>
      </p:sp>
      <p:sp>
        <p:nvSpPr>
          <p:cNvPr id="4" name="Slide Number Placeholder 3"/>
          <p:cNvSpPr>
            <a:spLocks noGrp="1"/>
          </p:cNvSpPr>
          <p:nvPr>
            <p:ph type="sldNum" sz="quarter" idx="10"/>
          </p:nvPr>
        </p:nvSpPr>
        <p:spPr/>
        <p:txBody>
          <a:bodyPr/>
          <a:lstStyle/>
          <a:p>
            <a:pPr>
              <a:defRPr/>
            </a:pPr>
            <a:fld id="{6A89C633-60AD-4D4C-8B39-53E582EF0096}" type="slidenum">
              <a:rPr lang="en-US" smtClean="0"/>
              <a:pPr>
                <a:defRPr/>
              </a:pPr>
              <a:t>8</a:t>
            </a:fld>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For hydrologic modeling - From the base DEM – we must create a Flow Accumulation dataset (also a raster, 1-meter resolution). Here – we have ‘zoomed in’ to more easily visualize the areas of flow accumulation.</a:t>
            </a:r>
          </a:p>
          <a:p>
            <a:endParaRPr lang="en-US" dirty="0" smtClean="0"/>
          </a:p>
          <a:p>
            <a:r>
              <a:rPr lang="en-US" dirty="0" smtClean="0"/>
              <a:t>The light areas are computer depictions of virtual streams, areas</a:t>
            </a:r>
            <a:r>
              <a:rPr lang="en-US" baseline="0" dirty="0" smtClean="0"/>
              <a:t> of concentrated flow</a:t>
            </a:r>
            <a:r>
              <a:rPr lang="en-US" dirty="0" smtClean="0"/>
              <a:t>.</a:t>
            </a:r>
          </a:p>
          <a:p>
            <a:endParaRPr lang="en-US" dirty="0" smtClean="0"/>
          </a:p>
        </p:txBody>
      </p:sp>
      <p:sp>
        <p:nvSpPr>
          <p:cNvPr id="4" name="Slide Number Placeholder 3"/>
          <p:cNvSpPr>
            <a:spLocks noGrp="1"/>
          </p:cNvSpPr>
          <p:nvPr>
            <p:ph type="sldNum" sz="quarter" idx="10"/>
          </p:nvPr>
        </p:nvSpPr>
        <p:spPr/>
        <p:txBody>
          <a:bodyPr/>
          <a:lstStyle/>
          <a:p>
            <a:pPr>
              <a:defRPr/>
            </a:pPr>
            <a:fld id="{6A89C633-60AD-4D4C-8B39-53E582EF0096}"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F9496A9D-D2E7-47A2-A3B4-B593F5F99437}"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1D682452-3208-488C-B422-0412A34D1C83}"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EBC3D9D-96E9-4459-99F1-8A10D7491FED}"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6E9B4389-C192-40A7-966A-447DB5D7FDC7}"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3BA69C42-7CDA-4684-A829-8EB36113854F}"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2D9B2D2-BEFD-4E6A-94FE-401D43D09ADA}"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500294D8-8FBC-4BA3-8C2F-62FD301A1030}"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BCE9E020-6377-4390-8924-B0B4F2645B88}"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7F2B33CA-E044-467D-BE4E-FA20A8FC6D77}"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A032D9C9-B225-4108-88AC-6BD10094EDB0}"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3E453B2-81A6-4E9C-BB2C-AC9C6CF593DD}"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pPr>
              <a:defRPr/>
            </a:pPr>
            <a:endParaRPr lang="en-US"/>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pPr>
              <a:defRPr/>
            </a:pPr>
            <a:fld id="{D56F2CD1-D521-49E0-838C-1CE57721B8C0}"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0.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1.xml"/><Relationship Id="rId1" Type="http://schemas.openxmlformats.org/officeDocument/2006/relationships/slideLayout" Target="../slideLayouts/slideLayout5.xml"/><Relationship Id="rId4" Type="http://schemas.openxmlformats.org/officeDocument/2006/relationships/image" Target="../media/image19.png"/></Relationships>
</file>

<file path=ppt/slides/_rels/slide2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mailto:Steve.Crabtree@ky.usda.gov" TargetMode="Externa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Slide Number Placeholder 3"/>
          <p:cNvSpPr>
            <a:spLocks noGrp="1"/>
          </p:cNvSpPr>
          <p:nvPr>
            <p:ph type="sldNum" sz="quarter" idx="12"/>
          </p:nvPr>
        </p:nvSpPr>
        <p:spPr>
          <a:noFill/>
        </p:spPr>
        <p:txBody>
          <a:bodyPr/>
          <a:lstStyle/>
          <a:p>
            <a:fld id="{85B6A716-5774-4492-9DCE-021F2A7B3FBA}" type="slidenum">
              <a:rPr lang="en-US" smtClean="0"/>
              <a:pPr/>
              <a:t>1</a:t>
            </a:fld>
            <a:endParaRPr lang="en-US" dirty="0" smtClean="0"/>
          </a:p>
        </p:txBody>
      </p:sp>
      <p:sp>
        <p:nvSpPr>
          <p:cNvPr id="2051" name="Line 2"/>
          <p:cNvSpPr>
            <a:spLocks noChangeShapeType="1"/>
          </p:cNvSpPr>
          <p:nvPr/>
        </p:nvSpPr>
        <p:spPr bwMode="auto">
          <a:xfrm>
            <a:off x="538163" y="311150"/>
            <a:ext cx="3175" cy="5975350"/>
          </a:xfrm>
          <a:prstGeom prst="line">
            <a:avLst/>
          </a:prstGeom>
          <a:noFill/>
          <a:ln w="76200">
            <a:solidFill>
              <a:schemeClr val="accent2"/>
            </a:solidFill>
            <a:round/>
            <a:headEnd/>
            <a:tailEnd/>
          </a:ln>
        </p:spPr>
        <p:txBody>
          <a:bodyPr wrap="none" anchor="ctr"/>
          <a:lstStyle/>
          <a:p>
            <a:endParaRPr lang="en-US" dirty="0"/>
          </a:p>
        </p:txBody>
      </p:sp>
      <p:sp>
        <p:nvSpPr>
          <p:cNvPr id="2052" name="Line 3"/>
          <p:cNvSpPr>
            <a:spLocks noChangeShapeType="1"/>
          </p:cNvSpPr>
          <p:nvPr/>
        </p:nvSpPr>
        <p:spPr bwMode="auto">
          <a:xfrm>
            <a:off x="541338" y="6286500"/>
            <a:ext cx="8205787" cy="0"/>
          </a:xfrm>
          <a:prstGeom prst="line">
            <a:avLst/>
          </a:prstGeom>
          <a:noFill/>
          <a:ln w="76200">
            <a:solidFill>
              <a:schemeClr val="accent2"/>
            </a:solidFill>
            <a:round/>
            <a:headEnd/>
            <a:tailEnd/>
          </a:ln>
        </p:spPr>
        <p:txBody>
          <a:bodyPr wrap="none" anchor="ctr"/>
          <a:lstStyle/>
          <a:p>
            <a:endParaRPr lang="en-US" dirty="0"/>
          </a:p>
        </p:txBody>
      </p:sp>
      <p:pic>
        <p:nvPicPr>
          <p:cNvPr id="2053" name="Picture 4" descr="USDANRCS"/>
          <p:cNvPicPr>
            <a:picLocks noChangeAspect="1" noChangeArrowheads="1"/>
          </p:cNvPicPr>
          <p:nvPr/>
        </p:nvPicPr>
        <p:blipFill>
          <a:blip r:embed="rId3" cstate="print"/>
          <a:srcRect/>
          <a:stretch>
            <a:fillRect/>
          </a:stretch>
        </p:blipFill>
        <p:spPr bwMode="auto">
          <a:xfrm>
            <a:off x="806450" y="311150"/>
            <a:ext cx="2354263" cy="533400"/>
          </a:xfrm>
          <a:prstGeom prst="rect">
            <a:avLst/>
          </a:prstGeom>
          <a:noFill/>
          <a:ln w="9525">
            <a:noFill/>
            <a:miter lim="800000"/>
            <a:headEnd/>
            <a:tailEnd/>
          </a:ln>
        </p:spPr>
      </p:pic>
      <p:sp>
        <p:nvSpPr>
          <p:cNvPr id="2054" name="Rectangle 5"/>
          <p:cNvSpPr>
            <a:spLocks noChangeArrowheads="1"/>
          </p:cNvSpPr>
          <p:nvPr/>
        </p:nvSpPr>
        <p:spPr bwMode="auto">
          <a:xfrm>
            <a:off x="179388" y="1662113"/>
            <a:ext cx="7620000" cy="831850"/>
          </a:xfrm>
          <a:prstGeom prst="rect">
            <a:avLst/>
          </a:prstGeom>
          <a:noFill/>
          <a:ln w="9525">
            <a:noFill/>
            <a:miter lim="800000"/>
            <a:headEnd/>
            <a:tailEnd/>
          </a:ln>
        </p:spPr>
        <p:txBody>
          <a:bodyPr lIns="91109" tIns="45554" rIns="91109" bIns="45554" anchor="ctr"/>
          <a:lstStyle/>
          <a:p>
            <a:pPr algn="ctr" defTabSz="1457325"/>
            <a:r>
              <a:rPr lang="en-US" sz="3100" b="1" i="1" dirty="0">
                <a:solidFill>
                  <a:srgbClr val="009900"/>
                </a:solidFill>
              </a:rPr>
              <a:t> Natural Resources Conservation Service</a:t>
            </a:r>
          </a:p>
        </p:txBody>
      </p:sp>
      <p:sp>
        <p:nvSpPr>
          <p:cNvPr id="2055" name="Text Box 6"/>
          <p:cNvSpPr txBox="1">
            <a:spLocks noChangeArrowheads="1"/>
          </p:cNvSpPr>
          <p:nvPr/>
        </p:nvSpPr>
        <p:spPr bwMode="auto">
          <a:xfrm>
            <a:off x="806450" y="4260850"/>
            <a:ext cx="3497263" cy="1665288"/>
          </a:xfrm>
          <a:prstGeom prst="rect">
            <a:avLst/>
          </a:prstGeom>
          <a:noFill/>
          <a:ln w="9525">
            <a:noFill/>
            <a:miter lim="800000"/>
            <a:headEnd/>
            <a:tailEnd/>
          </a:ln>
        </p:spPr>
        <p:txBody>
          <a:bodyPr lIns="57150" tIns="28575" rIns="57150" bIns="28575">
            <a:spAutoFit/>
          </a:bodyPr>
          <a:lstStyle/>
          <a:p>
            <a:pPr defTabSz="571500" eaLnBrk="0" hangingPunct="0">
              <a:spcBef>
                <a:spcPct val="50000"/>
              </a:spcBef>
            </a:pPr>
            <a:r>
              <a:rPr lang="en-US" b="1" i="1" dirty="0"/>
              <a:t>Steve Crabtree</a:t>
            </a:r>
          </a:p>
          <a:p>
            <a:pPr defTabSz="571500" eaLnBrk="0" hangingPunct="0">
              <a:spcBef>
                <a:spcPct val="50000"/>
              </a:spcBef>
            </a:pPr>
            <a:r>
              <a:rPr lang="en-US" b="1" i="1" dirty="0"/>
              <a:t>USDA NRCS</a:t>
            </a:r>
          </a:p>
          <a:p>
            <a:pPr defTabSz="571500" eaLnBrk="0" hangingPunct="0">
              <a:spcBef>
                <a:spcPct val="50000"/>
              </a:spcBef>
            </a:pPr>
            <a:r>
              <a:rPr lang="en-US" b="1" i="1" dirty="0"/>
              <a:t>State GIS Coordinator</a:t>
            </a:r>
          </a:p>
          <a:p>
            <a:pPr defTabSz="571500" eaLnBrk="0" hangingPunct="0">
              <a:spcBef>
                <a:spcPct val="50000"/>
              </a:spcBef>
            </a:pPr>
            <a:r>
              <a:rPr lang="en-US" b="1" i="1" dirty="0"/>
              <a:t>Lexington, KY</a:t>
            </a:r>
          </a:p>
        </p:txBody>
      </p:sp>
      <p:sp>
        <p:nvSpPr>
          <p:cNvPr id="2056" name="Text Box 7"/>
          <p:cNvSpPr txBox="1">
            <a:spLocks noChangeArrowheads="1"/>
          </p:cNvSpPr>
          <p:nvPr/>
        </p:nvSpPr>
        <p:spPr bwMode="auto">
          <a:xfrm>
            <a:off x="5105400" y="4260850"/>
            <a:ext cx="3635375" cy="1570038"/>
          </a:xfrm>
          <a:prstGeom prst="rect">
            <a:avLst/>
          </a:prstGeom>
          <a:noFill/>
          <a:ln w="9525">
            <a:noFill/>
            <a:miter lim="800000"/>
            <a:headEnd/>
            <a:tailEnd/>
          </a:ln>
        </p:spPr>
        <p:txBody>
          <a:bodyPr lIns="57150" tIns="28575" rIns="57150" bIns="28575">
            <a:spAutoFit/>
          </a:bodyPr>
          <a:lstStyle/>
          <a:p>
            <a:pPr algn="r" defTabSz="571500" eaLnBrk="0" hangingPunct="0">
              <a:spcBef>
                <a:spcPct val="50000"/>
              </a:spcBef>
            </a:pPr>
            <a:r>
              <a:rPr lang="en-US" b="1" i="1" dirty="0"/>
              <a:t>steve.crabtree@ky.usda.gov</a:t>
            </a:r>
          </a:p>
          <a:p>
            <a:pPr algn="r" defTabSz="571500" eaLnBrk="0" hangingPunct="0">
              <a:spcBef>
                <a:spcPct val="50000"/>
              </a:spcBef>
            </a:pPr>
            <a:r>
              <a:rPr lang="en-US" b="1" i="1" dirty="0"/>
              <a:t>859.224.7400</a:t>
            </a:r>
          </a:p>
          <a:p>
            <a:pPr algn="r" defTabSz="571500" eaLnBrk="0" hangingPunct="0">
              <a:spcBef>
                <a:spcPct val="50000"/>
              </a:spcBef>
            </a:pPr>
            <a:endParaRPr lang="en-US" dirty="0"/>
          </a:p>
          <a:p>
            <a:pPr algn="r" defTabSz="571500" eaLnBrk="0" hangingPunct="0">
              <a:spcBef>
                <a:spcPct val="50000"/>
              </a:spcBef>
            </a:pPr>
            <a:r>
              <a:rPr lang="en-US" b="1" i="1" dirty="0">
                <a:solidFill>
                  <a:srgbClr val="0000FF"/>
                </a:solidFill>
              </a:rPr>
              <a:t>http://www.ky.nrcs.usda.gov</a:t>
            </a:r>
          </a:p>
        </p:txBody>
      </p:sp>
      <p:pic>
        <p:nvPicPr>
          <p:cNvPr id="2057" name="Picture 8" descr="CyberFarm"/>
          <p:cNvPicPr>
            <a:picLocks noChangeAspect="1" noChangeArrowheads="1"/>
          </p:cNvPicPr>
          <p:nvPr/>
        </p:nvPicPr>
        <p:blipFill>
          <a:blip r:embed="rId4" cstate="print"/>
          <a:srcRect/>
          <a:stretch>
            <a:fillRect/>
          </a:stretch>
        </p:blipFill>
        <p:spPr bwMode="auto">
          <a:xfrm>
            <a:off x="7485063" y="1766888"/>
            <a:ext cx="1363662" cy="1579562"/>
          </a:xfrm>
          <a:prstGeom prst="rect">
            <a:avLst/>
          </a:prstGeom>
          <a:noFill/>
          <a:ln w="9525">
            <a:noFill/>
            <a:miter lim="800000"/>
            <a:headEnd/>
            <a:tailEnd/>
          </a:ln>
        </p:spPr>
      </p:pic>
      <p:sp>
        <p:nvSpPr>
          <p:cNvPr id="2058" name="Rectangle 9"/>
          <p:cNvSpPr>
            <a:spLocks noChangeArrowheads="1"/>
          </p:cNvSpPr>
          <p:nvPr/>
        </p:nvSpPr>
        <p:spPr bwMode="auto">
          <a:xfrm>
            <a:off x="685800" y="2805113"/>
            <a:ext cx="6705599" cy="1042593"/>
          </a:xfrm>
          <a:prstGeom prst="rect">
            <a:avLst/>
          </a:prstGeom>
          <a:noFill/>
          <a:ln w="9525">
            <a:noFill/>
            <a:miter lim="800000"/>
            <a:headEnd/>
            <a:tailEnd/>
          </a:ln>
        </p:spPr>
        <p:txBody>
          <a:bodyPr wrap="square" lIns="57150" tIns="28575" rIns="57150" bIns="28575">
            <a:spAutoFit/>
          </a:bodyPr>
          <a:lstStyle/>
          <a:p>
            <a:pPr defTabSz="571500" eaLnBrk="0" hangingPunct="0"/>
            <a:r>
              <a:rPr lang="en-US" sz="3600" b="1" i="1" dirty="0" smtClean="0">
                <a:solidFill>
                  <a:srgbClr val="FF3300"/>
                </a:solidFill>
                <a:latin typeface="Times New Roman" pitchFamily="18" charset="0"/>
              </a:rPr>
              <a:t>“KY  NRCS  GIS  Hydro  Tools”</a:t>
            </a:r>
          </a:p>
          <a:p>
            <a:pPr defTabSz="571500" eaLnBrk="0" hangingPunct="0"/>
            <a:r>
              <a:rPr lang="en-US" sz="2800" b="1" i="1" dirty="0" smtClean="0">
                <a:solidFill>
                  <a:srgbClr val="FF3300"/>
                </a:solidFill>
                <a:latin typeface="Times New Roman" pitchFamily="18" charset="0"/>
              </a:rPr>
              <a:t>         (Using LiDAR Derivatives)</a:t>
            </a:r>
            <a:endParaRPr lang="en-US" sz="2800" b="1" i="1" dirty="0">
              <a:solidFill>
                <a:srgbClr val="FF3300"/>
              </a:solidFill>
              <a:latin typeface="Times New Roman"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2"/>
          </p:nvPr>
        </p:nvSpPr>
        <p:spPr>
          <a:noFill/>
        </p:spPr>
        <p:txBody>
          <a:bodyPr/>
          <a:lstStyle/>
          <a:p>
            <a:fld id="{76F6E1F0-7E60-48D4-AEF3-BDCB46AD6B5C}" type="slidenum">
              <a:rPr lang="en-US" smtClean="0"/>
              <a:pPr/>
              <a:t>10</a:t>
            </a:fld>
            <a:endParaRPr lang="en-US" smtClean="0"/>
          </a:p>
        </p:txBody>
      </p:sp>
      <p:pic>
        <p:nvPicPr>
          <p:cNvPr id="23554" name="Picture 2"/>
          <p:cNvPicPr>
            <a:picLocks noChangeAspect="1" noChangeArrowheads="1"/>
          </p:cNvPicPr>
          <p:nvPr/>
        </p:nvPicPr>
        <p:blipFill>
          <a:blip r:embed="rId3" cstate="print"/>
          <a:srcRect/>
          <a:stretch>
            <a:fillRect/>
          </a:stretch>
        </p:blipFill>
        <p:spPr bwMode="auto">
          <a:xfrm>
            <a:off x="378097" y="1062038"/>
            <a:ext cx="8384903" cy="5795962"/>
          </a:xfrm>
          <a:prstGeom prst="rect">
            <a:avLst/>
          </a:prstGeom>
          <a:noFill/>
          <a:ln w="9525">
            <a:noFill/>
            <a:miter lim="800000"/>
            <a:headEnd/>
            <a:tailEnd/>
          </a:ln>
        </p:spPr>
      </p:pic>
      <p:sp>
        <p:nvSpPr>
          <p:cNvPr id="4" name="Rectangle 8"/>
          <p:cNvSpPr>
            <a:spLocks noChangeArrowheads="1"/>
          </p:cNvSpPr>
          <p:nvPr/>
        </p:nvSpPr>
        <p:spPr bwMode="auto">
          <a:xfrm>
            <a:off x="0" y="304800"/>
            <a:ext cx="9144000" cy="707886"/>
          </a:xfrm>
          <a:prstGeom prst="rect">
            <a:avLst/>
          </a:prstGeom>
          <a:solidFill>
            <a:srgbClr val="FFFF00"/>
          </a:solidFill>
          <a:ln w="9525">
            <a:noFill/>
            <a:miter lim="800000"/>
            <a:headEnd/>
            <a:tailEnd/>
          </a:ln>
        </p:spPr>
        <p:txBody>
          <a:bodyPr wrap="square">
            <a:spAutoFit/>
          </a:bodyPr>
          <a:lstStyle/>
          <a:p>
            <a:pPr algn="ctr"/>
            <a:endParaRPr lang="en-US" sz="800" b="1" dirty="0">
              <a:solidFill>
                <a:srgbClr val="FF3300"/>
              </a:solidFill>
            </a:endParaRPr>
          </a:p>
          <a:p>
            <a:pPr algn="ctr"/>
            <a:r>
              <a:rPr lang="en-US" sz="2400" b="1" i="1" dirty="0" err="1" smtClean="0">
                <a:solidFill>
                  <a:srgbClr val="0000FF"/>
                </a:solidFill>
              </a:rPr>
              <a:t>LiDAR</a:t>
            </a:r>
            <a:r>
              <a:rPr lang="en-US" sz="2400" b="1" i="1" dirty="0" smtClean="0">
                <a:solidFill>
                  <a:srgbClr val="0000FF"/>
                </a:solidFill>
              </a:rPr>
              <a:t>-derived Products:</a:t>
            </a:r>
            <a:endParaRPr lang="en-US" sz="2400" b="1" i="1" dirty="0">
              <a:solidFill>
                <a:srgbClr val="0000FF"/>
              </a:solidFill>
            </a:endParaRPr>
          </a:p>
          <a:p>
            <a:pPr algn="ctr"/>
            <a:endParaRPr lang="en-US" sz="800" b="1" i="1" dirty="0">
              <a:solidFill>
                <a:srgbClr val="0000FF"/>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2"/>
          </p:nvPr>
        </p:nvSpPr>
        <p:spPr>
          <a:noFill/>
        </p:spPr>
        <p:txBody>
          <a:bodyPr/>
          <a:lstStyle/>
          <a:p>
            <a:fld id="{76F6E1F0-7E60-48D4-AEF3-BDCB46AD6B5C}" type="slidenum">
              <a:rPr lang="en-US" smtClean="0"/>
              <a:pPr/>
              <a:t>11</a:t>
            </a:fld>
            <a:endParaRPr lang="en-US" smtClean="0"/>
          </a:p>
        </p:txBody>
      </p:sp>
      <p:pic>
        <p:nvPicPr>
          <p:cNvPr id="18434" name="Picture 2"/>
          <p:cNvPicPr>
            <a:picLocks noChangeAspect="1" noChangeArrowheads="1"/>
          </p:cNvPicPr>
          <p:nvPr/>
        </p:nvPicPr>
        <p:blipFill>
          <a:blip r:embed="rId3" cstate="print"/>
          <a:srcRect/>
          <a:stretch>
            <a:fillRect/>
          </a:stretch>
        </p:blipFill>
        <p:spPr bwMode="auto">
          <a:xfrm>
            <a:off x="378097" y="1062038"/>
            <a:ext cx="8384903" cy="5795962"/>
          </a:xfrm>
          <a:prstGeom prst="rect">
            <a:avLst/>
          </a:prstGeom>
          <a:noFill/>
          <a:ln w="9525">
            <a:noFill/>
            <a:miter lim="800000"/>
            <a:headEnd/>
            <a:tailEnd/>
          </a:ln>
        </p:spPr>
      </p:pic>
      <p:sp>
        <p:nvSpPr>
          <p:cNvPr id="4" name="Rectangle 8"/>
          <p:cNvSpPr>
            <a:spLocks noChangeArrowheads="1"/>
          </p:cNvSpPr>
          <p:nvPr/>
        </p:nvSpPr>
        <p:spPr bwMode="auto">
          <a:xfrm>
            <a:off x="0" y="304800"/>
            <a:ext cx="9144000" cy="707886"/>
          </a:xfrm>
          <a:prstGeom prst="rect">
            <a:avLst/>
          </a:prstGeom>
          <a:solidFill>
            <a:srgbClr val="FFFF00"/>
          </a:solidFill>
          <a:ln w="9525">
            <a:noFill/>
            <a:miter lim="800000"/>
            <a:headEnd/>
            <a:tailEnd/>
          </a:ln>
        </p:spPr>
        <p:txBody>
          <a:bodyPr wrap="square">
            <a:spAutoFit/>
          </a:bodyPr>
          <a:lstStyle/>
          <a:p>
            <a:pPr algn="ctr"/>
            <a:endParaRPr lang="en-US" sz="800" b="1" dirty="0">
              <a:solidFill>
                <a:srgbClr val="FF3300"/>
              </a:solidFill>
            </a:endParaRPr>
          </a:p>
          <a:p>
            <a:pPr algn="ctr"/>
            <a:r>
              <a:rPr lang="en-US" sz="2400" b="1" i="1" dirty="0" err="1" smtClean="0">
                <a:solidFill>
                  <a:srgbClr val="0000FF"/>
                </a:solidFill>
              </a:rPr>
              <a:t>LiDAR</a:t>
            </a:r>
            <a:r>
              <a:rPr lang="en-US" sz="2400" b="1" i="1" dirty="0" smtClean="0">
                <a:solidFill>
                  <a:srgbClr val="0000FF"/>
                </a:solidFill>
              </a:rPr>
              <a:t>-derived Products:</a:t>
            </a:r>
            <a:endParaRPr lang="en-US" sz="2400" b="1" i="1" dirty="0">
              <a:solidFill>
                <a:srgbClr val="0000FF"/>
              </a:solidFill>
            </a:endParaRPr>
          </a:p>
          <a:p>
            <a:pPr algn="ctr"/>
            <a:endParaRPr lang="en-US" sz="800" b="1" i="1" dirty="0">
              <a:solidFill>
                <a:srgbClr val="0000FF"/>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2"/>
          </p:nvPr>
        </p:nvSpPr>
        <p:spPr>
          <a:noFill/>
        </p:spPr>
        <p:txBody>
          <a:bodyPr/>
          <a:lstStyle/>
          <a:p>
            <a:fld id="{76F6E1F0-7E60-48D4-AEF3-BDCB46AD6B5C}" type="slidenum">
              <a:rPr lang="en-US" smtClean="0"/>
              <a:pPr/>
              <a:t>12</a:t>
            </a:fld>
            <a:endParaRPr lang="en-US" smtClean="0"/>
          </a:p>
        </p:txBody>
      </p:sp>
      <p:pic>
        <p:nvPicPr>
          <p:cNvPr id="16387" name="Picture 3"/>
          <p:cNvPicPr>
            <a:picLocks noChangeAspect="1" noChangeArrowheads="1"/>
          </p:cNvPicPr>
          <p:nvPr/>
        </p:nvPicPr>
        <p:blipFill>
          <a:blip r:embed="rId3" cstate="print"/>
          <a:srcRect/>
          <a:stretch>
            <a:fillRect/>
          </a:stretch>
        </p:blipFill>
        <p:spPr bwMode="auto">
          <a:xfrm>
            <a:off x="914400" y="1752600"/>
            <a:ext cx="7390478" cy="5105400"/>
          </a:xfrm>
          <a:prstGeom prst="rect">
            <a:avLst/>
          </a:prstGeom>
          <a:noFill/>
          <a:ln w="9525">
            <a:noFill/>
            <a:miter lim="800000"/>
            <a:headEnd/>
            <a:tailEnd/>
          </a:ln>
        </p:spPr>
      </p:pic>
      <p:sp>
        <p:nvSpPr>
          <p:cNvPr id="4" name="Rectangle 8"/>
          <p:cNvSpPr>
            <a:spLocks noChangeArrowheads="1"/>
          </p:cNvSpPr>
          <p:nvPr/>
        </p:nvSpPr>
        <p:spPr bwMode="auto">
          <a:xfrm>
            <a:off x="0" y="152400"/>
            <a:ext cx="9144000" cy="707886"/>
          </a:xfrm>
          <a:prstGeom prst="rect">
            <a:avLst/>
          </a:prstGeom>
          <a:solidFill>
            <a:srgbClr val="FFFF00"/>
          </a:solidFill>
          <a:ln w="9525">
            <a:noFill/>
            <a:miter lim="800000"/>
            <a:headEnd/>
            <a:tailEnd/>
          </a:ln>
        </p:spPr>
        <p:txBody>
          <a:bodyPr wrap="square">
            <a:spAutoFit/>
          </a:bodyPr>
          <a:lstStyle/>
          <a:p>
            <a:pPr algn="ctr"/>
            <a:endParaRPr lang="en-US" sz="800" b="1" dirty="0">
              <a:solidFill>
                <a:srgbClr val="FF3300"/>
              </a:solidFill>
            </a:endParaRPr>
          </a:p>
          <a:p>
            <a:pPr algn="ctr"/>
            <a:r>
              <a:rPr lang="en-US" sz="3200" b="1" i="1" dirty="0" smtClean="0"/>
              <a:t>Design of NRCS Conservation Practices</a:t>
            </a:r>
          </a:p>
        </p:txBody>
      </p:sp>
      <p:sp>
        <p:nvSpPr>
          <p:cNvPr id="5" name="Rectangle 8"/>
          <p:cNvSpPr>
            <a:spLocks noChangeArrowheads="1"/>
          </p:cNvSpPr>
          <p:nvPr/>
        </p:nvSpPr>
        <p:spPr bwMode="auto">
          <a:xfrm>
            <a:off x="0" y="1066800"/>
            <a:ext cx="9144000" cy="584775"/>
          </a:xfrm>
          <a:prstGeom prst="rect">
            <a:avLst/>
          </a:prstGeom>
          <a:solidFill>
            <a:srgbClr val="FFFF00"/>
          </a:solidFill>
          <a:ln w="9525">
            <a:noFill/>
            <a:miter lim="800000"/>
            <a:headEnd/>
            <a:tailEnd/>
          </a:ln>
        </p:spPr>
        <p:txBody>
          <a:bodyPr wrap="square">
            <a:spAutoFit/>
          </a:bodyPr>
          <a:lstStyle/>
          <a:p>
            <a:pPr algn="ctr"/>
            <a:endParaRPr lang="en-US" sz="800" b="1" dirty="0">
              <a:solidFill>
                <a:srgbClr val="FF3300"/>
              </a:solidFill>
            </a:endParaRPr>
          </a:p>
          <a:p>
            <a:pPr algn="ctr"/>
            <a:r>
              <a:rPr lang="en-US" sz="2400" b="1" i="1" dirty="0" smtClean="0">
                <a:solidFill>
                  <a:srgbClr val="0000FF"/>
                </a:solidFill>
              </a:rPr>
              <a:t>LiDAR products plus: SOILS</a:t>
            </a:r>
          </a:p>
        </p:txBody>
      </p:sp>
      <p:cxnSp>
        <p:nvCxnSpPr>
          <p:cNvPr id="7" name="Straight Connector 6"/>
          <p:cNvCxnSpPr/>
          <p:nvPr/>
        </p:nvCxnSpPr>
        <p:spPr bwMode="auto">
          <a:xfrm>
            <a:off x="4876800" y="1676400"/>
            <a:ext cx="685800" cy="0"/>
          </a:xfrm>
          <a:prstGeom prst="line">
            <a:avLst/>
          </a:prstGeom>
          <a:solidFill>
            <a:schemeClr val="accent1"/>
          </a:solidFill>
          <a:ln w="50800" cap="flat" cmpd="sng" algn="ctr">
            <a:solidFill>
              <a:srgbClr val="FF0000"/>
            </a:solidFill>
            <a:prstDash val="solid"/>
            <a:round/>
            <a:headEnd type="none" w="med" len="med"/>
            <a:tailEnd type="none" w="med" len="med"/>
          </a:ln>
          <a:effectLst/>
        </p:spPr>
      </p:cxn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2"/>
          </p:nvPr>
        </p:nvSpPr>
        <p:spPr>
          <a:noFill/>
        </p:spPr>
        <p:txBody>
          <a:bodyPr/>
          <a:lstStyle/>
          <a:p>
            <a:fld id="{76F6E1F0-7E60-48D4-AEF3-BDCB46AD6B5C}" type="slidenum">
              <a:rPr lang="en-US" smtClean="0"/>
              <a:pPr/>
              <a:t>13</a:t>
            </a:fld>
            <a:endParaRPr lang="en-US" smtClean="0"/>
          </a:p>
        </p:txBody>
      </p:sp>
      <p:pic>
        <p:nvPicPr>
          <p:cNvPr id="17411" name="Picture 3"/>
          <p:cNvPicPr>
            <a:picLocks noChangeAspect="1" noChangeArrowheads="1"/>
          </p:cNvPicPr>
          <p:nvPr/>
        </p:nvPicPr>
        <p:blipFill>
          <a:blip r:embed="rId3" cstate="print"/>
          <a:srcRect/>
          <a:stretch>
            <a:fillRect/>
          </a:stretch>
        </p:blipFill>
        <p:spPr bwMode="auto">
          <a:xfrm>
            <a:off x="871614" y="1732547"/>
            <a:ext cx="7400771" cy="5105400"/>
          </a:xfrm>
          <a:prstGeom prst="rect">
            <a:avLst/>
          </a:prstGeom>
          <a:noFill/>
          <a:ln w="9525">
            <a:noFill/>
            <a:miter lim="800000"/>
            <a:headEnd/>
            <a:tailEnd/>
          </a:ln>
        </p:spPr>
      </p:pic>
      <p:sp>
        <p:nvSpPr>
          <p:cNvPr id="5" name="Rectangle 8"/>
          <p:cNvSpPr>
            <a:spLocks noChangeArrowheads="1"/>
          </p:cNvSpPr>
          <p:nvPr/>
        </p:nvSpPr>
        <p:spPr bwMode="auto">
          <a:xfrm>
            <a:off x="0" y="1066800"/>
            <a:ext cx="9144000" cy="584775"/>
          </a:xfrm>
          <a:prstGeom prst="rect">
            <a:avLst/>
          </a:prstGeom>
          <a:solidFill>
            <a:srgbClr val="FFFF00"/>
          </a:solidFill>
          <a:ln w="9525">
            <a:noFill/>
            <a:miter lim="800000"/>
            <a:headEnd/>
            <a:tailEnd/>
          </a:ln>
        </p:spPr>
        <p:txBody>
          <a:bodyPr wrap="square">
            <a:spAutoFit/>
          </a:bodyPr>
          <a:lstStyle/>
          <a:p>
            <a:pPr algn="ctr"/>
            <a:endParaRPr lang="en-US" sz="800" b="1" dirty="0">
              <a:solidFill>
                <a:srgbClr val="FF3300"/>
              </a:solidFill>
            </a:endParaRPr>
          </a:p>
          <a:p>
            <a:pPr algn="ctr"/>
            <a:r>
              <a:rPr lang="en-US" sz="2400" b="1" i="1" dirty="0" smtClean="0">
                <a:solidFill>
                  <a:srgbClr val="0000FF"/>
                </a:solidFill>
              </a:rPr>
              <a:t>LiDAR products plus: LANDCOVER</a:t>
            </a:r>
          </a:p>
        </p:txBody>
      </p:sp>
      <p:cxnSp>
        <p:nvCxnSpPr>
          <p:cNvPr id="7" name="Straight Connector 6"/>
          <p:cNvCxnSpPr/>
          <p:nvPr/>
        </p:nvCxnSpPr>
        <p:spPr bwMode="auto">
          <a:xfrm>
            <a:off x="4343400" y="1676400"/>
            <a:ext cx="762000" cy="0"/>
          </a:xfrm>
          <a:prstGeom prst="line">
            <a:avLst/>
          </a:prstGeom>
          <a:solidFill>
            <a:schemeClr val="accent1"/>
          </a:solidFill>
          <a:ln w="50800" cap="flat" cmpd="sng" algn="ctr">
            <a:solidFill>
              <a:srgbClr val="FF0000"/>
            </a:solidFill>
            <a:prstDash val="solid"/>
            <a:round/>
            <a:headEnd type="none" w="med" len="med"/>
            <a:tailEnd type="none" w="med" len="med"/>
          </a:ln>
          <a:effectLst/>
        </p:spPr>
      </p:cxnSp>
      <p:sp>
        <p:nvSpPr>
          <p:cNvPr id="8" name="Rectangle 8"/>
          <p:cNvSpPr>
            <a:spLocks noChangeArrowheads="1"/>
          </p:cNvSpPr>
          <p:nvPr/>
        </p:nvSpPr>
        <p:spPr bwMode="auto">
          <a:xfrm>
            <a:off x="0" y="152400"/>
            <a:ext cx="9144000" cy="707886"/>
          </a:xfrm>
          <a:prstGeom prst="rect">
            <a:avLst/>
          </a:prstGeom>
          <a:solidFill>
            <a:srgbClr val="FFFF00"/>
          </a:solidFill>
          <a:ln w="9525">
            <a:noFill/>
            <a:miter lim="800000"/>
            <a:headEnd/>
            <a:tailEnd/>
          </a:ln>
        </p:spPr>
        <p:txBody>
          <a:bodyPr wrap="square">
            <a:spAutoFit/>
          </a:bodyPr>
          <a:lstStyle/>
          <a:p>
            <a:pPr algn="ctr"/>
            <a:endParaRPr lang="en-US" sz="800" b="1" dirty="0">
              <a:solidFill>
                <a:srgbClr val="FF3300"/>
              </a:solidFill>
            </a:endParaRPr>
          </a:p>
          <a:p>
            <a:pPr algn="ctr"/>
            <a:r>
              <a:rPr lang="en-US" sz="3200" b="1" i="1" dirty="0" smtClean="0"/>
              <a:t>Design of NRCS Conservation Practices</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52400" y="990600"/>
            <a:ext cx="8865983" cy="532447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4" name="Rectangle 8"/>
          <p:cNvSpPr>
            <a:spLocks noChangeArrowheads="1"/>
          </p:cNvSpPr>
          <p:nvPr/>
        </p:nvSpPr>
        <p:spPr bwMode="auto">
          <a:xfrm>
            <a:off x="381000" y="152400"/>
            <a:ext cx="8229600" cy="707886"/>
          </a:xfrm>
          <a:prstGeom prst="rect">
            <a:avLst/>
          </a:prstGeom>
          <a:solidFill>
            <a:srgbClr val="FFFF00"/>
          </a:solidFill>
          <a:ln w="9525">
            <a:noFill/>
            <a:miter lim="800000"/>
            <a:headEnd/>
            <a:tailEnd/>
          </a:ln>
        </p:spPr>
        <p:txBody>
          <a:bodyPr wrap="square">
            <a:spAutoFit/>
          </a:bodyPr>
          <a:lstStyle/>
          <a:p>
            <a:pPr algn="ctr"/>
            <a:endParaRPr lang="en-US" sz="800" b="1" dirty="0">
              <a:solidFill>
                <a:srgbClr val="FF3300"/>
              </a:solidFill>
            </a:endParaRPr>
          </a:p>
          <a:p>
            <a:pPr algn="ctr"/>
            <a:r>
              <a:rPr lang="en-US" sz="3200" b="1" i="1" dirty="0" smtClean="0">
                <a:solidFill>
                  <a:srgbClr val="0000FF"/>
                </a:solidFill>
              </a:rPr>
              <a:t>KY NRCS GIS Hydro Model</a:t>
            </a:r>
            <a:endParaRPr lang="en-US" sz="800" b="1" i="1" dirty="0">
              <a:solidFill>
                <a:srgbClr val="0000FF"/>
              </a:solidFill>
            </a:endParaRPr>
          </a:p>
        </p:txBody>
      </p:sp>
      <p:pic>
        <p:nvPicPr>
          <p:cNvPr id="5122" name="Picture 2"/>
          <p:cNvPicPr>
            <a:picLocks noChangeAspect="1" noChangeArrowheads="1"/>
          </p:cNvPicPr>
          <p:nvPr/>
        </p:nvPicPr>
        <p:blipFill>
          <a:blip r:embed="rId4" cstate="print"/>
          <a:srcRect/>
          <a:stretch>
            <a:fillRect/>
          </a:stretch>
        </p:blipFill>
        <p:spPr bwMode="auto">
          <a:xfrm>
            <a:off x="9721035" y="1863119"/>
            <a:ext cx="2944771" cy="3981450"/>
          </a:xfrm>
          <a:prstGeom prst="rect">
            <a:avLst/>
          </a:prstGeom>
          <a:noFill/>
          <a:ln w="9525">
            <a:noFill/>
            <a:miter lim="800000"/>
            <a:headEnd/>
            <a:tailEnd/>
          </a:ln>
        </p:spPr>
      </p:pic>
      <p:sp>
        <p:nvSpPr>
          <p:cNvPr id="9" name="Rectangle 8"/>
          <p:cNvSpPr>
            <a:spLocks noChangeArrowheads="1"/>
          </p:cNvSpPr>
          <p:nvPr/>
        </p:nvSpPr>
        <p:spPr bwMode="auto">
          <a:xfrm>
            <a:off x="5562600" y="1863119"/>
            <a:ext cx="2743200" cy="830997"/>
          </a:xfrm>
          <a:prstGeom prst="rect">
            <a:avLst/>
          </a:prstGeom>
          <a:solidFill>
            <a:srgbClr val="FFFF00"/>
          </a:solidFill>
          <a:ln w="9525">
            <a:noFill/>
            <a:miter lim="800000"/>
            <a:headEnd/>
            <a:tailEnd/>
          </a:ln>
        </p:spPr>
        <p:txBody>
          <a:bodyPr wrap="square">
            <a:spAutoFit/>
          </a:bodyPr>
          <a:lstStyle/>
          <a:p>
            <a:pPr algn="ctr"/>
            <a:endParaRPr lang="en-US" sz="800" b="1" dirty="0">
              <a:solidFill>
                <a:srgbClr val="FF3300"/>
              </a:solidFill>
            </a:endParaRPr>
          </a:p>
          <a:p>
            <a:pPr algn="ctr"/>
            <a:r>
              <a:rPr lang="en-US" sz="2000" b="1" i="1" dirty="0" smtClean="0">
                <a:solidFill>
                  <a:srgbClr val="FF0000"/>
                </a:solidFill>
              </a:rPr>
              <a:t>The Training slide:</a:t>
            </a:r>
          </a:p>
          <a:p>
            <a:pPr algn="ctr"/>
            <a:r>
              <a:rPr lang="en-US" sz="2000" b="1" i="1" dirty="0" smtClean="0">
                <a:solidFill>
                  <a:srgbClr val="FF0000"/>
                </a:solidFill>
              </a:rPr>
              <a:t>‘Click &amp; Run Model’</a:t>
            </a:r>
          </a:p>
        </p:txBody>
      </p:sp>
      <p:sp>
        <p:nvSpPr>
          <p:cNvPr id="8" name="TextBox 7"/>
          <p:cNvSpPr txBox="1"/>
          <p:nvPr/>
        </p:nvSpPr>
        <p:spPr>
          <a:xfrm>
            <a:off x="4876800" y="4495800"/>
            <a:ext cx="2895600" cy="646331"/>
          </a:xfrm>
          <a:prstGeom prst="rect">
            <a:avLst/>
          </a:prstGeom>
          <a:noFill/>
        </p:spPr>
        <p:txBody>
          <a:bodyPr wrap="square" rtlCol="0">
            <a:spAutoFit/>
          </a:bodyPr>
          <a:lstStyle/>
          <a:p>
            <a:pPr algn="ctr"/>
            <a:r>
              <a:rPr lang="en-US" b="1" dirty="0" smtClean="0">
                <a:solidFill>
                  <a:srgbClr val="FFFF00"/>
                </a:solidFill>
              </a:rPr>
              <a:t>“Click”</a:t>
            </a:r>
          </a:p>
          <a:p>
            <a:pPr algn="ctr"/>
            <a:r>
              <a:rPr lang="en-US" b="1" dirty="0" smtClean="0">
                <a:solidFill>
                  <a:srgbClr val="FFFF00"/>
                </a:solidFill>
              </a:rPr>
              <a:t>Planned Outlet Point</a:t>
            </a:r>
            <a:endParaRPr lang="en-US" b="1" dirty="0">
              <a:solidFill>
                <a:srgbClr val="FFFF00"/>
              </a:solidFill>
            </a:endParaRPr>
          </a:p>
        </p:txBody>
      </p:sp>
    </p:spTree>
    <p:extLst>
      <p:ext uri="{BB962C8B-B14F-4D97-AF65-F5344CB8AC3E}">
        <p14:creationId xmlns:p14="http://schemas.microsoft.com/office/powerpoint/2010/main" xmlns="" val="370824993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p:cNvPicPr>
            <a:picLocks noChangeAspect="1" noChangeArrowheads="1"/>
          </p:cNvPicPr>
          <p:nvPr/>
        </p:nvPicPr>
        <p:blipFill>
          <a:blip r:embed="rId3" cstate="print"/>
          <a:srcRect/>
          <a:stretch>
            <a:fillRect/>
          </a:stretch>
        </p:blipFill>
        <p:spPr bwMode="auto">
          <a:xfrm>
            <a:off x="1828800" y="1524000"/>
            <a:ext cx="5700114" cy="5334000"/>
          </a:xfrm>
          <a:prstGeom prst="rect">
            <a:avLst/>
          </a:prstGeom>
          <a:noFill/>
          <a:ln w="9525">
            <a:noFill/>
            <a:miter lim="800000"/>
            <a:headEnd/>
            <a:tailEnd/>
          </a:ln>
        </p:spPr>
      </p:pic>
      <p:sp>
        <p:nvSpPr>
          <p:cNvPr id="2" name="Slide Number Placeholder 1"/>
          <p:cNvSpPr>
            <a:spLocks noGrp="1"/>
          </p:cNvSpPr>
          <p:nvPr>
            <p:ph type="sldNum" sz="quarter" idx="12"/>
          </p:nvPr>
        </p:nvSpPr>
        <p:spPr/>
        <p:txBody>
          <a:bodyPr/>
          <a:lstStyle/>
          <a:p>
            <a:pPr>
              <a:defRPr/>
            </a:pPr>
            <a:fld id="{7F2B33CA-E044-467D-BE4E-FA20A8FC6D77}" type="slidenum">
              <a:rPr lang="en-US" smtClean="0"/>
              <a:pPr>
                <a:defRPr/>
              </a:pPr>
              <a:t>15</a:t>
            </a:fld>
            <a:endParaRPr lang="en-US" dirty="0"/>
          </a:p>
        </p:txBody>
      </p:sp>
      <p:sp>
        <p:nvSpPr>
          <p:cNvPr id="4" name="Rectangle 8"/>
          <p:cNvSpPr>
            <a:spLocks noChangeArrowheads="1"/>
          </p:cNvSpPr>
          <p:nvPr/>
        </p:nvSpPr>
        <p:spPr bwMode="auto">
          <a:xfrm>
            <a:off x="457200" y="130314"/>
            <a:ext cx="8229600" cy="707886"/>
          </a:xfrm>
          <a:prstGeom prst="rect">
            <a:avLst/>
          </a:prstGeom>
          <a:solidFill>
            <a:srgbClr val="FFFF00"/>
          </a:solidFill>
          <a:ln w="9525">
            <a:noFill/>
            <a:miter lim="800000"/>
            <a:headEnd/>
            <a:tailEnd/>
          </a:ln>
        </p:spPr>
        <p:txBody>
          <a:bodyPr wrap="square">
            <a:spAutoFit/>
          </a:bodyPr>
          <a:lstStyle/>
          <a:p>
            <a:pPr algn="ctr"/>
            <a:endParaRPr lang="en-US" sz="800" b="1" dirty="0">
              <a:solidFill>
                <a:srgbClr val="FF3300"/>
              </a:solidFill>
            </a:endParaRPr>
          </a:p>
          <a:p>
            <a:pPr algn="ctr"/>
            <a:r>
              <a:rPr lang="en-US" sz="3200" b="1" i="1" dirty="0" smtClean="0">
                <a:solidFill>
                  <a:srgbClr val="0000FF"/>
                </a:solidFill>
              </a:rPr>
              <a:t>KY NRCS GIS Hydro Model</a:t>
            </a:r>
            <a:endParaRPr lang="en-US" sz="800" b="1" i="1" dirty="0">
              <a:solidFill>
                <a:srgbClr val="0000FF"/>
              </a:solidFill>
            </a:endParaRPr>
          </a:p>
        </p:txBody>
      </p:sp>
      <p:sp>
        <p:nvSpPr>
          <p:cNvPr id="6" name="Rectangle 8"/>
          <p:cNvSpPr>
            <a:spLocks noChangeArrowheads="1"/>
          </p:cNvSpPr>
          <p:nvPr/>
        </p:nvSpPr>
        <p:spPr bwMode="auto">
          <a:xfrm>
            <a:off x="457200" y="838200"/>
            <a:ext cx="8229600" cy="769441"/>
          </a:xfrm>
          <a:prstGeom prst="rect">
            <a:avLst/>
          </a:prstGeom>
          <a:solidFill>
            <a:srgbClr val="FFFF00"/>
          </a:solidFill>
          <a:ln w="9525">
            <a:noFill/>
            <a:miter lim="800000"/>
            <a:headEnd/>
            <a:tailEnd/>
          </a:ln>
        </p:spPr>
        <p:txBody>
          <a:bodyPr wrap="square">
            <a:spAutoFit/>
          </a:bodyPr>
          <a:lstStyle/>
          <a:p>
            <a:pPr algn="ctr"/>
            <a:endParaRPr lang="en-US" sz="800" b="1" dirty="0">
              <a:solidFill>
                <a:srgbClr val="FF3300"/>
              </a:solidFill>
            </a:endParaRPr>
          </a:p>
          <a:p>
            <a:pPr algn="ctr"/>
            <a:r>
              <a:rPr lang="en-US" b="1" i="1" dirty="0" smtClean="0">
                <a:solidFill>
                  <a:srgbClr val="FF0000"/>
                </a:solidFill>
              </a:rPr>
              <a:t>Model runs in 3-5 minutes, depending on size of  ‘extent’ sub-watershed</a:t>
            </a:r>
          </a:p>
          <a:p>
            <a:pPr algn="ctr"/>
            <a:r>
              <a:rPr lang="en-US" b="1" i="1" dirty="0" smtClean="0">
                <a:solidFill>
                  <a:srgbClr val="FF0000"/>
                </a:solidFill>
              </a:rPr>
              <a:t>Model OUTPUTS: delivered to ArcMap screen (labels, etc):</a:t>
            </a:r>
            <a:endParaRPr lang="en-US" b="1" i="1" dirty="0">
              <a:solidFill>
                <a:srgbClr val="FF0000"/>
              </a:solidFill>
            </a:endParaRPr>
          </a:p>
        </p:txBody>
      </p:sp>
      <p:sp>
        <p:nvSpPr>
          <p:cNvPr id="8" name="Rectangle 8"/>
          <p:cNvSpPr>
            <a:spLocks noChangeArrowheads="1"/>
          </p:cNvSpPr>
          <p:nvPr/>
        </p:nvSpPr>
        <p:spPr bwMode="auto">
          <a:xfrm>
            <a:off x="0" y="2362200"/>
            <a:ext cx="2743200" cy="3231654"/>
          </a:xfrm>
          <a:prstGeom prst="rect">
            <a:avLst/>
          </a:prstGeom>
          <a:solidFill>
            <a:srgbClr val="FFFF00"/>
          </a:solidFill>
          <a:ln w="9525">
            <a:noFill/>
            <a:miter lim="800000"/>
            <a:headEnd/>
            <a:tailEnd/>
          </a:ln>
        </p:spPr>
        <p:txBody>
          <a:bodyPr wrap="square">
            <a:spAutoFit/>
          </a:bodyPr>
          <a:lstStyle/>
          <a:p>
            <a:pPr algn="ctr"/>
            <a:endParaRPr lang="en-US" sz="800" b="1" dirty="0">
              <a:solidFill>
                <a:srgbClr val="FF3300"/>
              </a:solidFill>
            </a:endParaRPr>
          </a:p>
          <a:p>
            <a:pPr algn="ctr"/>
            <a:r>
              <a:rPr lang="en-US" sz="3200" b="1" i="1" dirty="0" smtClean="0">
                <a:solidFill>
                  <a:srgbClr val="FF0000"/>
                </a:solidFill>
              </a:rPr>
              <a:t>On-screen</a:t>
            </a:r>
          </a:p>
          <a:p>
            <a:pPr algn="ctr"/>
            <a:r>
              <a:rPr lang="en-US" sz="3200" b="1" i="1" dirty="0" smtClean="0">
                <a:solidFill>
                  <a:srgbClr val="FF0000"/>
                </a:solidFill>
              </a:rPr>
              <a:t> Results:</a:t>
            </a:r>
          </a:p>
          <a:p>
            <a:pPr algn="ctr"/>
            <a:endParaRPr lang="en-US" sz="3200" b="1" i="1" dirty="0" smtClean="0">
              <a:solidFill>
                <a:srgbClr val="FF0000"/>
              </a:solidFill>
            </a:endParaRPr>
          </a:p>
          <a:p>
            <a:pPr algn="ctr"/>
            <a:r>
              <a:rPr lang="en-US" sz="2000" b="1" i="1" dirty="0" smtClean="0"/>
              <a:t>drainage area</a:t>
            </a:r>
          </a:p>
          <a:p>
            <a:pPr algn="ctr"/>
            <a:r>
              <a:rPr lang="en-US" sz="2000" b="1" i="1" dirty="0" smtClean="0"/>
              <a:t>watershed slope</a:t>
            </a:r>
          </a:p>
          <a:p>
            <a:pPr algn="ctr"/>
            <a:r>
              <a:rPr lang="en-US" sz="2000" b="1" i="1" dirty="0" smtClean="0"/>
              <a:t>curve number</a:t>
            </a:r>
          </a:p>
          <a:p>
            <a:pPr algn="ctr"/>
            <a:r>
              <a:rPr lang="en-US" sz="2000" b="1" i="1" dirty="0" smtClean="0"/>
              <a:t>watershed length</a:t>
            </a:r>
          </a:p>
          <a:p>
            <a:pPr algn="ctr"/>
            <a:endParaRPr lang="en-US" sz="2000" b="1" i="1" dirty="0" smtClean="0"/>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2"/>
          </p:nvPr>
        </p:nvSpPr>
        <p:spPr>
          <a:noFill/>
        </p:spPr>
        <p:txBody>
          <a:bodyPr/>
          <a:lstStyle/>
          <a:p>
            <a:fld id="{76F6E1F0-7E60-48D4-AEF3-BDCB46AD6B5C}" type="slidenum">
              <a:rPr lang="en-US" smtClean="0"/>
              <a:pPr/>
              <a:t>16</a:t>
            </a:fld>
            <a:endParaRPr lang="en-US" dirty="0" smtClean="0"/>
          </a:p>
        </p:txBody>
      </p:sp>
      <p:pic>
        <p:nvPicPr>
          <p:cNvPr id="12290" name="Picture 2"/>
          <p:cNvPicPr>
            <a:picLocks noChangeAspect="1" noChangeArrowheads="1"/>
          </p:cNvPicPr>
          <p:nvPr/>
        </p:nvPicPr>
        <p:blipFill>
          <a:blip r:embed="rId3" cstate="print"/>
          <a:srcRect/>
          <a:stretch>
            <a:fillRect/>
          </a:stretch>
        </p:blipFill>
        <p:spPr bwMode="auto">
          <a:xfrm>
            <a:off x="609600" y="770542"/>
            <a:ext cx="7924800" cy="6093210"/>
          </a:xfrm>
          <a:prstGeom prst="rect">
            <a:avLst/>
          </a:prstGeom>
          <a:noFill/>
          <a:ln w="9525">
            <a:noFill/>
            <a:miter lim="800000"/>
            <a:headEnd/>
            <a:tailEnd/>
          </a:ln>
        </p:spPr>
      </p:pic>
      <p:sp>
        <p:nvSpPr>
          <p:cNvPr id="5" name="Rectangle 8"/>
          <p:cNvSpPr>
            <a:spLocks noChangeArrowheads="1"/>
          </p:cNvSpPr>
          <p:nvPr/>
        </p:nvSpPr>
        <p:spPr bwMode="auto">
          <a:xfrm>
            <a:off x="0" y="0"/>
            <a:ext cx="9144000" cy="769441"/>
          </a:xfrm>
          <a:prstGeom prst="rect">
            <a:avLst/>
          </a:prstGeom>
          <a:solidFill>
            <a:srgbClr val="FFFF00"/>
          </a:solidFill>
          <a:ln w="9525">
            <a:noFill/>
            <a:miter lim="800000"/>
            <a:headEnd/>
            <a:tailEnd/>
          </a:ln>
        </p:spPr>
        <p:txBody>
          <a:bodyPr wrap="square">
            <a:spAutoFit/>
          </a:bodyPr>
          <a:lstStyle/>
          <a:p>
            <a:pPr algn="ctr"/>
            <a:endParaRPr lang="en-US" sz="800" b="1" dirty="0" smtClean="0">
              <a:solidFill>
                <a:srgbClr val="FF3300"/>
              </a:solidFill>
            </a:endParaRPr>
          </a:p>
          <a:p>
            <a:pPr algn="ctr"/>
            <a:r>
              <a:rPr lang="en-US" sz="2800" b="1" i="1" dirty="0" smtClean="0">
                <a:solidFill>
                  <a:srgbClr val="FF0000"/>
                </a:solidFill>
              </a:rPr>
              <a:t>KY!! </a:t>
            </a:r>
            <a:r>
              <a:rPr lang="en-US" sz="2800" b="1" i="1" dirty="0" smtClean="0">
                <a:solidFill>
                  <a:srgbClr val="0000FF"/>
                </a:solidFill>
              </a:rPr>
              <a:t>Conservation Practice – Engineering Design</a:t>
            </a:r>
            <a:endParaRPr lang="en-US" sz="2800" b="1" i="1" dirty="0">
              <a:solidFill>
                <a:srgbClr val="FF0000"/>
              </a:solidFill>
            </a:endParaRPr>
          </a:p>
          <a:p>
            <a:pPr algn="ctr"/>
            <a:endParaRPr lang="en-US" sz="800" b="1" i="1" dirty="0">
              <a:solidFill>
                <a:srgbClr val="0000FF"/>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2"/>
          </p:nvPr>
        </p:nvSpPr>
        <p:spPr>
          <a:noFill/>
        </p:spPr>
        <p:txBody>
          <a:bodyPr/>
          <a:lstStyle/>
          <a:p>
            <a:fld id="{76F6E1F0-7E60-48D4-AEF3-BDCB46AD6B5C}" type="slidenum">
              <a:rPr lang="en-US" smtClean="0"/>
              <a:pPr/>
              <a:t>17</a:t>
            </a:fld>
            <a:endParaRPr lang="en-US" dirty="0" smtClean="0"/>
          </a:p>
        </p:txBody>
      </p:sp>
      <p:pic>
        <p:nvPicPr>
          <p:cNvPr id="13314" name="Picture 2"/>
          <p:cNvPicPr>
            <a:picLocks noChangeAspect="1" noChangeArrowheads="1"/>
          </p:cNvPicPr>
          <p:nvPr/>
        </p:nvPicPr>
        <p:blipFill>
          <a:blip r:embed="rId3" cstate="print"/>
          <a:srcRect/>
          <a:stretch>
            <a:fillRect/>
          </a:stretch>
        </p:blipFill>
        <p:spPr bwMode="auto">
          <a:xfrm>
            <a:off x="-11061" y="990600"/>
            <a:ext cx="9114447" cy="5257800"/>
          </a:xfrm>
          <a:prstGeom prst="rect">
            <a:avLst/>
          </a:prstGeom>
          <a:noFill/>
          <a:ln w="9525">
            <a:noFill/>
            <a:miter lim="800000"/>
            <a:headEnd/>
            <a:tailEnd/>
          </a:ln>
        </p:spPr>
      </p:pic>
      <p:cxnSp>
        <p:nvCxnSpPr>
          <p:cNvPr id="5" name="Straight Connector 4"/>
          <p:cNvCxnSpPr/>
          <p:nvPr/>
        </p:nvCxnSpPr>
        <p:spPr bwMode="auto">
          <a:xfrm>
            <a:off x="3429000" y="3352800"/>
            <a:ext cx="266700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cxnSp>
        <p:nvCxnSpPr>
          <p:cNvPr id="6" name="Straight Connector 5"/>
          <p:cNvCxnSpPr/>
          <p:nvPr/>
        </p:nvCxnSpPr>
        <p:spPr bwMode="auto">
          <a:xfrm>
            <a:off x="1219200" y="3581400"/>
            <a:ext cx="4800600" cy="0"/>
          </a:xfrm>
          <a:prstGeom prst="line">
            <a:avLst/>
          </a:prstGeom>
          <a:solidFill>
            <a:schemeClr val="accent1"/>
          </a:solidFill>
          <a:ln w="38100" cap="flat" cmpd="sng" algn="ctr">
            <a:solidFill>
              <a:srgbClr val="FF0000"/>
            </a:solidFill>
            <a:prstDash val="solid"/>
            <a:round/>
            <a:headEnd type="none" w="med" len="med"/>
            <a:tailEnd type="none" w="med" len="med"/>
          </a:ln>
          <a:effectLst/>
        </p:spPr>
      </p:cxnSp>
      <p:sp>
        <p:nvSpPr>
          <p:cNvPr id="7" name="Rectangle 8"/>
          <p:cNvSpPr>
            <a:spLocks noChangeArrowheads="1"/>
          </p:cNvSpPr>
          <p:nvPr/>
        </p:nvSpPr>
        <p:spPr bwMode="auto">
          <a:xfrm>
            <a:off x="0" y="0"/>
            <a:ext cx="9144000" cy="769441"/>
          </a:xfrm>
          <a:prstGeom prst="rect">
            <a:avLst/>
          </a:prstGeom>
          <a:solidFill>
            <a:srgbClr val="FFFF00"/>
          </a:solidFill>
          <a:ln w="9525">
            <a:noFill/>
            <a:miter lim="800000"/>
            <a:headEnd/>
            <a:tailEnd/>
          </a:ln>
        </p:spPr>
        <p:txBody>
          <a:bodyPr wrap="square">
            <a:spAutoFit/>
          </a:bodyPr>
          <a:lstStyle/>
          <a:p>
            <a:pPr algn="ctr"/>
            <a:endParaRPr lang="en-US" sz="800" b="1" dirty="0" smtClean="0">
              <a:solidFill>
                <a:srgbClr val="FF3300"/>
              </a:solidFill>
            </a:endParaRPr>
          </a:p>
          <a:p>
            <a:pPr algn="ctr"/>
            <a:r>
              <a:rPr lang="en-US" sz="2800" b="1" i="1" dirty="0" smtClean="0">
                <a:solidFill>
                  <a:srgbClr val="FF0000"/>
                </a:solidFill>
              </a:rPr>
              <a:t>KY!! </a:t>
            </a:r>
            <a:r>
              <a:rPr lang="en-US" sz="2800" b="1" i="1" dirty="0" smtClean="0">
                <a:solidFill>
                  <a:srgbClr val="0000FF"/>
                </a:solidFill>
              </a:rPr>
              <a:t>Conservation Practice – Engineering Design</a:t>
            </a:r>
            <a:endParaRPr lang="en-US" sz="2800" b="1" i="1" dirty="0">
              <a:solidFill>
                <a:srgbClr val="FF0000"/>
              </a:solidFill>
            </a:endParaRPr>
          </a:p>
          <a:p>
            <a:pPr algn="ctr"/>
            <a:endParaRPr lang="en-US" sz="800" b="1" i="1" dirty="0">
              <a:solidFill>
                <a:srgbClr val="0000FF"/>
              </a:solidFill>
            </a:endParaRPr>
          </a:p>
        </p:txBody>
      </p:sp>
      <p:sp>
        <p:nvSpPr>
          <p:cNvPr id="8" name="Rectangle 8"/>
          <p:cNvSpPr>
            <a:spLocks noChangeArrowheads="1"/>
          </p:cNvSpPr>
          <p:nvPr/>
        </p:nvSpPr>
        <p:spPr bwMode="auto">
          <a:xfrm>
            <a:off x="0" y="6027003"/>
            <a:ext cx="9144000" cy="707886"/>
          </a:xfrm>
          <a:prstGeom prst="rect">
            <a:avLst/>
          </a:prstGeom>
          <a:solidFill>
            <a:srgbClr val="FFFF00"/>
          </a:solidFill>
          <a:ln w="9525">
            <a:noFill/>
            <a:miter lim="800000"/>
            <a:headEnd/>
            <a:tailEnd/>
          </a:ln>
        </p:spPr>
        <p:txBody>
          <a:bodyPr wrap="square">
            <a:spAutoFit/>
          </a:bodyPr>
          <a:lstStyle/>
          <a:p>
            <a:pPr algn="ctr"/>
            <a:endParaRPr lang="en-US" sz="800" b="1" dirty="0" smtClean="0">
              <a:solidFill>
                <a:srgbClr val="FF3300"/>
              </a:solidFill>
            </a:endParaRPr>
          </a:p>
          <a:p>
            <a:pPr algn="ctr"/>
            <a:r>
              <a:rPr lang="en-US" sz="3200" b="1" i="1" dirty="0" smtClean="0">
                <a:solidFill>
                  <a:srgbClr val="FF0000"/>
                </a:solidFill>
              </a:rPr>
              <a:t>LiDAR: Accurate design information</a:t>
            </a:r>
            <a:endParaRPr lang="en-US" sz="800" b="1" i="1" dirty="0">
              <a:solidFill>
                <a:srgbClr val="FF0000"/>
              </a:solidFill>
            </a:endParaRPr>
          </a:p>
        </p:txBody>
      </p:sp>
      <p:sp>
        <p:nvSpPr>
          <p:cNvPr id="9" name="Left Arrow 8"/>
          <p:cNvSpPr/>
          <p:nvPr/>
        </p:nvSpPr>
        <p:spPr bwMode="auto">
          <a:xfrm rot="7620000">
            <a:off x="792384" y="4578779"/>
            <a:ext cx="2864816" cy="733155"/>
          </a:xfrm>
          <a:prstGeom prst="leftArrow">
            <a:avLst/>
          </a:prstGeom>
          <a:solidFill>
            <a:srgbClr val="FF0000"/>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2" name="Picture 2"/>
          <p:cNvPicPr>
            <a:picLocks noChangeAspect="1" noChangeArrowheads="1"/>
          </p:cNvPicPr>
          <p:nvPr/>
        </p:nvPicPr>
        <p:blipFill>
          <a:blip r:embed="rId3" cstate="print"/>
          <a:srcRect/>
          <a:stretch>
            <a:fillRect/>
          </a:stretch>
        </p:blipFill>
        <p:spPr bwMode="auto">
          <a:xfrm>
            <a:off x="228600" y="1447800"/>
            <a:ext cx="8763000" cy="5257800"/>
          </a:xfrm>
          <a:prstGeom prst="rect">
            <a:avLst/>
          </a:prstGeom>
          <a:noFill/>
          <a:ln w="9525">
            <a:noFill/>
            <a:miter lim="800000"/>
            <a:headEnd/>
            <a:tailEnd/>
          </a:ln>
        </p:spPr>
      </p:pic>
      <p:sp>
        <p:nvSpPr>
          <p:cNvPr id="4098" name="Slide Number Placeholder 3"/>
          <p:cNvSpPr>
            <a:spLocks noGrp="1"/>
          </p:cNvSpPr>
          <p:nvPr>
            <p:ph type="sldNum" sz="quarter" idx="12"/>
          </p:nvPr>
        </p:nvSpPr>
        <p:spPr>
          <a:noFill/>
        </p:spPr>
        <p:txBody>
          <a:bodyPr/>
          <a:lstStyle/>
          <a:p>
            <a:fld id="{76F6E1F0-7E60-48D4-AEF3-BDCB46AD6B5C}" type="slidenum">
              <a:rPr lang="en-US" smtClean="0"/>
              <a:pPr/>
              <a:t>18</a:t>
            </a:fld>
            <a:endParaRPr lang="en-US" dirty="0" smtClean="0"/>
          </a:p>
        </p:txBody>
      </p:sp>
      <p:sp>
        <p:nvSpPr>
          <p:cNvPr id="4" name="Rectangle 8"/>
          <p:cNvSpPr>
            <a:spLocks noChangeArrowheads="1"/>
          </p:cNvSpPr>
          <p:nvPr/>
        </p:nvSpPr>
        <p:spPr bwMode="auto">
          <a:xfrm>
            <a:off x="0" y="1"/>
            <a:ext cx="9144000" cy="1077218"/>
          </a:xfrm>
          <a:prstGeom prst="rect">
            <a:avLst/>
          </a:prstGeom>
          <a:solidFill>
            <a:srgbClr val="FFFF00"/>
          </a:solidFill>
          <a:ln w="9525">
            <a:noFill/>
            <a:miter lim="800000"/>
            <a:headEnd/>
            <a:tailEnd/>
          </a:ln>
        </p:spPr>
        <p:txBody>
          <a:bodyPr wrap="square">
            <a:spAutoFit/>
          </a:bodyPr>
          <a:lstStyle/>
          <a:p>
            <a:pPr algn="ctr"/>
            <a:endParaRPr lang="en-US" sz="800" b="1" dirty="0">
              <a:solidFill>
                <a:srgbClr val="FF3300"/>
              </a:solidFill>
            </a:endParaRPr>
          </a:p>
          <a:p>
            <a:pPr algn="ctr"/>
            <a:r>
              <a:rPr lang="en-US" sz="2800" b="1" i="1" dirty="0" smtClean="0"/>
              <a:t>Engineering Design – </a:t>
            </a:r>
          </a:p>
          <a:p>
            <a:pPr algn="ctr"/>
            <a:r>
              <a:rPr lang="en-US" sz="2800" b="1" i="1" dirty="0" smtClean="0"/>
              <a:t>simply enter the calcs from the Model:</a:t>
            </a:r>
            <a:r>
              <a:rPr lang="en-US" sz="2800" b="1" i="1" dirty="0" smtClean="0">
                <a:solidFill>
                  <a:srgbClr val="FF0000"/>
                </a:solidFill>
              </a:rPr>
              <a:t> </a:t>
            </a:r>
            <a:endParaRPr lang="en-US" sz="2800" b="1" i="1" dirty="0">
              <a:solidFill>
                <a:srgbClr val="FF0000"/>
              </a:solidFill>
            </a:endParaRPr>
          </a:p>
        </p:txBody>
      </p:sp>
      <p:sp>
        <p:nvSpPr>
          <p:cNvPr id="5" name="Rectangle 9"/>
          <p:cNvSpPr>
            <a:spLocks noChangeArrowheads="1"/>
          </p:cNvSpPr>
          <p:nvPr/>
        </p:nvSpPr>
        <p:spPr bwMode="auto">
          <a:xfrm>
            <a:off x="3657600" y="4069140"/>
            <a:ext cx="4495800" cy="1569660"/>
          </a:xfrm>
          <a:prstGeom prst="rect">
            <a:avLst/>
          </a:prstGeom>
          <a:solidFill>
            <a:schemeClr val="bg1"/>
          </a:solidFill>
          <a:ln w="9525">
            <a:noFill/>
            <a:miter lim="800000"/>
            <a:headEnd/>
            <a:tailEnd/>
          </a:ln>
        </p:spPr>
        <p:txBody>
          <a:bodyPr wrap="square">
            <a:spAutoFit/>
          </a:bodyPr>
          <a:lstStyle/>
          <a:p>
            <a:r>
              <a:rPr lang="en-US" sz="2400" b="1" dirty="0" smtClean="0">
                <a:solidFill>
                  <a:srgbClr val="FF3300"/>
                </a:solidFill>
              </a:rPr>
              <a:t>*  (user entered – the 4 values</a:t>
            </a:r>
          </a:p>
          <a:p>
            <a:r>
              <a:rPr lang="en-US" sz="2400" b="1" dirty="0" smtClean="0">
                <a:solidFill>
                  <a:srgbClr val="FF3300"/>
                </a:solidFill>
              </a:rPr>
              <a:t>*        from ArcMap screen!)</a:t>
            </a:r>
          </a:p>
          <a:p>
            <a:r>
              <a:rPr lang="en-US" sz="2400" b="1" dirty="0" smtClean="0">
                <a:solidFill>
                  <a:srgbClr val="FF3300"/>
                </a:solidFill>
              </a:rPr>
              <a:t>*</a:t>
            </a:r>
          </a:p>
          <a:p>
            <a:r>
              <a:rPr lang="en-US" sz="2400" b="1" dirty="0" smtClean="0">
                <a:solidFill>
                  <a:srgbClr val="FF3300"/>
                </a:solidFill>
              </a:rPr>
              <a:t>*</a:t>
            </a:r>
            <a:endParaRPr lang="en-US" sz="2400" b="1" dirty="0">
              <a:solidFill>
                <a:srgbClr val="FF3300"/>
              </a:solidFill>
            </a:endParaRPr>
          </a:p>
        </p:txBody>
      </p:sp>
      <p:sp>
        <p:nvSpPr>
          <p:cNvPr id="6" name="Rectangle 9"/>
          <p:cNvSpPr>
            <a:spLocks noChangeArrowheads="1"/>
          </p:cNvSpPr>
          <p:nvPr/>
        </p:nvSpPr>
        <p:spPr bwMode="auto">
          <a:xfrm>
            <a:off x="381000" y="4114800"/>
            <a:ext cx="304800" cy="1569660"/>
          </a:xfrm>
          <a:prstGeom prst="rect">
            <a:avLst/>
          </a:prstGeom>
          <a:solidFill>
            <a:schemeClr val="bg1"/>
          </a:solidFill>
          <a:ln w="9525">
            <a:noFill/>
            <a:miter lim="800000"/>
            <a:headEnd/>
            <a:tailEnd/>
          </a:ln>
        </p:spPr>
        <p:txBody>
          <a:bodyPr wrap="square">
            <a:spAutoFit/>
          </a:bodyPr>
          <a:lstStyle/>
          <a:p>
            <a:r>
              <a:rPr lang="en-US" sz="2400" b="1" dirty="0" smtClean="0">
                <a:solidFill>
                  <a:srgbClr val="FF3300"/>
                </a:solidFill>
              </a:rPr>
              <a:t>* </a:t>
            </a:r>
          </a:p>
          <a:p>
            <a:r>
              <a:rPr lang="en-US" sz="2400" b="1" dirty="0" smtClean="0">
                <a:solidFill>
                  <a:srgbClr val="FF3300"/>
                </a:solidFill>
              </a:rPr>
              <a:t>*</a:t>
            </a:r>
          </a:p>
          <a:p>
            <a:r>
              <a:rPr lang="en-US" sz="2400" b="1" dirty="0" smtClean="0">
                <a:solidFill>
                  <a:srgbClr val="FF3300"/>
                </a:solidFill>
              </a:rPr>
              <a:t>*</a:t>
            </a:r>
          </a:p>
          <a:p>
            <a:r>
              <a:rPr lang="en-US" sz="2400" b="1" dirty="0" smtClean="0">
                <a:solidFill>
                  <a:srgbClr val="FF3300"/>
                </a:solidFill>
              </a:rPr>
              <a:t>*</a:t>
            </a:r>
            <a:endParaRPr lang="en-US" sz="2400" b="1" dirty="0">
              <a:solidFill>
                <a:srgbClr val="FF3300"/>
              </a:solidFill>
            </a:endParaRPr>
          </a:p>
        </p:txBody>
      </p:sp>
      <p:sp>
        <p:nvSpPr>
          <p:cNvPr id="7" name="Rounded Rectangle 6"/>
          <p:cNvSpPr/>
          <p:nvPr/>
        </p:nvSpPr>
        <p:spPr bwMode="auto">
          <a:xfrm>
            <a:off x="2590800" y="4114800"/>
            <a:ext cx="533400" cy="1524000"/>
          </a:xfrm>
          <a:prstGeom prst="round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9" name="Rounded Rectangle 8"/>
          <p:cNvSpPr/>
          <p:nvPr/>
        </p:nvSpPr>
        <p:spPr bwMode="auto">
          <a:xfrm>
            <a:off x="1143000" y="3124200"/>
            <a:ext cx="2209800" cy="304800"/>
          </a:xfrm>
          <a:prstGeom prst="round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2"/>
          <p:cNvPicPr>
            <a:picLocks noChangeAspect="1" noChangeArrowheads="1"/>
          </p:cNvPicPr>
          <p:nvPr/>
        </p:nvPicPr>
        <p:blipFill>
          <a:blip r:embed="rId3" cstate="print"/>
          <a:srcRect/>
          <a:stretch>
            <a:fillRect/>
          </a:stretch>
        </p:blipFill>
        <p:spPr bwMode="auto">
          <a:xfrm>
            <a:off x="762000" y="1295400"/>
            <a:ext cx="7600950" cy="5248275"/>
          </a:xfrm>
          <a:prstGeom prst="rect">
            <a:avLst/>
          </a:prstGeom>
          <a:noFill/>
          <a:ln w="9525">
            <a:noFill/>
            <a:miter lim="800000"/>
            <a:headEnd/>
            <a:tailEnd/>
          </a:ln>
        </p:spPr>
      </p:pic>
      <p:sp>
        <p:nvSpPr>
          <p:cNvPr id="4098" name="Slide Number Placeholder 3"/>
          <p:cNvSpPr>
            <a:spLocks noGrp="1"/>
          </p:cNvSpPr>
          <p:nvPr>
            <p:ph type="sldNum" sz="quarter" idx="12"/>
          </p:nvPr>
        </p:nvSpPr>
        <p:spPr>
          <a:noFill/>
        </p:spPr>
        <p:txBody>
          <a:bodyPr/>
          <a:lstStyle/>
          <a:p>
            <a:fld id="{76F6E1F0-7E60-48D4-AEF3-BDCB46AD6B5C}" type="slidenum">
              <a:rPr lang="en-US" smtClean="0"/>
              <a:pPr/>
              <a:t>19</a:t>
            </a:fld>
            <a:endParaRPr lang="en-US" dirty="0" smtClean="0"/>
          </a:p>
        </p:txBody>
      </p:sp>
      <p:sp>
        <p:nvSpPr>
          <p:cNvPr id="4" name="Rectangle 8"/>
          <p:cNvSpPr>
            <a:spLocks noChangeArrowheads="1"/>
          </p:cNvSpPr>
          <p:nvPr/>
        </p:nvSpPr>
        <p:spPr bwMode="auto">
          <a:xfrm>
            <a:off x="0" y="0"/>
            <a:ext cx="9144000" cy="1200329"/>
          </a:xfrm>
          <a:prstGeom prst="rect">
            <a:avLst/>
          </a:prstGeom>
          <a:solidFill>
            <a:srgbClr val="FFFF00"/>
          </a:solidFill>
          <a:ln w="9525">
            <a:noFill/>
            <a:miter lim="800000"/>
            <a:headEnd/>
            <a:tailEnd/>
          </a:ln>
        </p:spPr>
        <p:txBody>
          <a:bodyPr wrap="square">
            <a:spAutoFit/>
          </a:bodyPr>
          <a:lstStyle/>
          <a:p>
            <a:pPr algn="ctr"/>
            <a:endParaRPr lang="en-US" sz="800" b="1" dirty="0">
              <a:solidFill>
                <a:srgbClr val="FF3300"/>
              </a:solidFill>
            </a:endParaRPr>
          </a:p>
          <a:p>
            <a:pPr algn="ctr"/>
            <a:r>
              <a:rPr lang="en-US" sz="2800" b="1" i="1" dirty="0" smtClean="0"/>
              <a:t>Engineering Design – Final Results:</a:t>
            </a:r>
          </a:p>
          <a:p>
            <a:pPr algn="ctr"/>
            <a:r>
              <a:rPr lang="en-US" sz="3600" b="1" i="1" dirty="0" smtClean="0">
                <a:solidFill>
                  <a:srgbClr val="FF0000"/>
                </a:solidFill>
              </a:rPr>
              <a:t>Peak flow: 80 cfs</a:t>
            </a:r>
            <a:r>
              <a:rPr lang="en-US" sz="2800" b="1" i="1" dirty="0" smtClean="0">
                <a:solidFill>
                  <a:srgbClr val="FF0000"/>
                </a:solidFill>
              </a:rPr>
              <a:t> </a:t>
            </a:r>
            <a:endParaRPr lang="en-US" sz="2800" b="1" i="1" dirty="0">
              <a:solidFill>
                <a:srgbClr val="FF0000"/>
              </a:solidFill>
            </a:endParaRPr>
          </a:p>
        </p:txBody>
      </p:sp>
      <p:sp>
        <p:nvSpPr>
          <p:cNvPr id="5" name="Oval 4"/>
          <p:cNvSpPr/>
          <p:nvPr/>
        </p:nvSpPr>
        <p:spPr bwMode="auto">
          <a:xfrm rot="5400000">
            <a:off x="4152900" y="952500"/>
            <a:ext cx="609600" cy="6934200"/>
          </a:xfrm>
          <a:prstGeom prst="ellipse">
            <a:avLst/>
          </a:prstGeom>
          <a:noFill/>
          <a:ln w="41275"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8" name="Rounded Rectangle 7"/>
          <p:cNvSpPr/>
          <p:nvPr/>
        </p:nvSpPr>
        <p:spPr bwMode="auto">
          <a:xfrm>
            <a:off x="5029200" y="4267200"/>
            <a:ext cx="533400" cy="304800"/>
          </a:xfrm>
          <a:prstGeom prst="round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7" name="Rounded Rectangle 6"/>
          <p:cNvSpPr/>
          <p:nvPr/>
        </p:nvSpPr>
        <p:spPr bwMode="auto">
          <a:xfrm>
            <a:off x="4876800" y="2590800"/>
            <a:ext cx="914400" cy="533400"/>
          </a:xfrm>
          <a:prstGeom prst="roundRect">
            <a:avLst/>
          </a:prstGeom>
          <a:noFill/>
          <a:ln w="38100" cap="flat" cmpd="sng" algn="ctr">
            <a:solidFill>
              <a:srgbClr val="FF0000"/>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charset="0"/>
            </a:endParaRPr>
          </a:p>
        </p:txBody>
      </p:sp>
      <p:sp>
        <p:nvSpPr>
          <p:cNvPr id="9" name="Rectangle 8"/>
          <p:cNvSpPr>
            <a:spLocks noChangeArrowheads="1"/>
          </p:cNvSpPr>
          <p:nvPr/>
        </p:nvSpPr>
        <p:spPr bwMode="auto">
          <a:xfrm>
            <a:off x="0" y="6019800"/>
            <a:ext cx="9144000" cy="769441"/>
          </a:xfrm>
          <a:prstGeom prst="rect">
            <a:avLst/>
          </a:prstGeom>
          <a:solidFill>
            <a:srgbClr val="FFFF00"/>
          </a:solidFill>
          <a:ln w="9525">
            <a:noFill/>
            <a:miter lim="800000"/>
            <a:headEnd/>
            <a:tailEnd/>
          </a:ln>
        </p:spPr>
        <p:txBody>
          <a:bodyPr wrap="square">
            <a:spAutoFit/>
          </a:bodyPr>
          <a:lstStyle/>
          <a:p>
            <a:pPr algn="ctr"/>
            <a:endParaRPr lang="en-US" sz="800" b="1" dirty="0" smtClean="0">
              <a:solidFill>
                <a:srgbClr val="FF3300"/>
              </a:solidFill>
            </a:endParaRPr>
          </a:p>
          <a:p>
            <a:pPr algn="ctr"/>
            <a:r>
              <a:rPr lang="en-US" sz="2800" b="1" i="1" dirty="0" smtClean="0">
                <a:solidFill>
                  <a:srgbClr val="FF0000"/>
                </a:solidFill>
              </a:rPr>
              <a:t>Complex GIS Analysis:   Easy – Accurate – Practical</a:t>
            </a:r>
            <a:endParaRPr lang="en-US" sz="2800" b="1" i="1" dirty="0">
              <a:solidFill>
                <a:srgbClr val="FF0000"/>
              </a:solidFill>
            </a:endParaRPr>
          </a:p>
          <a:p>
            <a:pPr algn="ctr"/>
            <a:endParaRPr lang="en-US" sz="800" b="1" i="1" dirty="0">
              <a:solidFill>
                <a:srgbClr val="0000FF"/>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2"/>
          </p:nvPr>
        </p:nvSpPr>
        <p:spPr>
          <a:noFill/>
        </p:spPr>
        <p:txBody>
          <a:bodyPr/>
          <a:lstStyle/>
          <a:p>
            <a:fld id="{76F6E1F0-7E60-48D4-AEF3-BDCB46AD6B5C}" type="slidenum">
              <a:rPr lang="en-US" smtClean="0"/>
              <a:pPr/>
              <a:t>2</a:t>
            </a:fld>
            <a:endParaRPr lang="en-US" smtClean="0"/>
          </a:p>
        </p:txBody>
      </p:sp>
      <p:pic>
        <p:nvPicPr>
          <p:cNvPr id="2" name="Picture 2"/>
          <p:cNvPicPr>
            <a:picLocks noChangeAspect="1" noChangeArrowheads="1"/>
          </p:cNvPicPr>
          <p:nvPr/>
        </p:nvPicPr>
        <p:blipFill>
          <a:blip r:embed="rId3" cstate="print"/>
          <a:srcRect/>
          <a:stretch>
            <a:fillRect/>
          </a:stretch>
        </p:blipFill>
        <p:spPr bwMode="auto">
          <a:xfrm>
            <a:off x="1570412" y="1143000"/>
            <a:ext cx="6003171" cy="5638800"/>
          </a:xfrm>
          <a:prstGeom prst="rect">
            <a:avLst/>
          </a:prstGeom>
          <a:noFill/>
          <a:ln w="9525">
            <a:noFill/>
            <a:miter lim="800000"/>
            <a:headEnd/>
            <a:tailEnd/>
          </a:ln>
        </p:spPr>
      </p:pic>
      <p:sp>
        <p:nvSpPr>
          <p:cNvPr id="3" name="TextBox 2"/>
          <p:cNvSpPr txBox="1"/>
          <p:nvPr/>
        </p:nvSpPr>
        <p:spPr>
          <a:xfrm rot="19288319">
            <a:off x="39811" y="2564199"/>
            <a:ext cx="4385047" cy="461665"/>
          </a:xfrm>
          <a:prstGeom prst="rect">
            <a:avLst/>
          </a:prstGeom>
          <a:solidFill>
            <a:schemeClr val="bg1"/>
          </a:solidFill>
          <a:ln w="28575">
            <a:solidFill>
              <a:srgbClr val="FF3300"/>
            </a:solidFill>
          </a:ln>
        </p:spPr>
        <p:txBody>
          <a:bodyPr wrap="square" rtlCol="0">
            <a:spAutoFit/>
          </a:bodyPr>
          <a:lstStyle/>
          <a:p>
            <a:pPr algn="ctr"/>
            <a:r>
              <a:rPr lang="en-US" sz="2400" dirty="0" smtClean="0"/>
              <a:t>How we do it without LiDAR</a:t>
            </a:r>
            <a:endParaRPr lang="en-US" sz="2400" dirty="0"/>
          </a:p>
        </p:txBody>
      </p:sp>
      <p:sp>
        <p:nvSpPr>
          <p:cNvPr id="6" name="TextBox 5"/>
          <p:cNvSpPr txBox="1"/>
          <p:nvPr/>
        </p:nvSpPr>
        <p:spPr>
          <a:xfrm rot="956627">
            <a:off x="4061967" y="2681999"/>
            <a:ext cx="4387617" cy="369332"/>
          </a:xfrm>
          <a:prstGeom prst="rect">
            <a:avLst/>
          </a:prstGeom>
          <a:solidFill>
            <a:schemeClr val="bg1"/>
          </a:solidFill>
          <a:ln w="28575">
            <a:solidFill>
              <a:srgbClr val="CC3300"/>
            </a:solidFill>
          </a:ln>
        </p:spPr>
        <p:txBody>
          <a:bodyPr wrap="square" rtlCol="0">
            <a:spAutoFit/>
          </a:bodyPr>
          <a:lstStyle/>
          <a:p>
            <a:pPr algn="ctr"/>
            <a:r>
              <a:rPr lang="en-US" dirty="0" smtClean="0"/>
              <a:t>1 – Determine watershed boundary.</a:t>
            </a:r>
            <a:endParaRPr lang="en-US" dirty="0"/>
          </a:p>
        </p:txBody>
      </p:sp>
      <p:sp>
        <p:nvSpPr>
          <p:cNvPr id="7" name="TextBox 6"/>
          <p:cNvSpPr txBox="1"/>
          <p:nvPr/>
        </p:nvSpPr>
        <p:spPr>
          <a:xfrm rot="956627">
            <a:off x="4241866" y="4889961"/>
            <a:ext cx="4046201" cy="369332"/>
          </a:xfrm>
          <a:prstGeom prst="rect">
            <a:avLst/>
          </a:prstGeom>
          <a:solidFill>
            <a:schemeClr val="bg1"/>
          </a:solidFill>
          <a:ln w="28575">
            <a:solidFill>
              <a:srgbClr val="CC3300"/>
            </a:solidFill>
          </a:ln>
        </p:spPr>
        <p:txBody>
          <a:bodyPr wrap="square" rtlCol="0">
            <a:spAutoFit/>
          </a:bodyPr>
          <a:lstStyle/>
          <a:p>
            <a:pPr algn="ctr"/>
            <a:r>
              <a:rPr lang="en-US" dirty="0" smtClean="0"/>
              <a:t>4 - Estimate watershed curve number.  </a:t>
            </a:r>
            <a:endParaRPr lang="en-US" dirty="0"/>
          </a:p>
        </p:txBody>
      </p:sp>
      <p:sp>
        <p:nvSpPr>
          <p:cNvPr id="8" name="TextBox 7"/>
          <p:cNvSpPr txBox="1"/>
          <p:nvPr/>
        </p:nvSpPr>
        <p:spPr>
          <a:xfrm rot="956627">
            <a:off x="4348042" y="3368042"/>
            <a:ext cx="3471947" cy="369332"/>
          </a:xfrm>
          <a:prstGeom prst="rect">
            <a:avLst/>
          </a:prstGeom>
          <a:solidFill>
            <a:schemeClr val="bg1"/>
          </a:solidFill>
          <a:ln w="28575">
            <a:solidFill>
              <a:srgbClr val="CC3300"/>
            </a:solidFill>
          </a:ln>
        </p:spPr>
        <p:txBody>
          <a:bodyPr wrap="square" rtlCol="0">
            <a:spAutoFit/>
          </a:bodyPr>
          <a:lstStyle/>
          <a:p>
            <a:pPr algn="ctr"/>
            <a:r>
              <a:rPr lang="en-US" dirty="0" smtClean="0"/>
              <a:t>2 – Determine watershed slope.</a:t>
            </a:r>
            <a:endParaRPr lang="en-US" dirty="0"/>
          </a:p>
        </p:txBody>
      </p:sp>
      <p:sp>
        <p:nvSpPr>
          <p:cNvPr id="9" name="TextBox 8"/>
          <p:cNvSpPr txBox="1"/>
          <p:nvPr/>
        </p:nvSpPr>
        <p:spPr>
          <a:xfrm rot="956627">
            <a:off x="3568971" y="3960903"/>
            <a:ext cx="4034225" cy="369332"/>
          </a:xfrm>
          <a:prstGeom prst="rect">
            <a:avLst/>
          </a:prstGeom>
          <a:solidFill>
            <a:schemeClr val="bg1"/>
          </a:solidFill>
          <a:ln w="28575">
            <a:solidFill>
              <a:srgbClr val="CC3300"/>
            </a:solidFill>
          </a:ln>
        </p:spPr>
        <p:txBody>
          <a:bodyPr wrap="square" rtlCol="0">
            <a:spAutoFit/>
          </a:bodyPr>
          <a:lstStyle/>
          <a:p>
            <a:pPr algn="ctr"/>
            <a:r>
              <a:rPr lang="en-US" dirty="0" smtClean="0"/>
              <a:t>3 – Determine watershed flow length.  </a:t>
            </a:r>
            <a:endParaRPr lang="en-US" dirty="0"/>
          </a:p>
        </p:txBody>
      </p:sp>
      <p:sp>
        <p:nvSpPr>
          <p:cNvPr id="11" name="Rectangle 8"/>
          <p:cNvSpPr>
            <a:spLocks noChangeArrowheads="1"/>
          </p:cNvSpPr>
          <p:nvPr/>
        </p:nvSpPr>
        <p:spPr bwMode="auto">
          <a:xfrm>
            <a:off x="0" y="1"/>
            <a:ext cx="9144000" cy="1138774"/>
          </a:xfrm>
          <a:prstGeom prst="rect">
            <a:avLst/>
          </a:prstGeom>
          <a:solidFill>
            <a:srgbClr val="FFFF00"/>
          </a:solidFill>
          <a:ln w="9525">
            <a:noFill/>
            <a:miter lim="800000"/>
            <a:headEnd/>
            <a:tailEnd/>
          </a:ln>
        </p:spPr>
        <p:txBody>
          <a:bodyPr wrap="square">
            <a:spAutoFit/>
          </a:bodyPr>
          <a:lstStyle/>
          <a:p>
            <a:pPr algn="ctr"/>
            <a:endParaRPr lang="en-US" sz="800" b="1" dirty="0">
              <a:solidFill>
                <a:srgbClr val="FF3300"/>
              </a:solidFill>
            </a:endParaRPr>
          </a:p>
          <a:p>
            <a:pPr algn="ctr"/>
            <a:r>
              <a:rPr lang="en-US" sz="4000" b="1" i="1" dirty="0" smtClean="0">
                <a:solidFill>
                  <a:srgbClr val="0000FF"/>
                </a:solidFill>
              </a:rPr>
              <a:t>Grassed Waterway Design:</a:t>
            </a:r>
          </a:p>
          <a:p>
            <a:pPr algn="ctr"/>
            <a:r>
              <a:rPr lang="en-US" sz="2000" b="1" i="1" dirty="0" smtClean="0">
                <a:solidFill>
                  <a:srgbClr val="0000FF"/>
                </a:solidFill>
              </a:rPr>
              <a:t>Estimating Peak Discharge </a:t>
            </a:r>
          </a:p>
        </p:txBody>
      </p:sp>
    </p:spTree>
    <p:extLst>
      <p:ext uri="{BB962C8B-B14F-4D97-AF65-F5344CB8AC3E}">
        <p14:creationId xmlns:p14="http://schemas.microsoft.com/office/powerpoint/2010/main" xmlns="" val="378252833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90600"/>
            <a:ext cx="4040188" cy="639762"/>
          </a:xfrm>
        </p:spPr>
        <p:txBody>
          <a:bodyPr/>
          <a:lstStyle/>
          <a:p>
            <a:r>
              <a:rPr lang="en-US" dirty="0" smtClean="0"/>
              <a:t>With 10-m Standard DEM</a:t>
            </a:r>
            <a:endParaRPr lang="en-US" dirty="0"/>
          </a:p>
        </p:txBody>
      </p:sp>
      <p:sp>
        <p:nvSpPr>
          <p:cNvPr id="5" name="Text Placeholder 4"/>
          <p:cNvSpPr>
            <a:spLocks noGrp="1"/>
          </p:cNvSpPr>
          <p:nvPr>
            <p:ph type="body" sz="quarter" idx="3"/>
          </p:nvPr>
        </p:nvSpPr>
        <p:spPr>
          <a:xfrm>
            <a:off x="4645025" y="990600"/>
            <a:ext cx="4041775" cy="639762"/>
          </a:xfrm>
        </p:spPr>
        <p:txBody>
          <a:bodyPr/>
          <a:lstStyle/>
          <a:p>
            <a:r>
              <a:rPr lang="en-US" dirty="0" smtClean="0"/>
              <a:t>With 1-m LiDAR DEM</a:t>
            </a:r>
            <a:endParaRPr lang="en-US" dirty="0"/>
          </a:p>
        </p:txBody>
      </p:sp>
      <p:sp>
        <p:nvSpPr>
          <p:cNvPr id="7" name="Slide Number Placeholder 6"/>
          <p:cNvSpPr>
            <a:spLocks noGrp="1"/>
          </p:cNvSpPr>
          <p:nvPr>
            <p:ph type="sldNum" sz="quarter" idx="12"/>
          </p:nvPr>
        </p:nvSpPr>
        <p:spPr/>
        <p:txBody>
          <a:bodyPr/>
          <a:lstStyle/>
          <a:p>
            <a:pPr>
              <a:defRPr/>
            </a:pPr>
            <a:fld id="{500294D8-8FBC-4BA3-8C2F-62FD301A1030}" type="slidenum">
              <a:rPr lang="en-US" smtClean="0"/>
              <a:pPr>
                <a:defRPr/>
              </a:pPr>
              <a:t>20</a:t>
            </a:fld>
            <a:endParaRPr lang="en-US" dirty="0"/>
          </a:p>
        </p:txBody>
      </p:sp>
      <p:pic>
        <p:nvPicPr>
          <p:cNvPr id="32770" name="Picture 2"/>
          <p:cNvPicPr>
            <a:picLocks noChangeAspect="1" noChangeArrowheads="1"/>
          </p:cNvPicPr>
          <p:nvPr/>
        </p:nvPicPr>
        <p:blipFill>
          <a:blip r:embed="rId3" cstate="print"/>
          <a:srcRect/>
          <a:stretch>
            <a:fillRect/>
          </a:stretch>
        </p:blipFill>
        <p:spPr bwMode="auto">
          <a:xfrm>
            <a:off x="533400" y="1600200"/>
            <a:ext cx="3206256" cy="5033076"/>
          </a:xfrm>
          <a:prstGeom prst="rect">
            <a:avLst/>
          </a:prstGeom>
          <a:noFill/>
          <a:ln w="9525">
            <a:noFill/>
            <a:miter lim="800000"/>
            <a:headEnd/>
            <a:tailEnd/>
          </a:ln>
        </p:spPr>
      </p:pic>
      <p:pic>
        <p:nvPicPr>
          <p:cNvPr id="11" name="Picture 3"/>
          <p:cNvPicPr>
            <a:picLocks noChangeAspect="1" noChangeArrowheads="1"/>
          </p:cNvPicPr>
          <p:nvPr/>
        </p:nvPicPr>
        <p:blipFill>
          <a:blip r:embed="rId4" cstate="print"/>
          <a:srcRect/>
          <a:stretch>
            <a:fillRect/>
          </a:stretch>
        </p:blipFill>
        <p:spPr bwMode="auto">
          <a:xfrm>
            <a:off x="4805916" y="1600200"/>
            <a:ext cx="3195084" cy="5029200"/>
          </a:xfrm>
          <a:prstGeom prst="rect">
            <a:avLst/>
          </a:prstGeom>
          <a:noFill/>
          <a:ln w="9525">
            <a:noFill/>
            <a:miter lim="800000"/>
            <a:headEnd/>
            <a:tailEnd/>
          </a:ln>
        </p:spPr>
      </p:pic>
      <p:sp>
        <p:nvSpPr>
          <p:cNvPr id="12" name="Rectangle 8"/>
          <p:cNvSpPr>
            <a:spLocks noGrp="1" noChangeArrowheads="1"/>
          </p:cNvSpPr>
          <p:nvPr>
            <p:ph type="title"/>
          </p:nvPr>
        </p:nvSpPr>
        <p:spPr bwMode="auto">
          <a:xfrm>
            <a:off x="457200" y="217121"/>
            <a:ext cx="8229600" cy="830997"/>
          </a:xfrm>
          <a:prstGeom prst="rect">
            <a:avLst/>
          </a:prstGeom>
          <a:solidFill>
            <a:srgbClr val="FFFF00"/>
          </a:solidFill>
          <a:ln w="9525">
            <a:noFill/>
            <a:miter lim="800000"/>
            <a:headEnd/>
            <a:tailEnd/>
          </a:ln>
        </p:spPr>
        <p:txBody>
          <a:bodyPr wrap="square">
            <a:spAutoFit/>
          </a:bodyPr>
          <a:lstStyle/>
          <a:p>
            <a:pPr algn="ctr"/>
            <a:endParaRPr lang="en-US" sz="800" b="1" dirty="0">
              <a:solidFill>
                <a:srgbClr val="FF3300"/>
              </a:solidFill>
            </a:endParaRPr>
          </a:p>
          <a:p>
            <a:pPr algn="ctr"/>
            <a:r>
              <a:rPr lang="en-US" sz="4000" b="1" i="1" dirty="0" smtClean="0">
                <a:solidFill>
                  <a:srgbClr val="FF0000"/>
                </a:solidFill>
              </a:rPr>
              <a:t>Older DEMs vs. LiDAR  DEMs</a:t>
            </a:r>
          </a:p>
        </p:txBody>
      </p:sp>
      <p:sp>
        <p:nvSpPr>
          <p:cNvPr id="13" name="Rectangle 8"/>
          <p:cNvSpPr>
            <a:spLocks noChangeArrowheads="1"/>
          </p:cNvSpPr>
          <p:nvPr/>
        </p:nvSpPr>
        <p:spPr bwMode="auto">
          <a:xfrm>
            <a:off x="2590800" y="0"/>
            <a:ext cx="3733800" cy="400110"/>
          </a:xfrm>
          <a:prstGeom prst="rect">
            <a:avLst/>
          </a:prstGeom>
          <a:solidFill>
            <a:srgbClr val="FFFF00"/>
          </a:solidFill>
          <a:ln w="9525">
            <a:noFill/>
            <a:miter lim="800000"/>
            <a:headEnd/>
            <a:tailEnd/>
          </a:ln>
        </p:spPr>
        <p:txBody>
          <a:bodyPr wrap="square">
            <a:spAutoFit/>
          </a:bodyPr>
          <a:lstStyle/>
          <a:p>
            <a:pPr algn="ctr"/>
            <a:r>
              <a:rPr lang="en-US" sz="2000" b="1" i="1" dirty="0" smtClean="0">
                <a:solidFill>
                  <a:srgbClr val="0000FF"/>
                </a:solidFill>
              </a:rPr>
              <a:t>Comparison</a:t>
            </a:r>
            <a:endParaRPr lang="en-US" sz="2000" b="1" i="1" dirty="0">
              <a:solidFill>
                <a:srgbClr val="0000FF"/>
              </a:solidFill>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57200" y="914400"/>
            <a:ext cx="4040188" cy="639762"/>
          </a:xfrm>
        </p:spPr>
        <p:txBody>
          <a:bodyPr/>
          <a:lstStyle/>
          <a:p>
            <a:r>
              <a:rPr lang="en-US" dirty="0" smtClean="0"/>
              <a:t>Manual Method</a:t>
            </a:r>
            <a:endParaRPr lang="en-US" dirty="0"/>
          </a:p>
        </p:txBody>
      </p:sp>
      <p:sp>
        <p:nvSpPr>
          <p:cNvPr id="5" name="Text Placeholder 4"/>
          <p:cNvSpPr>
            <a:spLocks noGrp="1"/>
          </p:cNvSpPr>
          <p:nvPr>
            <p:ph type="body" sz="quarter" idx="3"/>
          </p:nvPr>
        </p:nvSpPr>
        <p:spPr>
          <a:xfrm>
            <a:off x="4721225" y="914400"/>
            <a:ext cx="4041775" cy="639762"/>
          </a:xfrm>
        </p:spPr>
        <p:txBody>
          <a:bodyPr/>
          <a:lstStyle/>
          <a:p>
            <a:r>
              <a:rPr lang="en-US" dirty="0" smtClean="0"/>
              <a:t>With 1-m LiDAR DEM</a:t>
            </a:r>
            <a:endParaRPr lang="en-US" dirty="0"/>
          </a:p>
        </p:txBody>
      </p:sp>
      <p:sp>
        <p:nvSpPr>
          <p:cNvPr id="7" name="Slide Number Placeholder 6"/>
          <p:cNvSpPr>
            <a:spLocks noGrp="1"/>
          </p:cNvSpPr>
          <p:nvPr>
            <p:ph type="sldNum" sz="quarter" idx="12"/>
          </p:nvPr>
        </p:nvSpPr>
        <p:spPr/>
        <p:txBody>
          <a:bodyPr/>
          <a:lstStyle/>
          <a:p>
            <a:pPr>
              <a:defRPr/>
            </a:pPr>
            <a:fld id="{500294D8-8FBC-4BA3-8C2F-62FD301A1030}" type="slidenum">
              <a:rPr lang="en-US" smtClean="0"/>
              <a:pPr>
                <a:defRPr/>
              </a:pPr>
              <a:t>21</a:t>
            </a:fld>
            <a:endParaRPr lang="en-US" dirty="0"/>
          </a:p>
        </p:txBody>
      </p:sp>
      <p:pic>
        <p:nvPicPr>
          <p:cNvPr id="33794" name="Picture 2"/>
          <p:cNvPicPr>
            <a:picLocks noChangeAspect="1" noChangeArrowheads="1"/>
          </p:cNvPicPr>
          <p:nvPr/>
        </p:nvPicPr>
        <p:blipFill>
          <a:blip r:embed="rId3" cstate="print"/>
          <a:srcRect/>
          <a:stretch>
            <a:fillRect/>
          </a:stretch>
        </p:blipFill>
        <p:spPr bwMode="auto">
          <a:xfrm>
            <a:off x="533400" y="1600200"/>
            <a:ext cx="3188201" cy="5029200"/>
          </a:xfrm>
          <a:prstGeom prst="rect">
            <a:avLst/>
          </a:prstGeom>
          <a:noFill/>
          <a:ln w="9525">
            <a:noFill/>
            <a:miter lim="800000"/>
            <a:headEnd/>
            <a:tailEnd/>
          </a:ln>
        </p:spPr>
      </p:pic>
      <p:pic>
        <p:nvPicPr>
          <p:cNvPr id="33795" name="Picture 3"/>
          <p:cNvPicPr>
            <a:picLocks noChangeAspect="1" noChangeArrowheads="1"/>
          </p:cNvPicPr>
          <p:nvPr/>
        </p:nvPicPr>
        <p:blipFill>
          <a:blip r:embed="rId4" cstate="print"/>
          <a:srcRect/>
          <a:stretch>
            <a:fillRect/>
          </a:stretch>
        </p:blipFill>
        <p:spPr bwMode="auto">
          <a:xfrm>
            <a:off x="4805916" y="1600200"/>
            <a:ext cx="3195084" cy="5029200"/>
          </a:xfrm>
          <a:prstGeom prst="rect">
            <a:avLst/>
          </a:prstGeom>
          <a:noFill/>
          <a:ln w="9525">
            <a:noFill/>
            <a:miter lim="800000"/>
            <a:headEnd/>
            <a:tailEnd/>
          </a:ln>
        </p:spPr>
      </p:pic>
      <p:sp>
        <p:nvSpPr>
          <p:cNvPr id="9" name="Title 8"/>
          <p:cNvSpPr>
            <a:spLocks noGrp="1" noChangeArrowheads="1"/>
          </p:cNvSpPr>
          <p:nvPr>
            <p:ph type="title"/>
          </p:nvPr>
        </p:nvSpPr>
        <p:spPr bwMode="auto">
          <a:xfrm>
            <a:off x="228600" y="217121"/>
            <a:ext cx="8458200" cy="830997"/>
          </a:xfrm>
          <a:prstGeom prst="rect">
            <a:avLst/>
          </a:prstGeom>
          <a:solidFill>
            <a:srgbClr val="FFFF00"/>
          </a:solidFill>
          <a:ln w="9525">
            <a:noFill/>
            <a:miter lim="800000"/>
            <a:headEnd/>
            <a:tailEnd/>
          </a:ln>
        </p:spPr>
        <p:txBody>
          <a:bodyPr wrap="square">
            <a:spAutoFit/>
          </a:bodyPr>
          <a:lstStyle/>
          <a:p>
            <a:pPr algn="ctr"/>
            <a:endParaRPr lang="en-US" sz="800" b="1" dirty="0">
              <a:solidFill>
                <a:srgbClr val="FF3300"/>
              </a:solidFill>
            </a:endParaRPr>
          </a:p>
          <a:p>
            <a:r>
              <a:rPr lang="en-US" sz="4000" b="1" i="1" dirty="0" smtClean="0">
                <a:solidFill>
                  <a:srgbClr val="FF0000"/>
                </a:solidFill>
              </a:rPr>
              <a:t>Manual method vs. LiDAR  DEMs </a:t>
            </a:r>
          </a:p>
        </p:txBody>
      </p:sp>
      <p:sp>
        <p:nvSpPr>
          <p:cNvPr id="10" name="Rectangle 8"/>
          <p:cNvSpPr>
            <a:spLocks noChangeArrowheads="1"/>
          </p:cNvSpPr>
          <p:nvPr/>
        </p:nvSpPr>
        <p:spPr bwMode="auto">
          <a:xfrm>
            <a:off x="2590800" y="0"/>
            <a:ext cx="3733800" cy="400110"/>
          </a:xfrm>
          <a:prstGeom prst="rect">
            <a:avLst/>
          </a:prstGeom>
          <a:solidFill>
            <a:srgbClr val="FFFF00"/>
          </a:solidFill>
          <a:ln w="9525">
            <a:noFill/>
            <a:miter lim="800000"/>
            <a:headEnd/>
            <a:tailEnd/>
          </a:ln>
        </p:spPr>
        <p:txBody>
          <a:bodyPr wrap="square">
            <a:spAutoFit/>
          </a:bodyPr>
          <a:lstStyle/>
          <a:p>
            <a:pPr algn="ctr"/>
            <a:r>
              <a:rPr lang="en-US" sz="2000" b="1" i="1" dirty="0" smtClean="0">
                <a:solidFill>
                  <a:srgbClr val="0000FF"/>
                </a:solidFill>
              </a:rPr>
              <a:t>Comparison</a:t>
            </a:r>
            <a:endParaRPr lang="en-US" sz="2000" b="1" i="1" dirty="0">
              <a:solidFill>
                <a:srgbClr val="0000FF"/>
              </a:solidFill>
            </a:endParaRPr>
          </a:p>
        </p:txBody>
      </p:sp>
      <p:sp>
        <p:nvSpPr>
          <p:cNvPr id="11" name="Rectangle 8"/>
          <p:cNvSpPr>
            <a:spLocks noChangeArrowheads="1"/>
          </p:cNvSpPr>
          <p:nvPr/>
        </p:nvSpPr>
        <p:spPr bwMode="auto">
          <a:xfrm>
            <a:off x="0" y="6334780"/>
            <a:ext cx="9144000" cy="523220"/>
          </a:xfrm>
          <a:prstGeom prst="rect">
            <a:avLst/>
          </a:prstGeom>
          <a:solidFill>
            <a:srgbClr val="FFFF00"/>
          </a:solidFill>
          <a:ln w="9525">
            <a:noFill/>
            <a:miter lim="800000"/>
            <a:headEnd/>
            <a:tailEnd/>
          </a:ln>
        </p:spPr>
        <p:txBody>
          <a:bodyPr wrap="square">
            <a:spAutoFit/>
          </a:bodyPr>
          <a:lstStyle/>
          <a:p>
            <a:pPr algn="ctr"/>
            <a:endParaRPr lang="en-US" sz="800" b="1" dirty="0">
              <a:solidFill>
                <a:srgbClr val="FF3300"/>
              </a:solidFill>
            </a:endParaRPr>
          </a:p>
          <a:p>
            <a:pPr algn="ctr"/>
            <a:r>
              <a:rPr lang="en-US" sz="2000" b="1" i="1" dirty="0" smtClean="0"/>
              <a:t>Results using LiDAR derivatives vastly different from ‘Manual’ methods!</a:t>
            </a:r>
          </a:p>
        </p:txBody>
      </p:sp>
      <p:cxnSp>
        <p:nvCxnSpPr>
          <p:cNvPr id="12" name="Straight Arrow Connector 11"/>
          <p:cNvCxnSpPr/>
          <p:nvPr/>
        </p:nvCxnSpPr>
        <p:spPr bwMode="auto">
          <a:xfrm>
            <a:off x="4495800" y="4572000"/>
            <a:ext cx="609600" cy="1371600"/>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cxnSp>
        <p:nvCxnSpPr>
          <p:cNvPr id="18" name="Straight Arrow Connector 17"/>
          <p:cNvCxnSpPr/>
          <p:nvPr/>
        </p:nvCxnSpPr>
        <p:spPr bwMode="auto">
          <a:xfrm>
            <a:off x="228600" y="4572000"/>
            <a:ext cx="609600" cy="1371600"/>
          </a:xfrm>
          <a:prstGeom prst="straightConnector1">
            <a:avLst/>
          </a:prstGeom>
          <a:solidFill>
            <a:schemeClr val="accent1"/>
          </a:solidFill>
          <a:ln w="57150" cap="flat" cmpd="sng" algn="ctr">
            <a:solidFill>
              <a:schemeClr val="tx1"/>
            </a:solidFill>
            <a:prstDash val="solid"/>
            <a:round/>
            <a:headEnd type="none" w="med" len="med"/>
            <a:tailEnd type="arrow"/>
          </a:ln>
          <a:effectLst/>
        </p:spPr>
      </p:cxn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3" cstate="print"/>
          <a:srcRect/>
          <a:stretch>
            <a:fillRect/>
          </a:stretch>
        </p:blipFill>
        <p:spPr bwMode="auto">
          <a:xfrm>
            <a:off x="1981200" y="1219200"/>
            <a:ext cx="5372100" cy="5027054"/>
          </a:xfrm>
          <a:prstGeom prst="rect">
            <a:avLst/>
          </a:prstGeom>
          <a:noFill/>
          <a:ln w="9525">
            <a:noFill/>
            <a:miter lim="800000"/>
            <a:headEnd/>
            <a:tailEnd/>
          </a:ln>
        </p:spPr>
      </p:pic>
      <p:sp>
        <p:nvSpPr>
          <p:cNvPr id="4098" name="Slide Number Placeholder 3"/>
          <p:cNvSpPr>
            <a:spLocks noGrp="1"/>
          </p:cNvSpPr>
          <p:nvPr>
            <p:ph type="sldNum" sz="quarter" idx="12"/>
          </p:nvPr>
        </p:nvSpPr>
        <p:spPr>
          <a:noFill/>
        </p:spPr>
        <p:txBody>
          <a:bodyPr/>
          <a:lstStyle/>
          <a:p>
            <a:fld id="{76F6E1F0-7E60-48D4-AEF3-BDCB46AD6B5C}" type="slidenum">
              <a:rPr lang="en-US" smtClean="0"/>
              <a:pPr/>
              <a:t>22</a:t>
            </a:fld>
            <a:endParaRPr lang="en-US" dirty="0" smtClean="0"/>
          </a:p>
        </p:txBody>
      </p:sp>
      <p:sp>
        <p:nvSpPr>
          <p:cNvPr id="4" name="Rectangle 8"/>
          <p:cNvSpPr>
            <a:spLocks noChangeArrowheads="1"/>
          </p:cNvSpPr>
          <p:nvPr/>
        </p:nvSpPr>
        <p:spPr bwMode="auto">
          <a:xfrm>
            <a:off x="0" y="0"/>
            <a:ext cx="9144000" cy="1261884"/>
          </a:xfrm>
          <a:prstGeom prst="rect">
            <a:avLst/>
          </a:prstGeom>
          <a:solidFill>
            <a:srgbClr val="FFFF00"/>
          </a:solidFill>
          <a:ln w="9525">
            <a:noFill/>
            <a:miter lim="800000"/>
            <a:headEnd/>
            <a:tailEnd/>
          </a:ln>
        </p:spPr>
        <p:txBody>
          <a:bodyPr wrap="square">
            <a:spAutoFit/>
          </a:bodyPr>
          <a:lstStyle/>
          <a:p>
            <a:pPr algn="ctr"/>
            <a:endParaRPr lang="en-US" sz="800" b="1" dirty="0" smtClean="0">
              <a:solidFill>
                <a:srgbClr val="FF3300"/>
              </a:solidFill>
            </a:endParaRPr>
          </a:p>
          <a:p>
            <a:pPr algn="ctr"/>
            <a:r>
              <a:rPr lang="en-US" sz="3200" b="1" i="1" dirty="0" smtClean="0">
                <a:solidFill>
                  <a:srgbClr val="0000FF"/>
                </a:solidFill>
              </a:rPr>
              <a:t>Conservation Practice : Engineering Design</a:t>
            </a:r>
          </a:p>
          <a:p>
            <a:pPr algn="ctr"/>
            <a:r>
              <a:rPr lang="en-US" sz="2800" b="1" i="1" dirty="0" smtClean="0">
                <a:solidFill>
                  <a:srgbClr val="FF0000"/>
                </a:solidFill>
              </a:rPr>
              <a:t>Easy – Accurate – Practical</a:t>
            </a:r>
            <a:endParaRPr lang="en-US" sz="2800" b="1" i="1" dirty="0">
              <a:solidFill>
                <a:srgbClr val="FF0000"/>
              </a:solidFill>
            </a:endParaRPr>
          </a:p>
          <a:p>
            <a:pPr algn="ctr"/>
            <a:endParaRPr lang="en-US" sz="800" b="1" i="1" dirty="0">
              <a:solidFill>
                <a:srgbClr val="0000FF"/>
              </a:solidFill>
            </a:endParaRPr>
          </a:p>
        </p:txBody>
      </p:sp>
      <p:sp>
        <p:nvSpPr>
          <p:cNvPr id="5" name="Rectangle 8"/>
          <p:cNvSpPr>
            <a:spLocks noChangeArrowheads="1"/>
          </p:cNvSpPr>
          <p:nvPr/>
        </p:nvSpPr>
        <p:spPr bwMode="auto">
          <a:xfrm>
            <a:off x="0" y="6211669"/>
            <a:ext cx="9144000" cy="630942"/>
          </a:xfrm>
          <a:prstGeom prst="rect">
            <a:avLst/>
          </a:prstGeom>
          <a:solidFill>
            <a:srgbClr val="FFFF00"/>
          </a:solidFill>
          <a:ln w="9525">
            <a:noFill/>
            <a:miter lim="800000"/>
            <a:headEnd/>
            <a:tailEnd/>
          </a:ln>
        </p:spPr>
        <p:txBody>
          <a:bodyPr wrap="square">
            <a:spAutoFit/>
          </a:bodyPr>
          <a:lstStyle/>
          <a:p>
            <a:pPr algn="ctr"/>
            <a:endParaRPr lang="en-US" sz="800" b="1" dirty="0">
              <a:solidFill>
                <a:srgbClr val="FF3300"/>
              </a:solidFill>
            </a:endParaRPr>
          </a:p>
          <a:p>
            <a:pPr algn="ctr"/>
            <a:r>
              <a:rPr lang="en-US" sz="2200" b="1" i="1" dirty="0" smtClean="0">
                <a:solidFill>
                  <a:srgbClr val="FF0000"/>
                </a:solidFill>
              </a:rPr>
              <a:t>FUTURE???  </a:t>
            </a:r>
            <a:r>
              <a:rPr lang="en-US" sz="2200" b="1" i="1" dirty="0" smtClean="0"/>
              <a:t>Web Server-based mapping applications/analysis</a:t>
            </a:r>
          </a:p>
          <a:p>
            <a:pPr algn="ctr"/>
            <a:endParaRPr lang="en-US" sz="500" b="1" i="1" dirty="0">
              <a:solidFill>
                <a:srgbClr val="FF0000"/>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3"/>
          <p:cNvSpPr>
            <a:spLocks noGrp="1"/>
          </p:cNvSpPr>
          <p:nvPr>
            <p:ph type="sldNum" sz="quarter" idx="12"/>
          </p:nvPr>
        </p:nvSpPr>
        <p:spPr>
          <a:noFill/>
        </p:spPr>
        <p:txBody>
          <a:bodyPr/>
          <a:lstStyle/>
          <a:p>
            <a:fld id="{B94EF2DC-C22B-4046-A78D-8104044EE201}" type="slidenum">
              <a:rPr lang="en-US" smtClean="0"/>
              <a:pPr/>
              <a:t>23</a:t>
            </a:fld>
            <a:endParaRPr lang="en-US" dirty="0" smtClean="0"/>
          </a:p>
        </p:txBody>
      </p:sp>
      <p:sp>
        <p:nvSpPr>
          <p:cNvPr id="59395" name="Text Box 2"/>
          <p:cNvSpPr txBox="1">
            <a:spLocks noChangeArrowheads="1"/>
          </p:cNvSpPr>
          <p:nvPr/>
        </p:nvSpPr>
        <p:spPr bwMode="auto">
          <a:xfrm>
            <a:off x="31124" y="2133600"/>
            <a:ext cx="8763000" cy="2062103"/>
          </a:xfrm>
          <a:prstGeom prst="rect">
            <a:avLst/>
          </a:prstGeom>
          <a:noFill/>
          <a:ln w="9525">
            <a:noFill/>
            <a:miter lim="800000"/>
            <a:headEnd/>
            <a:tailEnd/>
          </a:ln>
        </p:spPr>
        <p:txBody>
          <a:bodyPr>
            <a:spAutoFit/>
          </a:bodyPr>
          <a:lstStyle/>
          <a:p>
            <a:pPr algn="ctr">
              <a:spcBef>
                <a:spcPct val="50000"/>
              </a:spcBef>
            </a:pPr>
            <a:r>
              <a:rPr lang="en-US" sz="3200" dirty="0" smtClean="0">
                <a:solidFill>
                  <a:srgbClr val="FF0066"/>
                </a:solidFill>
              </a:rPr>
              <a:t>The taxpayer is getting</a:t>
            </a:r>
          </a:p>
          <a:p>
            <a:pPr algn="ctr">
              <a:spcBef>
                <a:spcPct val="50000"/>
              </a:spcBef>
            </a:pPr>
            <a:r>
              <a:rPr lang="en-US" sz="3200" dirty="0" smtClean="0">
                <a:solidFill>
                  <a:srgbClr val="FF0066"/>
                </a:solidFill>
              </a:rPr>
              <a:t>more performance</a:t>
            </a:r>
          </a:p>
          <a:p>
            <a:pPr algn="ctr">
              <a:spcBef>
                <a:spcPct val="50000"/>
              </a:spcBef>
            </a:pPr>
            <a:r>
              <a:rPr lang="en-US" sz="3200" dirty="0" smtClean="0">
                <a:solidFill>
                  <a:srgbClr val="FF0066"/>
                </a:solidFill>
              </a:rPr>
              <a:t>for the conservation dollar.</a:t>
            </a:r>
          </a:p>
        </p:txBody>
      </p:sp>
      <p:pic>
        <p:nvPicPr>
          <p:cNvPr id="59396" name="Picture 3" descr="USDANRCS"/>
          <p:cNvPicPr>
            <a:picLocks noChangeAspect="1" noChangeArrowheads="1"/>
          </p:cNvPicPr>
          <p:nvPr/>
        </p:nvPicPr>
        <p:blipFill>
          <a:blip r:embed="rId2" cstate="print"/>
          <a:srcRect/>
          <a:stretch>
            <a:fillRect/>
          </a:stretch>
        </p:blipFill>
        <p:spPr bwMode="auto">
          <a:xfrm>
            <a:off x="806450" y="311150"/>
            <a:ext cx="2354263" cy="5334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3"/>
          <p:cNvSpPr>
            <a:spLocks noGrp="1"/>
          </p:cNvSpPr>
          <p:nvPr>
            <p:ph type="sldNum" sz="quarter" idx="12"/>
          </p:nvPr>
        </p:nvSpPr>
        <p:spPr>
          <a:noFill/>
        </p:spPr>
        <p:txBody>
          <a:bodyPr/>
          <a:lstStyle/>
          <a:p>
            <a:fld id="{B94EF2DC-C22B-4046-A78D-8104044EE201}" type="slidenum">
              <a:rPr lang="en-US" smtClean="0"/>
              <a:pPr/>
              <a:t>24</a:t>
            </a:fld>
            <a:endParaRPr lang="en-US" dirty="0" smtClean="0"/>
          </a:p>
        </p:txBody>
      </p:sp>
      <p:sp>
        <p:nvSpPr>
          <p:cNvPr id="59395" name="Text Box 2"/>
          <p:cNvSpPr txBox="1">
            <a:spLocks noChangeArrowheads="1"/>
          </p:cNvSpPr>
          <p:nvPr/>
        </p:nvSpPr>
        <p:spPr bwMode="auto">
          <a:xfrm>
            <a:off x="190500" y="2197853"/>
            <a:ext cx="8763000" cy="2246769"/>
          </a:xfrm>
          <a:prstGeom prst="rect">
            <a:avLst/>
          </a:prstGeom>
          <a:noFill/>
          <a:ln w="9525">
            <a:noFill/>
            <a:miter lim="800000"/>
            <a:headEnd/>
            <a:tailEnd/>
          </a:ln>
        </p:spPr>
        <p:txBody>
          <a:bodyPr>
            <a:spAutoFit/>
          </a:bodyPr>
          <a:lstStyle/>
          <a:p>
            <a:pPr algn="ctr">
              <a:spcBef>
                <a:spcPct val="50000"/>
              </a:spcBef>
            </a:pPr>
            <a:r>
              <a:rPr lang="en-US" sz="4400" dirty="0" smtClean="0">
                <a:solidFill>
                  <a:srgbClr val="FF0066"/>
                </a:solidFill>
                <a:latin typeface="Albertus" pitchFamily="18" charset="0"/>
              </a:rPr>
              <a:t>The End</a:t>
            </a:r>
          </a:p>
          <a:p>
            <a:pPr algn="ctr">
              <a:spcBef>
                <a:spcPct val="50000"/>
              </a:spcBef>
            </a:pPr>
            <a:r>
              <a:rPr lang="en-US" sz="3200" dirty="0" smtClean="0">
                <a:solidFill>
                  <a:srgbClr val="FF0066"/>
                </a:solidFill>
                <a:latin typeface="Albertus" pitchFamily="18" charset="0"/>
                <a:hlinkClick r:id="rId2"/>
              </a:rPr>
              <a:t>Steve.Crabtree@ky.usda.gov</a:t>
            </a:r>
            <a:endParaRPr lang="en-US" sz="3200" dirty="0" smtClean="0">
              <a:solidFill>
                <a:srgbClr val="FF0066"/>
              </a:solidFill>
              <a:latin typeface="Albertus" pitchFamily="18" charset="0"/>
            </a:endParaRPr>
          </a:p>
          <a:p>
            <a:pPr algn="ctr">
              <a:spcBef>
                <a:spcPct val="50000"/>
              </a:spcBef>
            </a:pPr>
            <a:r>
              <a:rPr lang="en-US" sz="3200" dirty="0" smtClean="0">
                <a:solidFill>
                  <a:srgbClr val="FF0066"/>
                </a:solidFill>
                <a:latin typeface="Albertus" pitchFamily="18" charset="0"/>
              </a:rPr>
              <a:t>State GIS Coordinator</a:t>
            </a:r>
          </a:p>
        </p:txBody>
      </p:sp>
      <p:pic>
        <p:nvPicPr>
          <p:cNvPr id="59396" name="Picture 3" descr="USDANRCS"/>
          <p:cNvPicPr>
            <a:picLocks noChangeAspect="1" noChangeArrowheads="1"/>
          </p:cNvPicPr>
          <p:nvPr/>
        </p:nvPicPr>
        <p:blipFill>
          <a:blip r:embed="rId3" cstate="print"/>
          <a:srcRect/>
          <a:stretch>
            <a:fillRect/>
          </a:stretch>
        </p:blipFill>
        <p:spPr bwMode="auto">
          <a:xfrm>
            <a:off x="806450" y="311150"/>
            <a:ext cx="2354263" cy="533400"/>
          </a:xfrm>
          <a:prstGeom prst="rect">
            <a:avLst/>
          </a:prstGeom>
          <a:noFill/>
          <a:ln w="9525">
            <a:noFill/>
            <a:miter lim="800000"/>
            <a:headEnd/>
            <a:tailEnd/>
          </a:ln>
        </p:spPr>
      </p:pic>
    </p:spTree>
    <p:extLst>
      <p:ext uri="{BB962C8B-B14F-4D97-AF65-F5344CB8AC3E}">
        <p14:creationId xmlns:p14="http://schemas.microsoft.com/office/powerpoint/2010/main" xmlns="" val="404220912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2"/>
          </p:nvPr>
        </p:nvSpPr>
        <p:spPr>
          <a:noFill/>
        </p:spPr>
        <p:txBody>
          <a:bodyPr/>
          <a:lstStyle/>
          <a:p>
            <a:fld id="{76F6E1F0-7E60-48D4-AEF3-BDCB46AD6B5C}" type="slidenum">
              <a:rPr lang="en-US" smtClean="0"/>
              <a:pPr/>
              <a:t>3</a:t>
            </a:fld>
            <a:endParaRPr lang="en-US" smtClean="0"/>
          </a:p>
        </p:txBody>
      </p:sp>
      <p:pic>
        <p:nvPicPr>
          <p:cNvPr id="2" name="Picture 2"/>
          <p:cNvPicPr>
            <a:picLocks noChangeAspect="1" noChangeArrowheads="1"/>
          </p:cNvPicPr>
          <p:nvPr/>
        </p:nvPicPr>
        <p:blipFill>
          <a:blip r:embed="rId3" cstate="print"/>
          <a:srcRect/>
          <a:stretch>
            <a:fillRect/>
          </a:stretch>
        </p:blipFill>
        <p:spPr bwMode="auto">
          <a:xfrm>
            <a:off x="1676400" y="1189484"/>
            <a:ext cx="6003171" cy="5638800"/>
          </a:xfrm>
          <a:prstGeom prst="rect">
            <a:avLst/>
          </a:prstGeom>
          <a:noFill/>
          <a:ln w="9525">
            <a:noFill/>
            <a:miter lim="800000"/>
            <a:headEnd/>
            <a:tailEnd/>
          </a:ln>
        </p:spPr>
      </p:pic>
      <p:sp>
        <p:nvSpPr>
          <p:cNvPr id="6" name="TextBox 5"/>
          <p:cNvSpPr txBox="1"/>
          <p:nvPr/>
        </p:nvSpPr>
        <p:spPr>
          <a:xfrm rot="1333883">
            <a:off x="3564437" y="2814932"/>
            <a:ext cx="4534218" cy="646331"/>
          </a:xfrm>
          <a:prstGeom prst="rect">
            <a:avLst/>
          </a:prstGeom>
          <a:solidFill>
            <a:schemeClr val="bg1"/>
          </a:solidFill>
          <a:ln w="28575">
            <a:solidFill>
              <a:srgbClr val="0000FF"/>
            </a:solidFill>
          </a:ln>
        </p:spPr>
        <p:txBody>
          <a:bodyPr wrap="square" rtlCol="0">
            <a:spAutoFit/>
          </a:bodyPr>
          <a:lstStyle/>
          <a:p>
            <a:pPr algn="ctr"/>
            <a:r>
              <a:rPr lang="en-US" dirty="0" smtClean="0"/>
              <a:t>1 - GIS Specialist sets up a GIS Model </a:t>
            </a:r>
          </a:p>
          <a:p>
            <a:pPr algn="ctr"/>
            <a:r>
              <a:rPr lang="en-US" dirty="0" smtClean="0"/>
              <a:t>using LiDAR derivatives</a:t>
            </a:r>
            <a:endParaRPr lang="en-US" dirty="0"/>
          </a:p>
        </p:txBody>
      </p:sp>
      <p:sp>
        <p:nvSpPr>
          <p:cNvPr id="10" name="TextBox 9"/>
          <p:cNvSpPr txBox="1"/>
          <p:nvPr/>
        </p:nvSpPr>
        <p:spPr>
          <a:xfrm rot="1333883">
            <a:off x="3827304" y="3874889"/>
            <a:ext cx="3464327" cy="369332"/>
          </a:xfrm>
          <a:prstGeom prst="rect">
            <a:avLst/>
          </a:prstGeom>
          <a:solidFill>
            <a:schemeClr val="bg1"/>
          </a:solidFill>
          <a:ln w="28575">
            <a:solidFill>
              <a:srgbClr val="0000FF"/>
            </a:solidFill>
          </a:ln>
        </p:spPr>
        <p:txBody>
          <a:bodyPr wrap="square" rtlCol="0">
            <a:spAutoFit/>
          </a:bodyPr>
          <a:lstStyle/>
          <a:p>
            <a:pPr algn="ctr"/>
            <a:r>
              <a:rPr lang="en-US" dirty="0" smtClean="0"/>
              <a:t>2 – Field Staff runs the Model</a:t>
            </a:r>
            <a:endParaRPr lang="en-US" dirty="0"/>
          </a:p>
        </p:txBody>
      </p:sp>
      <p:sp>
        <p:nvSpPr>
          <p:cNvPr id="12" name="TextBox 11"/>
          <p:cNvSpPr txBox="1"/>
          <p:nvPr/>
        </p:nvSpPr>
        <p:spPr>
          <a:xfrm rot="1333883">
            <a:off x="3271981" y="5717804"/>
            <a:ext cx="2462503" cy="369332"/>
          </a:xfrm>
          <a:prstGeom prst="rect">
            <a:avLst/>
          </a:prstGeom>
          <a:solidFill>
            <a:schemeClr val="bg1"/>
          </a:solidFill>
          <a:ln w="28575">
            <a:solidFill>
              <a:srgbClr val="0000FF"/>
            </a:solidFill>
          </a:ln>
        </p:spPr>
        <p:txBody>
          <a:bodyPr wrap="square" rtlCol="0">
            <a:spAutoFit/>
          </a:bodyPr>
          <a:lstStyle/>
          <a:p>
            <a:pPr algn="ctr"/>
            <a:r>
              <a:rPr lang="en-US" dirty="0" smtClean="0"/>
              <a:t>4 – Big time-saver</a:t>
            </a:r>
            <a:endParaRPr lang="en-US" dirty="0"/>
          </a:p>
        </p:txBody>
      </p:sp>
      <p:sp>
        <p:nvSpPr>
          <p:cNvPr id="15" name="Rectangle 8"/>
          <p:cNvSpPr>
            <a:spLocks noChangeArrowheads="1"/>
          </p:cNvSpPr>
          <p:nvPr/>
        </p:nvSpPr>
        <p:spPr bwMode="auto">
          <a:xfrm>
            <a:off x="0" y="1"/>
            <a:ext cx="9144000" cy="1138774"/>
          </a:xfrm>
          <a:prstGeom prst="rect">
            <a:avLst/>
          </a:prstGeom>
          <a:solidFill>
            <a:srgbClr val="FFFF00"/>
          </a:solidFill>
          <a:ln w="9525">
            <a:noFill/>
            <a:miter lim="800000"/>
            <a:headEnd/>
            <a:tailEnd/>
          </a:ln>
        </p:spPr>
        <p:txBody>
          <a:bodyPr wrap="square">
            <a:spAutoFit/>
          </a:bodyPr>
          <a:lstStyle/>
          <a:p>
            <a:pPr algn="ctr"/>
            <a:endParaRPr lang="en-US" sz="800" b="1" dirty="0">
              <a:solidFill>
                <a:srgbClr val="FF3300"/>
              </a:solidFill>
            </a:endParaRPr>
          </a:p>
          <a:p>
            <a:pPr algn="ctr"/>
            <a:r>
              <a:rPr lang="en-US" sz="4000" b="1" i="1" dirty="0" smtClean="0">
                <a:solidFill>
                  <a:srgbClr val="0000FF"/>
                </a:solidFill>
              </a:rPr>
              <a:t>Grassed Waterway Design:</a:t>
            </a:r>
          </a:p>
          <a:p>
            <a:pPr algn="ctr"/>
            <a:r>
              <a:rPr lang="en-US" sz="2000" b="1" i="1" dirty="0" smtClean="0">
                <a:solidFill>
                  <a:srgbClr val="0000FF"/>
                </a:solidFill>
              </a:rPr>
              <a:t>Estimating Peak Discharge </a:t>
            </a:r>
          </a:p>
        </p:txBody>
      </p:sp>
      <p:sp>
        <p:nvSpPr>
          <p:cNvPr id="14" name="TextBox 13"/>
          <p:cNvSpPr txBox="1"/>
          <p:nvPr/>
        </p:nvSpPr>
        <p:spPr>
          <a:xfrm rot="1333883">
            <a:off x="2762292" y="4657847"/>
            <a:ext cx="4826094" cy="646331"/>
          </a:xfrm>
          <a:prstGeom prst="rect">
            <a:avLst/>
          </a:prstGeom>
          <a:solidFill>
            <a:schemeClr val="bg1"/>
          </a:solidFill>
          <a:ln w="28575">
            <a:solidFill>
              <a:srgbClr val="0000FF"/>
            </a:solidFill>
          </a:ln>
        </p:spPr>
        <p:txBody>
          <a:bodyPr wrap="square" rtlCol="0">
            <a:spAutoFit/>
          </a:bodyPr>
          <a:lstStyle/>
          <a:p>
            <a:pPr algn="ctr"/>
            <a:r>
              <a:rPr lang="en-US" dirty="0" smtClean="0"/>
              <a:t>3 – Model provides ACCURATE Information for Estimated Peak Discharge</a:t>
            </a:r>
            <a:endParaRPr lang="en-US" dirty="0"/>
          </a:p>
        </p:txBody>
      </p:sp>
      <p:sp>
        <p:nvSpPr>
          <p:cNvPr id="3" name="TextBox 2"/>
          <p:cNvSpPr txBox="1"/>
          <p:nvPr/>
        </p:nvSpPr>
        <p:spPr>
          <a:xfrm rot="19541676">
            <a:off x="-29147" y="2050958"/>
            <a:ext cx="5335241" cy="461665"/>
          </a:xfrm>
          <a:prstGeom prst="rect">
            <a:avLst/>
          </a:prstGeom>
          <a:solidFill>
            <a:schemeClr val="bg1"/>
          </a:solidFill>
          <a:ln w="28575">
            <a:solidFill>
              <a:srgbClr val="0000FF"/>
            </a:solidFill>
          </a:ln>
        </p:spPr>
        <p:txBody>
          <a:bodyPr wrap="square" rtlCol="0">
            <a:spAutoFit/>
          </a:bodyPr>
          <a:lstStyle/>
          <a:p>
            <a:pPr algn="ctr"/>
            <a:r>
              <a:rPr lang="en-US" sz="2400" dirty="0" smtClean="0"/>
              <a:t>How we can </a:t>
            </a:r>
            <a:r>
              <a:rPr lang="en-US" sz="2400" dirty="0" smtClean="0">
                <a:solidFill>
                  <a:srgbClr val="FF0000"/>
                </a:solidFill>
              </a:rPr>
              <a:t>improve</a:t>
            </a:r>
            <a:r>
              <a:rPr lang="en-US" sz="2400" dirty="0" smtClean="0"/>
              <a:t> it with LiDAR ?</a:t>
            </a:r>
            <a:endParaRPr lang="en-US" sz="2400" dirty="0"/>
          </a:p>
        </p:txBody>
      </p:sp>
    </p:spTree>
    <p:extLst>
      <p:ext uri="{BB962C8B-B14F-4D97-AF65-F5344CB8AC3E}">
        <p14:creationId xmlns:p14="http://schemas.microsoft.com/office/powerpoint/2010/main" xmlns="" val="37819122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2"/>
          </p:nvPr>
        </p:nvSpPr>
        <p:spPr>
          <a:noFill/>
        </p:spPr>
        <p:txBody>
          <a:bodyPr/>
          <a:lstStyle/>
          <a:p>
            <a:fld id="{76F6E1F0-7E60-48D4-AEF3-BDCB46AD6B5C}" type="slidenum">
              <a:rPr lang="en-US" smtClean="0"/>
              <a:pPr/>
              <a:t>4</a:t>
            </a:fld>
            <a:endParaRPr lang="en-US" smtClean="0"/>
          </a:p>
        </p:txBody>
      </p:sp>
      <p:pic>
        <p:nvPicPr>
          <p:cNvPr id="2" name="Picture 2"/>
          <p:cNvPicPr>
            <a:picLocks noChangeAspect="1" noChangeArrowheads="1"/>
          </p:cNvPicPr>
          <p:nvPr/>
        </p:nvPicPr>
        <p:blipFill>
          <a:blip r:embed="rId3" cstate="print"/>
          <a:srcRect/>
          <a:stretch>
            <a:fillRect/>
          </a:stretch>
        </p:blipFill>
        <p:spPr bwMode="auto">
          <a:xfrm>
            <a:off x="1600200" y="1219200"/>
            <a:ext cx="6003171" cy="5638800"/>
          </a:xfrm>
          <a:prstGeom prst="rect">
            <a:avLst/>
          </a:prstGeom>
          <a:noFill/>
          <a:ln w="9525">
            <a:noFill/>
            <a:miter lim="800000"/>
            <a:headEnd/>
            <a:tailEnd/>
          </a:ln>
        </p:spPr>
      </p:pic>
      <p:sp>
        <p:nvSpPr>
          <p:cNvPr id="7" name="TextBox 6"/>
          <p:cNvSpPr txBox="1"/>
          <p:nvPr/>
        </p:nvSpPr>
        <p:spPr>
          <a:xfrm rot="1251157">
            <a:off x="2703735" y="3853934"/>
            <a:ext cx="5538829" cy="369332"/>
          </a:xfrm>
          <a:prstGeom prst="rect">
            <a:avLst/>
          </a:prstGeom>
          <a:solidFill>
            <a:schemeClr val="bg1"/>
          </a:solidFill>
          <a:ln w="57150">
            <a:solidFill>
              <a:srgbClr val="FFFF00"/>
            </a:solidFill>
          </a:ln>
        </p:spPr>
        <p:txBody>
          <a:bodyPr wrap="square" rtlCol="0">
            <a:spAutoFit/>
          </a:bodyPr>
          <a:lstStyle/>
          <a:p>
            <a:pPr algn="ctr"/>
            <a:r>
              <a:rPr lang="en-US" dirty="0" smtClean="0"/>
              <a:t>1 – Accurately calculates estimated peak discharge.  </a:t>
            </a:r>
            <a:endParaRPr lang="en-US" dirty="0"/>
          </a:p>
        </p:txBody>
      </p:sp>
      <p:sp>
        <p:nvSpPr>
          <p:cNvPr id="10" name="TextBox 9"/>
          <p:cNvSpPr txBox="1"/>
          <p:nvPr/>
        </p:nvSpPr>
        <p:spPr>
          <a:xfrm rot="1251157">
            <a:off x="3367194" y="4719345"/>
            <a:ext cx="3894343" cy="369332"/>
          </a:xfrm>
          <a:prstGeom prst="rect">
            <a:avLst/>
          </a:prstGeom>
          <a:solidFill>
            <a:schemeClr val="bg1"/>
          </a:solidFill>
          <a:ln w="57150">
            <a:solidFill>
              <a:srgbClr val="FFFF00"/>
            </a:solidFill>
          </a:ln>
        </p:spPr>
        <p:txBody>
          <a:bodyPr wrap="square" rtlCol="0">
            <a:spAutoFit/>
          </a:bodyPr>
          <a:lstStyle/>
          <a:p>
            <a:pPr algn="ctr"/>
            <a:r>
              <a:rPr lang="en-US" dirty="0" smtClean="0"/>
              <a:t>2 – Provides for a BETTER design</a:t>
            </a:r>
            <a:endParaRPr lang="en-US" dirty="0"/>
          </a:p>
        </p:txBody>
      </p:sp>
      <p:sp>
        <p:nvSpPr>
          <p:cNvPr id="12" name="Rectangle 8"/>
          <p:cNvSpPr>
            <a:spLocks noChangeArrowheads="1"/>
          </p:cNvSpPr>
          <p:nvPr/>
        </p:nvSpPr>
        <p:spPr bwMode="auto">
          <a:xfrm>
            <a:off x="0" y="1"/>
            <a:ext cx="9144000" cy="1138774"/>
          </a:xfrm>
          <a:prstGeom prst="rect">
            <a:avLst/>
          </a:prstGeom>
          <a:solidFill>
            <a:srgbClr val="FFFF00"/>
          </a:solidFill>
          <a:ln w="9525">
            <a:noFill/>
            <a:miter lim="800000"/>
            <a:headEnd/>
            <a:tailEnd/>
          </a:ln>
        </p:spPr>
        <p:txBody>
          <a:bodyPr wrap="square">
            <a:spAutoFit/>
          </a:bodyPr>
          <a:lstStyle/>
          <a:p>
            <a:pPr algn="ctr"/>
            <a:endParaRPr lang="en-US" sz="800" b="1" dirty="0">
              <a:solidFill>
                <a:srgbClr val="FF3300"/>
              </a:solidFill>
            </a:endParaRPr>
          </a:p>
          <a:p>
            <a:pPr algn="ctr"/>
            <a:r>
              <a:rPr lang="en-US" sz="4000" b="1" i="1" dirty="0" smtClean="0">
                <a:solidFill>
                  <a:srgbClr val="0000FF"/>
                </a:solidFill>
              </a:rPr>
              <a:t>Grassed Waterway Design:</a:t>
            </a:r>
          </a:p>
          <a:p>
            <a:pPr algn="ctr"/>
            <a:r>
              <a:rPr lang="en-US" sz="2000" b="1" i="1" dirty="0" smtClean="0">
                <a:solidFill>
                  <a:srgbClr val="0000FF"/>
                </a:solidFill>
              </a:rPr>
              <a:t>Estimating Peak Discharge </a:t>
            </a:r>
          </a:p>
        </p:txBody>
      </p:sp>
      <p:sp>
        <p:nvSpPr>
          <p:cNvPr id="3" name="TextBox 2"/>
          <p:cNvSpPr txBox="1"/>
          <p:nvPr/>
        </p:nvSpPr>
        <p:spPr>
          <a:xfrm rot="19541676">
            <a:off x="-172817" y="2207842"/>
            <a:ext cx="4999832" cy="461665"/>
          </a:xfrm>
          <a:prstGeom prst="rect">
            <a:avLst/>
          </a:prstGeom>
          <a:solidFill>
            <a:schemeClr val="bg1"/>
          </a:solidFill>
          <a:ln w="57150">
            <a:solidFill>
              <a:srgbClr val="FFFF00"/>
            </a:solidFill>
          </a:ln>
        </p:spPr>
        <p:txBody>
          <a:bodyPr wrap="square" rtlCol="0">
            <a:spAutoFit/>
          </a:bodyPr>
          <a:lstStyle/>
          <a:p>
            <a:pPr algn="ctr"/>
            <a:r>
              <a:rPr lang="en-US" sz="2400" dirty="0" smtClean="0"/>
              <a:t>Why does LiDAR make sense ?</a:t>
            </a:r>
          </a:p>
        </p:txBody>
      </p:sp>
    </p:spTree>
    <p:extLst>
      <p:ext uri="{BB962C8B-B14F-4D97-AF65-F5344CB8AC3E}">
        <p14:creationId xmlns:p14="http://schemas.microsoft.com/office/powerpoint/2010/main" xmlns="" val="202408335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2"/>
          </p:nvPr>
        </p:nvSpPr>
        <p:spPr>
          <a:noFill/>
        </p:spPr>
        <p:txBody>
          <a:bodyPr/>
          <a:lstStyle/>
          <a:p>
            <a:fld id="{76F6E1F0-7E60-48D4-AEF3-BDCB46AD6B5C}" type="slidenum">
              <a:rPr lang="en-US" smtClean="0"/>
              <a:pPr/>
              <a:t>5</a:t>
            </a:fld>
            <a:endParaRPr lang="en-US" smtClean="0"/>
          </a:p>
        </p:txBody>
      </p:sp>
      <p:sp>
        <p:nvSpPr>
          <p:cNvPr id="5" name="Rectangle 8"/>
          <p:cNvSpPr>
            <a:spLocks noChangeArrowheads="1"/>
          </p:cNvSpPr>
          <p:nvPr/>
        </p:nvSpPr>
        <p:spPr bwMode="auto">
          <a:xfrm>
            <a:off x="0" y="0"/>
            <a:ext cx="9144000" cy="830997"/>
          </a:xfrm>
          <a:prstGeom prst="rect">
            <a:avLst/>
          </a:prstGeom>
          <a:solidFill>
            <a:srgbClr val="FFFF00"/>
          </a:solidFill>
          <a:ln w="9525">
            <a:noFill/>
            <a:miter lim="800000"/>
            <a:headEnd/>
            <a:tailEnd/>
          </a:ln>
        </p:spPr>
        <p:txBody>
          <a:bodyPr wrap="square">
            <a:spAutoFit/>
          </a:bodyPr>
          <a:lstStyle/>
          <a:p>
            <a:pPr algn="ctr"/>
            <a:endParaRPr lang="en-US" sz="800" b="1" dirty="0">
              <a:solidFill>
                <a:srgbClr val="FF3300"/>
              </a:solidFill>
            </a:endParaRPr>
          </a:p>
          <a:p>
            <a:pPr algn="ctr"/>
            <a:r>
              <a:rPr lang="en-US" sz="4000" b="1" i="1" dirty="0" smtClean="0">
                <a:solidFill>
                  <a:srgbClr val="0000FF"/>
                </a:solidFill>
              </a:rPr>
              <a:t>The Hydro Tool</a:t>
            </a:r>
            <a:endParaRPr lang="en-US" sz="2400" b="1" i="1" dirty="0" smtClean="0">
              <a:solidFill>
                <a:srgbClr val="0000FF"/>
              </a:solidFill>
            </a:endParaRPr>
          </a:p>
        </p:txBody>
      </p:sp>
      <p:pic>
        <p:nvPicPr>
          <p:cNvPr id="2" name="Picture 2"/>
          <p:cNvPicPr>
            <a:picLocks noChangeAspect="1" noChangeArrowheads="1"/>
          </p:cNvPicPr>
          <p:nvPr/>
        </p:nvPicPr>
        <p:blipFill>
          <a:blip r:embed="rId3" cstate="print"/>
          <a:srcRect/>
          <a:stretch>
            <a:fillRect/>
          </a:stretch>
        </p:blipFill>
        <p:spPr bwMode="auto">
          <a:xfrm>
            <a:off x="1588254" y="1219200"/>
            <a:ext cx="6003171" cy="5638800"/>
          </a:xfrm>
          <a:prstGeom prst="rect">
            <a:avLst/>
          </a:prstGeom>
          <a:noFill/>
          <a:ln w="9525">
            <a:noFill/>
            <a:miter lim="800000"/>
            <a:headEnd/>
            <a:tailEnd/>
          </a:ln>
        </p:spPr>
      </p:pic>
    </p:spTree>
    <p:extLst>
      <p:ext uri="{BB962C8B-B14F-4D97-AF65-F5344CB8AC3E}">
        <p14:creationId xmlns:p14="http://schemas.microsoft.com/office/powerpoint/2010/main" xmlns="" val="4609063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2"/>
          </p:nvPr>
        </p:nvSpPr>
        <p:spPr>
          <a:noFill/>
        </p:spPr>
        <p:txBody>
          <a:bodyPr/>
          <a:lstStyle/>
          <a:p>
            <a:fld id="{76F6E1F0-7E60-48D4-AEF3-BDCB46AD6B5C}" type="slidenum">
              <a:rPr lang="en-US" smtClean="0"/>
              <a:pPr/>
              <a:t>6</a:t>
            </a:fld>
            <a:endParaRPr lang="en-US" dirty="0" smtClean="0"/>
          </a:p>
        </p:txBody>
      </p:sp>
      <p:sp>
        <p:nvSpPr>
          <p:cNvPr id="4" name="Rectangle 8"/>
          <p:cNvSpPr>
            <a:spLocks noChangeArrowheads="1"/>
          </p:cNvSpPr>
          <p:nvPr/>
        </p:nvSpPr>
        <p:spPr bwMode="auto">
          <a:xfrm>
            <a:off x="0" y="228600"/>
            <a:ext cx="9144000" cy="3416320"/>
          </a:xfrm>
          <a:prstGeom prst="rect">
            <a:avLst/>
          </a:prstGeom>
          <a:solidFill>
            <a:srgbClr val="FFFF00"/>
          </a:solidFill>
          <a:ln w="9525">
            <a:noFill/>
            <a:miter lim="800000"/>
            <a:headEnd/>
            <a:tailEnd/>
          </a:ln>
        </p:spPr>
        <p:txBody>
          <a:bodyPr wrap="square">
            <a:spAutoFit/>
          </a:bodyPr>
          <a:lstStyle/>
          <a:p>
            <a:pPr algn="ctr"/>
            <a:endParaRPr lang="en-US" sz="800" b="1" dirty="0">
              <a:solidFill>
                <a:srgbClr val="FF3300"/>
              </a:solidFill>
            </a:endParaRPr>
          </a:p>
          <a:p>
            <a:pPr algn="ctr"/>
            <a:r>
              <a:rPr lang="en-US" sz="4000" b="1" i="1" dirty="0" smtClean="0">
                <a:solidFill>
                  <a:srgbClr val="0000FF"/>
                </a:solidFill>
              </a:rPr>
              <a:t>‘LiDAR’ </a:t>
            </a:r>
          </a:p>
          <a:p>
            <a:pPr algn="ctr"/>
            <a:endParaRPr lang="en-US" sz="2400" b="1" i="1" dirty="0" smtClean="0">
              <a:solidFill>
                <a:srgbClr val="0000FF"/>
              </a:solidFill>
            </a:endParaRPr>
          </a:p>
          <a:p>
            <a:pPr algn="ctr"/>
            <a:r>
              <a:rPr lang="en-US" sz="2400" b="1" i="1" dirty="0" smtClean="0">
                <a:solidFill>
                  <a:srgbClr val="0000FF"/>
                </a:solidFill>
              </a:rPr>
              <a:t>Starting from ‘raw point data’ ….</a:t>
            </a:r>
          </a:p>
          <a:p>
            <a:pPr algn="ctr"/>
            <a:endParaRPr lang="en-US" sz="2400" b="1" i="1" dirty="0" smtClean="0">
              <a:solidFill>
                <a:srgbClr val="0000FF"/>
              </a:solidFill>
            </a:endParaRPr>
          </a:p>
          <a:p>
            <a:pPr algn="ctr"/>
            <a:endParaRPr lang="en-US" sz="2400" b="1" i="1" dirty="0" smtClean="0">
              <a:solidFill>
                <a:srgbClr val="0000FF"/>
              </a:solidFill>
            </a:endParaRPr>
          </a:p>
          <a:p>
            <a:pPr algn="ctr"/>
            <a:endParaRPr lang="en-US" sz="2400" b="1" i="1" dirty="0" smtClean="0">
              <a:solidFill>
                <a:srgbClr val="0000FF"/>
              </a:solidFill>
            </a:endParaRPr>
          </a:p>
          <a:p>
            <a:pPr algn="ctr"/>
            <a:r>
              <a:rPr lang="en-US" sz="2400" b="1" i="1" dirty="0" smtClean="0">
                <a:solidFill>
                  <a:srgbClr val="0000FF"/>
                </a:solidFill>
              </a:rPr>
              <a:t>Very ACCURATE Surface Elevation Derivative Products for Analysis:</a:t>
            </a:r>
          </a:p>
        </p:txBody>
      </p:sp>
      <p:sp>
        <p:nvSpPr>
          <p:cNvPr id="5" name="Line 22"/>
          <p:cNvSpPr>
            <a:spLocks noChangeShapeType="1"/>
          </p:cNvSpPr>
          <p:nvPr/>
        </p:nvSpPr>
        <p:spPr bwMode="auto">
          <a:xfrm>
            <a:off x="4495800" y="1828800"/>
            <a:ext cx="0" cy="914400"/>
          </a:xfrm>
          <a:prstGeom prst="line">
            <a:avLst/>
          </a:prstGeom>
          <a:noFill/>
          <a:ln w="76200">
            <a:solidFill>
              <a:srgbClr val="FF3300"/>
            </a:solidFill>
            <a:round/>
            <a:headEnd/>
            <a:tailEnd type="triangle" w="med" len="med"/>
          </a:ln>
        </p:spPr>
        <p:txBody>
          <a:bodyPr/>
          <a:lstStyle/>
          <a:p>
            <a:endParaRPr lang="en-US" dirty="0"/>
          </a:p>
        </p:txBody>
      </p:sp>
      <p:sp>
        <p:nvSpPr>
          <p:cNvPr id="6" name="TextBox 5"/>
          <p:cNvSpPr txBox="1"/>
          <p:nvPr/>
        </p:nvSpPr>
        <p:spPr>
          <a:xfrm>
            <a:off x="838200" y="3681410"/>
            <a:ext cx="8153400" cy="3046988"/>
          </a:xfrm>
          <a:prstGeom prst="rect">
            <a:avLst/>
          </a:prstGeom>
          <a:noFill/>
        </p:spPr>
        <p:txBody>
          <a:bodyPr wrap="square" rtlCol="0">
            <a:spAutoFit/>
          </a:bodyPr>
          <a:lstStyle/>
          <a:p>
            <a:r>
              <a:rPr lang="en-US" sz="2400" b="1" dirty="0" smtClean="0">
                <a:solidFill>
                  <a:srgbClr val="FF0000"/>
                </a:solidFill>
              </a:rPr>
              <a:t>1-meter Digital Elevation Model (DEM)</a:t>
            </a:r>
          </a:p>
          <a:p>
            <a:r>
              <a:rPr lang="en-US" sz="2400" b="1" dirty="0" smtClean="0">
                <a:solidFill>
                  <a:srgbClr val="FF0000"/>
                </a:solidFill>
              </a:rPr>
              <a:t>Flow Direction</a:t>
            </a:r>
          </a:p>
          <a:p>
            <a:r>
              <a:rPr lang="en-US" sz="2400" b="1" dirty="0" smtClean="0">
                <a:solidFill>
                  <a:srgbClr val="FF0000"/>
                </a:solidFill>
              </a:rPr>
              <a:t>Flow Accumulation</a:t>
            </a:r>
          </a:p>
          <a:p>
            <a:r>
              <a:rPr lang="en-US" sz="2400" b="1" dirty="0" smtClean="0">
                <a:solidFill>
                  <a:srgbClr val="FF0000"/>
                </a:solidFill>
              </a:rPr>
              <a:t>Watershed Delineation</a:t>
            </a:r>
          </a:p>
          <a:p>
            <a:r>
              <a:rPr lang="en-US" sz="2400" b="1" dirty="0" smtClean="0">
                <a:solidFill>
                  <a:srgbClr val="FF0000"/>
                </a:solidFill>
              </a:rPr>
              <a:t>Land Slope</a:t>
            </a:r>
          </a:p>
          <a:p>
            <a:r>
              <a:rPr lang="en-US" sz="2400" b="1" dirty="0" smtClean="0">
                <a:solidFill>
                  <a:srgbClr val="FF0000"/>
                </a:solidFill>
              </a:rPr>
              <a:t>Contours  </a:t>
            </a:r>
            <a:r>
              <a:rPr lang="en-US" sz="2400" b="1" dirty="0" smtClean="0">
                <a:solidFill>
                  <a:srgbClr val="00B050"/>
                </a:solidFill>
              </a:rPr>
              <a:t>You saw this in Aaron’s presentation</a:t>
            </a:r>
          </a:p>
          <a:p>
            <a:r>
              <a:rPr lang="en-US" sz="2400" b="1" dirty="0" smtClean="0">
                <a:solidFill>
                  <a:srgbClr val="FF0000"/>
                </a:solidFill>
              </a:rPr>
              <a:t>Aspect</a:t>
            </a:r>
          </a:p>
          <a:p>
            <a:r>
              <a:rPr lang="en-US" sz="2400" b="1" dirty="0" smtClean="0">
                <a:solidFill>
                  <a:srgbClr val="FF0000"/>
                </a:solidFill>
              </a:rPr>
              <a:t>Hillshade  </a:t>
            </a:r>
            <a:r>
              <a:rPr lang="en-US" sz="2400" b="1" dirty="0" smtClean="0">
                <a:solidFill>
                  <a:srgbClr val="00B050"/>
                </a:solidFill>
              </a:rPr>
              <a:t>You saw this in Reed’s presentation</a:t>
            </a:r>
            <a:endParaRPr lang="en-US" sz="2400" b="1" dirty="0">
              <a:solidFill>
                <a:srgbClr val="00B050"/>
              </a:solidFill>
            </a:endParaRPr>
          </a:p>
        </p:txBody>
      </p:sp>
      <p:cxnSp>
        <p:nvCxnSpPr>
          <p:cNvPr id="9" name="Straight Connector 8"/>
          <p:cNvCxnSpPr/>
          <p:nvPr/>
        </p:nvCxnSpPr>
        <p:spPr bwMode="auto">
          <a:xfrm>
            <a:off x="381000" y="3276600"/>
            <a:ext cx="2362200" cy="0"/>
          </a:xfrm>
          <a:prstGeom prst="line">
            <a:avLst/>
          </a:prstGeom>
          <a:solidFill>
            <a:schemeClr val="accent1"/>
          </a:solidFill>
          <a:ln w="63500" cap="flat" cmpd="sng" algn="ctr">
            <a:solidFill>
              <a:srgbClr val="FF0000"/>
            </a:solidFill>
            <a:prstDash val="solid"/>
            <a:round/>
            <a:headEnd type="none" w="med" len="med"/>
            <a:tailEnd type="none" w="med" len="med"/>
          </a:ln>
          <a:effectLst/>
        </p:spPr>
      </p:cxnSp>
    </p:spTree>
    <p:extLst>
      <p:ext uri="{BB962C8B-B14F-4D97-AF65-F5344CB8AC3E}">
        <p14:creationId xmlns:p14="http://schemas.microsoft.com/office/powerpoint/2010/main" xmlns="" val="8489530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2"/>
          </p:nvPr>
        </p:nvSpPr>
        <p:spPr>
          <a:noFill/>
        </p:spPr>
        <p:txBody>
          <a:bodyPr/>
          <a:lstStyle/>
          <a:p>
            <a:fld id="{76F6E1F0-7E60-48D4-AEF3-BDCB46AD6B5C}" type="slidenum">
              <a:rPr lang="en-US" smtClean="0"/>
              <a:pPr/>
              <a:t>7</a:t>
            </a:fld>
            <a:endParaRPr lang="en-US" smtClean="0"/>
          </a:p>
        </p:txBody>
      </p:sp>
      <p:pic>
        <p:nvPicPr>
          <p:cNvPr id="19458" name="Picture 2"/>
          <p:cNvPicPr>
            <a:picLocks noChangeAspect="1" noChangeArrowheads="1"/>
          </p:cNvPicPr>
          <p:nvPr/>
        </p:nvPicPr>
        <p:blipFill>
          <a:blip r:embed="rId3" cstate="print"/>
          <a:srcRect/>
          <a:stretch>
            <a:fillRect/>
          </a:stretch>
        </p:blipFill>
        <p:spPr bwMode="auto">
          <a:xfrm>
            <a:off x="368094" y="1066799"/>
            <a:ext cx="8394906" cy="5791201"/>
          </a:xfrm>
          <a:prstGeom prst="rect">
            <a:avLst/>
          </a:prstGeom>
          <a:noFill/>
          <a:ln w="9525">
            <a:noFill/>
            <a:miter lim="800000"/>
            <a:headEnd/>
            <a:tailEnd/>
          </a:ln>
        </p:spPr>
      </p:pic>
      <p:sp>
        <p:nvSpPr>
          <p:cNvPr id="4" name="Rectangle 8"/>
          <p:cNvSpPr>
            <a:spLocks noChangeArrowheads="1"/>
          </p:cNvSpPr>
          <p:nvPr/>
        </p:nvSpPr>
        <p:spPr bwMode="auto">
          <a:xfrm>
            <a:off x="0" y="304800"/>
            <a:ext cx="9144000" cy="707886"/>
          </a:xfrm>
          <a:prstGeom prst="rect">
            <a:avLst/>
          </a:prstGeom>
          <a:solidFill>
            <a:srgbClr val="FFFF00"/>
          </a:solidFill>
          <a:ln w="9525">
            <a:noFill/>
            <a:miter lim="800000"/>
            <a:headEnd/>
            <a:tailEnd/>
          </a:ln>
        </p:spPr>
        <p:txBody>
          <a:bodyPr wrap="square">
            <a:spAutoFit/>
          </a:bodyPr>
          <a:lstStyle/>
          <a:p>
            <a:pPr algn="ctr"/>
            <a:endParaRPr lang="en-US" sz="800" b="1" dirty="0">
              <a:solidFill>
                <a:srgbClr val="FF3300"/>
              </a:solidFill>
            </a:endParaRPr>
          </a:p>
          <a:p>
            <a:pPr algn="ctr"/>
            <a:r>
              <a:rPr lang="en-US" sz="2400" b="1" i="1" dirty="0" err="1" smtClean="0">
                <a:solidFill>
                  <a:srgbClr val="0000FF"/>
                </a:solidFill>
              </a:rPr>
              <a:t>LiDAR</a:t>
            </a:r>
            <a:r>
              <a:rPr lang="en-US" sz="2400" b="1" i="1" dirty="0" smtClean="0">
                <a:solidFill>
                  <a:srgbClr val="0000FF"/>
                </a:solidFill>
              </a:rPr>
              <a:t>-derived Products:</a:t>
            </a:r>
            <a:endParaRPr lang="en-US" sz="2400" b="1" i="1" dirty="0">
              <a:solidFill>
                <a:srgbClr val="0000FF"/>
              </a:solidFill>
            </a:endParaRPr>
          </a:p>
          <a:p>
            <a:pPr algn="ctr"/>
            <a:endParaRPr lang="en-US" sz="800" b="1" i="1" dirty="0">
              <a:solidFill>
                <a:srgbClr val="0000FF"/>
              </a:solidFill>
            </a:endParaRPr>
          </a:p>
        </p:txBody>
      </p:sp>
      <p:sp>
        <p:nvSpPr>
          <p:cNvPr id="5" name="TextBox 4"/>
          <p:cNvSpPr txBox="1"/>
          <p:nvPr/>
        </p:nvSpPr>
        <p:spPr>
          <a:xfrm>
            <a:off x="5638800" y="2209800"/>
            <a:ext cx="2971800" cy="369332"/>
          </a:xfrm>
          <a:prstGeom prst="rect">
            <a:avLst/>
          </a:prstGeom>
          <a:noFill/>
        </p:spPr>
        <p:txBody>
          <a:bodyPr wrap="square" rtlCol="0">
            <a:spAutoFit/>
          </a:bodyPr>
          <a:lstStyle/>
          <a:p>
            <a:r>
              <a:rPr lang="en-US" b="1" i="1" dirty="0" smtClean="0">
                <a:solidFill>
                  <a:srgbClr val="FF0000"/>
                </a:solidFill>
              </a:rPr>
              <a:t>1-meter resolution  DEM</a:t>
            </a:r>
            <a:endParaRPr lang="en-US" b="1" i="1" dirty="0">
              <a:solidFill>
                <a:srgbClr val="FF0000"/>
              </a:solidFill>
            </a:endParaRPr>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2"/>
          </p:nvPr>
        </p:nvSpPr>
        <p:spPr>
          <a:noFill/>
        </p:spPr>
        <p:txBody>
          <a:bodyPr/>
          <a:lstStyle/>
          <a:p>
            <a:fld id="{76F6E1F0-7E60-48D4-AEF3-BDCB46AD6B5C}" type="slidenum">
              <a:rPr lang="en-US" smtClean="0"/>
              <a:pPr/>
              <a:t>8</a:t>
            </a:fld>
            <a:endParaRPr lang="en-US" smtClean="0"/>
          </a:p>
        </p:txBody>
      </p:sp>
      <p:pic>
        <p:nvPicPr>
          <p:cNvPr id="20482" name="Picture 2"/>
          <p:cNvPicPr>
            <a:picLocks noChangeAspect="1" noChangeArrowheads="1"/>
          </p:cNvPicPr>
          <p:nvPr/>
        </p:nvPicPr>
        <p:blipFill>
          <a:blip r:embed="rId3" cstate="print"/>
          <a:srcRect/>
          <a:stretch>
            <a:fillRect/>
          </a:stretch>
        </p:blipFill>
        <p:spPr bwMode="auto">
          <a:xfrm>
            <a:off x="376408" y="1064787"/>
            <a:ext cx="8386592" cy="5800726"/>
          </a:xfrm>
          <a:prstGeom prst="rect">
            <a:avLst/>
          </a:prstGeom>
          <a:noFill/>
          <a:ln w="9525">
            <a:noFill/>
            <a:miter lim="800000"/>
            <a:headEnd/>
            <a:tailEnd/>
          </a:ln>
        </p:spPr>
      </p:pic>
      <p:sp>
        <p:nvSpPr>
          <p:cNvPr id="4" name="Rectangle 8"/>
          <p:cNvSpPr>
            <a:spLocks noChangeArrowheads="1"/>
          </p:cNvSpPr>
          <p:nvPr/>
        </p:nvSpPr>
        <p:spPr bwMode="auto">
          <a:xfrm>
            <a:off x="0" y="304800"/>
            <a:ext cx="9144000" cy="707886"/>
          </a:xfrm>
          <a:prstGeom prst="rect">
            <a:avLst/>
          </a:prstGeom>
          <a:solidFill>
            <a:srgbClr val="FFFF00"/>
          </a:solidFill>
          <a:ln w="9525">
            <a:noFill/>
            <a:miter lim="800000"/>
            <a:headEnd/>
            <a:tailEnd/>
          </a:ln>
        </p:spPr>
        <p:txBody>
          <a:bodyPr wrap="square">
            <a:spAutoFit/>
          </a:bodyPr>
          <a:lstStyle/>
          <a:p>
            <a:pPr algn="ctr"/>
            <a:endParaRPr lang="en-US" sz="800" b="1" dirty="0">
              <a:solidFill>
                <a:srgbClr val="FF3300"/>
              </a:solidFill>
            </a:endParaRPr>
          </a:p>
          <a:p>
            <a:pPr algn="ctr"/>
            <a:r>
              <a:rPr lang="en-US" sz="2400" b="1" i="1" dirty="0" err="1" smtClean="0">
                <a:solidFill>
                  <a:srgbClr val="0000FF"/>
                </a:solidFill>
              </a:rPr>
              <a:t>LiDAR</a:t>
            </a:r>
            <a:r>
              <a:rPr lang="en-US" sz="2400" b="1" i="1" dirty="0" smtClean="0">
                <a:solidFill>
                  <a:srgbClr val="0000FF"/>
                </a:solidFill>
              </a:rPr>
              <a:t>-derived Products:</a:t>
            </a:r>
            <a:endParaRPr lang="en-US" sz="2400" b="1" i="1" dirty="0">
              <a:solidFill>
                <a:srgbClr val="0000FF"/>
              </a:solidFill>
            </a:endParaRPr>
          </a:p>
          <a:p>
            <a:pPr algn="ctr"/>
            <a:endParaRPr lang="en-US" sz="800" b="1" i="1" dirty="0">
              <a:solidFill>
                <a:srgbClr val="0000FF"/>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Number Placeholder 3"/>
          <p:cNvSpPr>
            <a:spLocks noGrp="1"/>
          </p:cNvSpPr>
          <p:nvPr>
            <p:ph type="sldNum" sz="quarter" idx="12"/>
          </p:nvPr>
        </p:nvSpPr>
        <p:spPr>
          <a:noFill/>
        </p:spPr>
        <p:txBody>
          <a:bodyPr/>
          <a:lstStyle/>
          <a:p>
            <a:fld id="{76F6E1F0-7E60-48D4-AEF3-BDCB46AD6B5C}" type="slidenum">
              <a:rPr lang="en-US" smtClean="0"/>
              <a:pPr/>
              <a:t>9</a:t>
            </a:fld>
            <a:endParaRPr lang="en-US" smtClean="0"/>
          </a:p>
        </p:txBody>
      </p:sp>
      <p:pic>
        <p:nvPicPr>
          <p:cNvPr id="22530" name="Picture 2"/>
          <p:cNvPicPr>
            <a:picLocks noChangeAspect="1" noChangeArrowheads="1"/>
          </p:cNvPicPr>
          <p:nvPr/>
        </p:nvPicPr>
        <p:blipFill>
          <a:blip r:embed="rId3" cstate="print"/>
          <a:srcRect/>
          <a:stretch>
            <a:fillRect/>
          </a:stretch>
        </p:blipFill>
        <p:spPr bwMode="auto">
          <a:xfrm>
            <a:off x="381000" y="1066800"/>
            <a:ext cx="8382000" cy="5802025"/>
          </a:xfrm>
          <a:prstGeom prst="rect">
            <a:avLst/>
          </a:prstGeom>
          <a:noFill/>
          <a:ln w="9525">
            <a:noFill/>
            <a:miter lim="800000"/>
            <a:headEnd/>
            <a:tailEnd/>
          </a:ln>
        </p:spPr>
      </p:pic>
      <p:sp>
        <p:nvSpPr>
          <p:cNvPr id="4" name="Rectangle 8"/>
          <p:cNvSpPr>
            <a:spLocks noChangeArrowheads="1"/>
          </p:cNvSpPr>
          <p:nvPr/>
        </p:nvSpPr>
        <p:spPr bwMode="auto">
          <a:xfrm>
            <a:off x="0" y="304800"/>
            <a:ext cx="9144000" cy="707886"/>
          </a:xfrm>
          <a:prstGeom prst="rect">
            <a:avLst/>
          </a:prstGeom>
          <a:solidFill>
            <a:srgbClr val="FFFF00"/>
          </a:solidFill>
          <a:ln w="9525">
            <a:noFill/>
            <a:miter lim="800000"/>
            <a:headEnd/>
            <a:tailEnd/>
          </a:ln>
        </p:spPr>
        <p:txBody>
          <a:bodyPr wrap="square">
            <a:spAutoFit/>
          </a:bodyPr>
          <a:lstStyle/>
          <a:p>
            <a:pPr algn="ctr"/>
            <a:endParaRPr lang="en-US" sz="800" b="1" dirty="0">
              <a:solidFill>
                <a:srgbClr val="FF3300"/>
              </a:solidFill>
            </a:endParaRPr>
          </a:p>
          <a:p>
            <a:pPr algn="ctr"/>
            <a:r>
              <a:rPr lang="en-US" sz="2400" b="1" i="1" dirty="0" err="1" smtClean="0">
                <a:solidFill>
                  <a:srgbClr val="0000FF"/>
                </a:solidFill>
              </a:rPr>
              <a:t>LiDAR</a:t>
            </a:r>
            <a:r>
              <a:rPr lang="en-US" sz="2400" b="1" i="1" dirty="0" smtClean="0">
                <a:solidFill>
                  <a:srgbClr val="0000FF"/>
                </a:solidFill>
              </a:rPr>
              <a:t>-derived Products:</a:t>
            </a:r>
            <a:endParaRPr lang="en-US" sz="2400" b="1" i="1" dirty="0">
              <a:solidFill>
                <a:srgbClr val="0000FF"/>
              </a:solidFill>
            </a:endParaRPr>
          </a:p>
          <a:p>
            <a:pPr algn="ctr"/>
            <a:endParaRPr lang="en-US" sz="800" b="1" i="1" dirty="0">
              <a:solidFill>
                <a:srgbClr val="0000FF"/>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10258</TotalTime>
  <Words>2211</Words>
  <Application>Microsoft Office PowerPoint</Application>
  <PresentationFormat>On-screen Show (4:3)</PresentationFormat>
  <Paragraphs>276</Paragraphs>
  <Slides>24</Slides>
  <Notes>22</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Default Design</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 Older DEMs vs. LiDAR  DEMs</vt:lpstr>
      <vt:lpstr> Manual method vs. LiDAR  DEMs </vt:lpstr>
      <vt:lpstr>Slide 22</vt:lpstr>
      <vt:lpstr>Slide 23</vt:lpstr>
      <vt:lpstr>Slide 24</vt:lpstr>
    </vt:vector>
  </TitlesOfParts>
  <Company>USDA</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bob.eigel</dc:creator>
  <cp:lastModifiedBy>holli.kuykendall</cp:lastModifiedBy>
  <cp:revision>406</cp:revision>
  <dcterms:created xsi:type="dcterms:W3CDTF">2005-10-28T13:19:24Z</dcterms:created>
  <dcterms:modified xsi:type="dcterms:W3CDTF">2013-02-21T12:16:54Z</dcterms:modified>
</cp:coreProperties>
</file>