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4"/>
  </p:notesMasterIdLst>
  <p:handoutMasterIdLst>
    <p:handoutMasterId r:id="rId25"/>
  </p:handoutMasterIdLst>
  <p:sldIdLst>
    <p:sldId id="256" r:id="rId2"/>
    <p:sldId id="278" r:id="rId3"/>
    <p:sldId id="279" r:id="rId4"/>
    <p:sldId id="340" r:id="rId5"/>
    <p:sldId id="351" r:id="rId6"/>
    <p:sldId id="347" r:id="rId7"/>
    <p:sldId id="348" r:id="rId8"/>
    <p:sldId id="349" r:id="rId9"/>
    <p:sldId id="350" r:id="rId10"/>
    <p:sldId id="343" r:id="rId11"/>
    <p:sldId id="352" r:id="rId12"/>
    <p:sldId id="353" r:id="rId13"/>
    <p:sldId id="342" r:id="rId14"/>
    <p:sldId id="309" r:id="rId15"/>
    <p:sldId id="344" r:id="rId16"/>
    <p:sldId id="317" r:id="rId17"/>
    <p:sldId id="354" r:id="rId18"/>
    <p:sldId id="355" r:id="rId19"/>
    <p:sldId id="356" r:id="rId20"/>
    <p:sldId id="357" r:id="rId21"/>
    <p:sldId id="312" r:id="rId22"/>
    <p:sldId id="345" r:id="rId2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Berlin Sans FB" pitchFamily="34" charset="0"/>
        <a:ea typeface="+mn-ea"/>
        <a:cs typeface="+mn-cs"/>
      </a:defRPr>
    </a:lvl1pPr>
    <a:lvl2pPr marL="457200" algn="l" rtl="0" fontAlgn="base">
      <a:spcBef>
        <a:spcPct val="0"/>
      </a:spcBef>
      <a:spcAft>
        <a:spcPct val="0"/>
      </a:spcAft>
      <a:defRPr sz="2400" kern="1200">
        <a:solidFill>
          <a:schemeClr val="tx1"/>
        </a:solidFill>
        <a:latin typeface="Berlin Sans FB" pitchFamily="34" charset="0"/>
        <a:ea typeface="+mn-ea"/>
        <a:cs typeface="+mn-cs"/>
      </a:defRPr>
    </a:lvl2pPr>
    <a:lvl3pPr marL="914400" algn="l" rtl="0" fontAlgn="base">
      <a:spcBef>
        <a:spcPct val="0"/>
      </a:spcBef>
      <a:spcAft>
        <a:spcPct val="0"/>
      </a:spcAft>
      <a:defRPr sz="2400" kern="1200">
        <a:solidFill>
          <a:schemeClr val="tx1"/>
        </a:solidFill>
        <a:latin typeface="Berlin Sans FB" pitchFamily="34" charset="0"/>
        <a:ea typeface="+mn-ea"/>
        <a:cs typeface="+mn-cs"/>
      </a:defRPr>
    </a:lvl3pPr>
    <a:lvl4pPr marL="1371600" algn="l" rtl="0" fontAlgn="base">
      <a:spcBef>
        <a:spcPct val="0"/>
      </a:spcBef>
      <a:spcAft>
        <a:spcPct val="0"/>
      </a:spcAft>
      <a:defRPr sz="2400" kern="1200">
        <a:solidFill>
          <a:schemeClr val="tx1"/>
        </a:solidFill>
        <a:latin typeface="Berlin Sans FB" pitchFamily="34" charset="0"/>
        <a:ea typeface="+mn-ea"/>
        <a:cs typeface="+mn-cs"/>
      </a:defRPr>
    </a:lvl4pPr>
    <a:lvl5pPr marL="1828800" algn="l" rtl="0" fontAlgn="base">
      <a:spcBef>
        <a:spcPct val="0"/>
      </a:spcBef>
      <a:spcAft>
        <a:spcPct val="0"/>
      </a:spcAft>
      <a:defRPr sz="2400" kern="1200">
        <a:solidFill>
          <a:schemeClr val="tx1"/>
        </a:solidFill>
        <a:latin typeface="Berlin Sans FB" pitchFamily="34" charset="0"/>
        <a:ea typeface="+mn-ea"/>
        <a:cs typeface="+mn-cs"/>
      </a:defRPr>
    </a:lvl5pPr>
    <a:lvl6pPr marL="2286000" algn="l" defTabSz="914400" rtl="0" eaLnBrk="1" latinLnBrk="0" hangingPunct="1">
      <a:defRPr sz="2400" kern="1200">
        <a:solidFill>
          <a:schemeClr val="tx1"/>
        </a:solidFill>
        <a:latin typeface="Berlin Sans FB" pitchFamily="34" charset="0"/>
        <a:ea typeface="+mn-ea"/>
        <a:cs typeface="+mn-cs"/>
      </a:defRPr>
    </a:lvl6pPr>
    <a:lvl7pPr marL="2743200" algn="l" defTabSz="914400" rtl="0" eaLnBrk="1" latinLnBrk="0" hangingPunct="1">
      <a:defRPr sz="2400" kern="1200">
        <a:solidFill>
          <a:schemeClr val="tx1"/>
        </a:solidFill>
        <a:latin typeface="Berlin Sans FB" pitchFamily="34" charset="0"/>
        <a:ea typeface="+mn-ea"/>
        <a:cs typeface="+mn-cs"/>
      </a:defRPr>
    </a:lvl7pPr>
    <a:lvl8pPr marL="3200400" algn="l" defTabSz="914400" rtl="0" eaLnBrk="1" latinLnBrk="0" hangingPunct="1">
      <a:defRPr sz="2400" kern="1200">
        <a:solidFill>
          <a:schemeClr val="tx1"/>
        </a:solidFill>
        <a:latin typeface="Berlin Sans FB" pitchFamily="34" charset="0"/>
        <a:ea typeface="+mn-ea"/>
        <a:cs typeface="+mn-cs"/>
      </a:defRPr>
    </a:lvl8pPr>
    <a:lvl9pPr marL="3657600" algn="l" defTabSz="914400" rtl="0" eaLnBrk="1" latinLnBrk="0" hangingPunct="1">
      <a:defRPr sz="2400" kern="1200">
        <a:solidFill>
          <a:schemeClr val="tx1"/>
        </a:solidFill>
        <a:latin typeface="Berlin Sans FB"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99"/>
    <a:srgbClr val="000000"/>
    <a:srgbClr val="FF0066"/>
    <a:srgbClr val="FF9933"/>
    <a:srgbClr val="FFFF99"/>
    <a:srgbClr val="FFCCFF"/>
    <a:srgbClr val="2125B9"/>
    <a:srgbClr val="E7F3CB"/>
    <a:srgbClr val="005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2" autoAdjust="0"/>
    <p:restoredTop sz="68162" autoAdjust="0"/>
  </p:normalViewPr>
  <p:slideViewPr>
    <p:cSldViewPr>
      <p:cViewPr varScale="1">
        <p:scale>
          <a:sx n="82" d="100"/>
          <a:sy n="82" d="100"/>
        </p:scale>
        <p:origin x="-2712" y="-90"/>
      </p:cViewPr>
      <p:guideLst>
        <p:guide orient="horz" pos="2160"/>
        <p:guide pos="2880"/>
      </p:guideLst>
    </p:cSldViewPr>
  </p:slideViewPr>
  <p:outlineViewPr>
    <p:cViewPr>
      <p:scale>
        <a:sx n="33" d="100"/>
        <a:sy n="33" d="100"/>
      </p:scale>
      <p:origin x="0" y="0"/>
    </p:cViewPr>
  </p:outlineViewPr>
  <p:notesTextViewPr>
    <p:cViewPr>
      <p:scale>
        <a:sx n="145" d="100"/>
        <a:sy n="145" d="100"/>
      </p:scale>
      <p:origin x="0" y="23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627" cy="464980"/>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3971173" y="2"/>
            <a:ext cx="3037627" cy="464980"/>
          </a:xfrm>
          <a:prstGeom prst="rect">
            <a:avLst/>
          </a:prstGeom>
        </p:spPr>
        <p:txBody>
          <a:bodyPr vert="horz" lIns="92117" tIns="46058" rIns="92117" bIns="46058" rtlCol="0"/>
          <a:lstStyle>
            <a:lvl1pPr algn="r">
              <a:defRPr sz="1200"/>
            </a:lvl1pPr>
          </a:lstStyle>
          <a:p>
            <a:fld id="{18474AF5-99FE-403F-B9EA-A531E70BEDA7}" type="datetimeFigureOut">
              <a:rPr lang="en-US" smtClean="0"/>
              <a:pPr/>
              <a:t>2/25/2013</a:t>
            </a:fld>
            <a:endParaRPr lang="en-US"/>
          </a:p>
        </p:txBody>
      </p:sp>
      <p:sp>
        <p:nvSpPr>
          <p:cNvPr id="4" name="Footer Placeholder 3"/>
          <p:cNvSpPr>
            <a:spLocks noGrp="1"/>
          </p:cNvSpPr>
          <p:nvPr>
            <p:ph type="ftr" sz="quarter" idx="2"/>
          </p:nvPr>
        </p:nvSpPr>
        <p:spPr>
          <a:xfrm>
            <a:off x="0" y="8829824"/>
            <a:ext cx="3037627" cy="464980"/>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3971173" y="8829824"/>
            <a:ext cx="3037627" cy="464980"/>
          </a:xfrm>
          <a:prstGeom prst="rect">
            <a:avLst/>
          </a:prstGeom>
        </p:spPr>
        <p:txBody>
          <a:bodyPr vert="horz" lIns="92117" tIns="46058" rIns="92117" bIns="46058" rtlCol="0" anchor="b"/>
          <a:lstStyle>
            <a:lvl1pPr algn="r">
              <a:defRPr sz="1200"/>
            </a:lvl1pPr>
          </a:lstStyle>
          <a:p>
            <a:fld id="{21D6F952-AC29-4BB4-9A26-2A5D844EC174}" type="slidenum">
              <a:rPr lang="en-US" smtClean="0"/>
              <a:pPr/>
              <a:t>‹#›</a:t>
            </a:fld>
            <a:endParaRPr lang="en-US"/>
          </a:p>
        </p:txBody>
      </p:sp>
    </p:spTree>
    <p:extLst>
      <p:ext uri="{BB962C8B-B14F-4D97-AF65-F5344CB8AC3E}">
        <p14:creationId xmlns:p14="http://schemas.microsoft.com/office/powerpoint/2010/main" val="183992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643C7DA3-B8D2-4E62-AF01-C13946FFC64D}" type="datetimeFigureOut">
              <a:rPr lang="en-US" smtClean="0"/>
              <a:pPr/>
              <a:t>2/25/2013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749E7328-E8D6-4986-95EE-BFC50DA6C87E}" type="slidenum">
              <a:rPr lang="en-US" smtClean="0"/>
              <a:pPr/>
              <a:t>‹#›</a:t>
            </a:fld>
            <a:endParaRPr lang="en-US"/>
          </a:p>
        </p:txBody>
      </p:sp>
    </p:spTree>
    <p:extLst>
      <p:ext uri="{BB962C8B-B14F-4D97-AF65-F5344CB8AC3E}">
        <p14:creationId xmlns:p14="http://schemas.microsoft.com/office/powerpoint/2010/main" val="202406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slide</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1</a:t>
            </a:fld>
            <a:endParaRPr lang="en-US"/>
          </a:p>
        </p:txBody>
      </p:sp>
    </p:spTree>
    <p:extLst>
      <p:ext uri="{BB962C8B-B14F-4D97-AF65-F5344CB8AC3E}">
        <p14:creationId xmlns:p14="http://schemas.microsoft.com/office/powerpoint/2010/main" val="124166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area within the red box shows lots of trees.  Is this area flat?  The aerial photo makes it appear </a:t>
            </a:r>
            <a:r>
              <a:rPr lang="en-US" baseline="0" dirty="0" smtClean="0"/>
              <a:t>flat.  </a:t>
            </a:r>
          </a:p>
          <a:p>
            <a:endParaRPr lang="en-US" baseline="0" dirty="0" smtClean="0"/>
          </a:p>
          <a:p>
            <a:r>
              <a:rPr lang="en-US" baseline="0" dirty="0" smtClean="0"/>
              <a:t>NAIP is the National Agriculture Imagery Program of the Farm Services Agency (FSA) which acquires aerial imagery during the agricultural growing seasons in the continental U.S.  A primary goal of the NAIP is to make digital </a:t>
            </a:r>
            <a:r>
              <a:rPr lang="en-US" baseline="0" dirty="0" err="1" smtClean="0"/>
              <a:t>ortho</a:t>
            </a:r>
            <a:r>
              <a:rPr lang="en-US" baseline="0" dirty="0" smtClean="0"/>
              <a:t>-photography available to governmental agencies and the public within a year of acquisition.  More information is available from </a:t>
            </a:r>
          </a:p>
          <a:p>
            <a:r>
              <a:rPr lang="en-US" baseline="0" dirty="0" smtClean="0"/>
              <a:t>http://www.fsa.usda.gov/FSA/apfoapp?area=home&amp;subject=prog&amp;topic=nai.</a:t>
            </a:r>
          </a:p>
          <a:p>
            <a:endParaRPr lang="en-US" baseline="0" dirty="0" smtClean="0"/>
          </a:p>
          <a:p>
            <a:r>
              <a:rPr lang="en-US" baseline="0" dirty="0" smtClean="0"/>
              <a:t>This NAIP image has a 1 meter resolution.</a:t>
            </a:r>
          </a:p>
          <a:p>
            <a:endParaRPr lang="en-US" baseline="0" dirty="0" smtClean="0"/>
          </a:p>
          <a:p>
            <a:r>
              <a:rPr lang="en-US" baseline="0" dirty="0" smtClean="0"/>
              <a:t>Let’s recall the hillshade.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49E7328-E8D6-4986-95EE-BFC50DA6C87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Okay,</a:t>
            </a:r>
            <a:r>
              <a:rPr lang="en-US" baseline="0" dirty="0" smtClean="0"/>
              <a:t> the cliff shows up again clear as day.</a:t>
            </a:r>
          </a:p>
          <a:p>
            <a:endParaRPr lang="en-US" dirty="0" smtClean="0"/>
          </a:p>
          <a:p>
            <a:r>
              <a:rPr lang="en-US" dirty="0" smtClean="0"/>
              <a:t>On the next slides, let’s look</a:t>
            </a:r>
            <a:r>
              <a:rPr lang="en-US" baseline="0" dirty="0" smtClean="0"/>
              <a:t> at the same area, adding an aerial photo.  Historically, we used just aerial photos to do a lot of our landscape interpretations.  We’ll see how adding LiDAR data to an aerial photo increases the information we can get from the scene.</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11</a:t>
            </a:fld>
            <a:endParaRPr lang="en-US"/>
          </a:p>
        </p:txBody>
      </p:sp>
    </p:spTree>
    <p:extLst>
      <p:ext uri="{BB962C8B-B14F-4D97-AF65-F5344CB8AC3E}">
        <p14:creationId xmlns:p14="http://schemas.microsoft.com/office/powerpoint/2010/main" val="200146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t>
            </a:r>
            <a:r>
              <a:rPr lang="en-US" baseline="0" dirty="0" err="1" smtClean="0"/>
              <a:t>airphoto</a:t>
            </a:r>
            <a:r>
              <a:rPr lang="en-US" baseline="0" dirty="0" smtClean="0"/>
              <a:t> contains geographic information.  That is, we know where the houses, or the roads, or the trees are on the planet.</a:t>
            </a:r>
          </a:p>
          <a:p>
            <a:endParaRPr lang="en-US" baseline="0" dirty="0" smtClean="0"/>
          </a:p>
          <a:p>
            <a:r>
              <a:rPr lang="en-US" baseline="0" dirty="0" smtClean="0"/>
              <a:t>The hillshade also contains geographic information. </a:t>
            </a:r>
          </a:p>
          <a:p>
            <a:endParaRPr lang="en-US" baseline="0" dirty="0" smtClean="0"/>
          </a:p>
          <a:p>
            <a:r>
              <a:rPr lang="en-US" baseline="0" dirty="0" smtClean="0"/>
              <a:t>Thus, we can overlay the photo on the hillshade thereby adding elevation and shape to the photo.  The white arrow shows how GIS can line-up the two datasets based on the geographic information contained in each.</a:t>
            </a:r>
          </a:p>
        </p:txBody>
      </p:sp>
      <p:sp>
        <p:nvSpPr>
          <p:cNvPr id="4" name="Slide Number Placeholder 3"/>
          <p:cNvSpPr>
            <a:spLocks noGrp="1"/>
          </p:cNvSpPr>
          <p:nvPr>
            <p:ph type="sldNum" sz="quarter" idx="10"/>
          </p:nvPr>
        </p:nvSpPr>
        <p:spPr/>
        <p:txBody>
          <a:bodyPr/>
          <a:lstStyle/>
          <a:p>
            <a:fld id="{749E7328-E8D6-4986-95EE-BFC50DA6C87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 is an</a:t>
            </a:r>
            <a:r>
              <a:rPr lang="en-US" baseline="0" dirty="0" smtClean="0"/>
              <a:t> </a:t>
            </a:r>
            <a:r>
              <a:rPr lang="en-US" baseline="0" dirty="0" err="1" smtClean="0"/>
              <a:t>airphoto</a:t>
            </a:r>
            <a:r>
              <a:rPr lang="en-US" baseline="0" dirty="0" smtClean="0"/>
              <a:t> which has some 3D information.  We can see the trees are growing on and below the cliffs.  Thus, we know the shape of the bare earth, </a:t>
            </a:r>
            <a:r>
              <a:rPr lang="en-US" i="1" baseline="0" dirty="0" smtClean="0"/>
              <a:t>and</a:t>
            </a:r>
            <a:r>
              <a:rPr lang="en-US" baseline="0" dirty="0" smtClean="0"/>
              <a:t>  what exists on the earth.</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we’ll focus our attention on gullies.</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u="none" dirty="0" smtClean="0"/>
              <a:t>This is Highgate, Vermont.</a:t>
            </a:r>
          </a:p>
          <a:p>
            <a:endParaRPr lang="en-US" i="0" u="none" dirty="0" smtClean="0"/>
          </a:p>
          <a:p>
            <a:r>
              <a:rPr lang="en-US" i="0" u="none" dirty="0" smtClean="0"/>
              <a:t>The areas which are within the black-lined polygons and appear relatively</a:t>
            </a:r>
            <a:r>
              <a:rPr lang="en-US" i="0" u="none" baseline="0" dirty="0" smtClean="0"/>
              <a:t> flat are crop fields.</a:t>
            </a:r>
          </a:p>
          <a:p>
            <a:endParaRPr lang="en-US" i="0" u="none" baseline="0" dirty="0" smtClean="0"/>
          </a:p>
          <a:p>
            <a:r>
              <a:rPr lang="en-US" i="0" u="none" baseline="0" dirty="0" smtClean="0"/>
              <a:t>The blue line is the Rock River which winds its way between the crop fields.</a:t>
            </a:r>
          </a:p>
          <a:p>
            <a:endParaRPr lang="en-US" i="0" u="none" baseline="0" dirty="0" smtClean="0"/>
          </a:p>
          <a:p>
            <a:r>
              <a:rPr lang="en-US" i="0" u="none" baseline="0" dirty="0" smtClean="0"/>
              <a:t>A thin pink line, at lower right, is a road.</a:t>
            </a:r>
            <a:endParaRPr lang="en-US" i="0" u="none"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Rock River stream bank has</a:t>
            </a:r>
            <a:r>
              <a:rPr lang="en-US" baseline="0" dirty="0" smtClean="0"/>
              <a:t> gullies which are encroaching on farm fields.  Left untreated, these gullies will create significant problems for the farmers.</a:t>
            </a:r>
          </a:p>
          <a:p>
            <a:endParaRPr lang="en-US" baseline="0" dirty="0" smtClean="0"/>
          </a:p>
          <a:p>
            <a:r>
              <a:rPr lang="en-US" baseline="0" dirty="0" smtClean="0"/>
              <a:t>LiDAR allows conservationists to see the gullies earlier than they might otherwise, before the resource assessment.   Seeing these encroachments in GIS enables conservationists to visit the field with GPS units, find and evaluate the specific gullies.</a:t>
            </a:r>
          </a:p>
        </p:txBody>
      </p:sp>
      <p:sp>
        <p:nvSpPr>
          <p:cNvPr id="4" name="Slide Number Placeholder 3"/>
          <p:cNvSpPr>
            <a:spLocks noGrp="1"/>
          </p:cNvSpPr>
          <p:nvPr>
            <p:ph type="sldNum" sz="quarter" idx="10"/>
          </p:nvPr>
        </p:nvSpPr>
        <p:spPr/>
        <p:txBody>
          <a:bodyPr/>
          <a:lstStyle/>
          <a:p>
            <a:fld id="{749E7328-E8D6-4986-95EE-BFC50DA6C87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gully is so small it may not be visible on a field visit, especially during the growing</a:t>
            </a:r>
            <a:r>
              <a:rPr lang="en-US" baseline="0" dirty="0" smtClean="0"/>
              <a:t> season</a:t>
            </a:r>
            <a:r>
              <a:rPr lang="en-US" dirty="0" smtClean="0"/>
              <a:t>.  However, using its geographic location from LiDAR</a:t>
            </a:r>
            <a:r>
              <a:rPr lang="en-US" baseline="0" dirty="0" smtClean="0"/>
              <a:t>-derived hillshade and a GPS, the field conservationist can readily find the area and discuss appropriate treatments with the farmer before the gully becomes a problem for the farmer.</a:t>
            </a:r>
          </a:p>
          <a:p>
            <a:endParaRPr lang="en-US" baseline="0" dirty="0" smtClean="0"/>
          </a:p>
          <a:p>
            <a:r>
              <a:rPr lang="en-US" baseline="0" dirty="0" smtClean="0"/>
              <a:t>Also, notice the thin blue-line stream at lower right, and see if you think that is really the centerline of the river here.</a:t>
            </a:r>
          </a:p>
        </p:txBody>
      </p:sp>
      <p:sp>
        <p:nvSpPr>
          <p:cNvPr id="4" name="Slide Number Placeholder 3"/>
          <p:cNvSpPr>
            <a:spLocks noGrp="1"/>
          </p:cNvSpPr>
          <p:nvPr>
            <p:ph type="sldNum" sz="quarter" idx="10"/>
          </p:nvPr>
        </p:nvSpPr>
        <p:spPr/>
        <p:txBody>
          <a:bodyPr/>
          <a:lstStyle/>
          <a:p>
            <a:fld id="{749E7328-E8D6-4986-95EE-BFC50DA6C87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a:t>
            </a:r>
            <a:r>
              <a:rPr lang="en-US" baseline="0" dirty="0" smtClean="0"/>
              <a:t> turn to stream locations.</a:t>
            </a:r>
          </a:p>
          <a:p>
            <a:endParaRPr lang="en-US" baseline="0" dirty="0" smtClean="0"/>
          </a:p>
          <a:p>
            <a:r>
              <a:rPr lang="en-US" baseline="0" dirty="0" smtClean="0"/>
              <a:t>Stream locations are very important when helping farmers assess the need for conservation practices.</a:t>
            </a:r>
          </a:p>
          <a:p>
            <a:endParaRPr lang="en-US" baseline="0" dirty="0" smtClean="0"/>
          </a:p>
          <a:p>
            <a:r>
              <a:rPr lang="en-US" baseline="0" dirty="0" smtClean="0"/>
              <a:t>In the following case, we have a dairy farm in Vermont.</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tan arrow points to a narrow blue</a:t>
            </a:r>
            <a:r>
              <a:rPr lang="en-US" baseline="0" dirty="0" smtClean="0"/>
              <a:t> line which is a stream, according to older data.  </a:t>
            </a:r>
          </a:p>
          <a:p>
            <a:endParaRPr lang="en-US" baseline="0" dirty="0" smtClean="0"/>
          </a:p>
          <a:p>
            <a:r>
              <a:rPr lang="en-US" baseline="0" dirty="0" smtClean="0"/>
              <a:t>This blue line cuts across the area as if it were an above-ground pipe.  That is, the area around the blue line does not look like a </a:t>
            </a:r>
            <a:r>
              <a:rPr lang="en-US" baseline="0" dirty="0" err="1" smtClean="0"/>
              <a:t>streambank</a:t>
            </a:r>
            <a:r>
              <a:rPr lang="en-US" baseline="0" dirty="0" smtClean="0"/>
              <a:t>.</a:t>
            </a:r>
          </a:p>
          <a:p>
            <a:endParaRPr lang="en-US" baseline="0" dirty="0" smtClean="0"/>
          </a:p>
          <a:p>
            <a:r>
              <a:rPr lang="en-US" baseline="0" dirty="0" smtClean="0"/>
              <a:t>We can zoom-in and see this more clearly.</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USGS 30</a:t>
            </a:r>
            <a:r>
              <a:rPr lang="en-US" baseline="0" dirty="0" smtClean="0"/>
              <a:t> meter National Elevation Dataset (NED) displayed at a scale of 1:7000</a:t>
            </a:r>
          </a:p>
          <a:p>
            <a:endParaRPr lang="en-US" baseline="0" dirty="0" smtClean="0"/>
          </a:p>
          <a:p>
            <a:r>
              <a:rPr lang="en-US" baseline="0" dirty="0" smtClean="0"/>
              <a:t>These are the data we used for more than 20 years.  You can see broad areas of information.  The color variations shows the white areas as lower elevations than the green, and the dark green areas are higher elevations than light green areas.</a:t>
            </a:r>
          </a:p>
          <a:p>
            <a:endParaRPr lang="en-US" baseline="0" dirty="0" smtClean="0"/>
          </a:p>
          <a:p>
            <a:r>
              <a:rPr lang="en-US" baseline="0" dirty="0" smtClean="0"/>
              <a:t>This type of data requires field visits to see what is really happening on the land.</a:t>
            </a:r>
            <a:endParaRPr lang="en-US" dirty="0"/>
          </a:p>
        </p:txBody>
      </p:sp>
      <p:sp>
        <p:nvSpPr>
          <p:cNvPr id="4" name="Slide Number Placeholder 3"/>
          <p:cNvSpPr>
            <a:spLocks noGrp="1"/>
          </p:cNvSpPr>
          <p:nvPr>
            <p:ph type="sldNum" sz="quarter" idx="10"/>
          </p:nvPr>
        </p:nvSpPr>
        <p:spPr/>
        <p:txBody>
          <a:bodyPr/>
          <a:lstStyle/>
          <a:p>
            <a:fld id="{64309773-5CE3-4D37-9A89-ED4A6E96A99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narrow blue</a:t>
            </a:r>
            <a:r>
              <a:rPr lang="en-US" baseline="0" dirty="0" smtClean="0"/>
              <a:t> line shows where the less accurate, older data locates the stream.</a:t>
            </a:r>
          </a:p>
          <a:p>
            <a:endParaRPr lang="en-US" baseline="0" dirty="0" smtClean="0"/>
          </a:p>
          <a:p>
            <a:r>
              <a:rPr lang="en-US" baseline="0" dirty="0" smtClean="0"/>
              <a:t>It doesn’t look like the blue line is correct, but </a:t>
            </a:r>
            <a:r>
              <a:rPr lang="en-US" b="1" baseline="0" dirty="0" smtClean="0"/>
              <a:t>is it real clear </a:t>
            </a:r>
            <a:r>
              <a:rPr lang="en-US" baseline="0" dirty="0" smtClean="0"/>
              <a:t>where the stream </a:t>
            </a:r>
            <a:r>
              <a:rPr lang="en-US" b="1" baseline="0" dirty="0" smtClean="0"/>
              <a:t>really is </a:t>
            </a:r>
            <a:r>
              <a:rPr lang="en-US" baseline="0" dirty="0" smtClean="0"/>
              <a:t>in this case, or how pronounced the swale or banks are?</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just at the </a:t>
            </a:r>
            <a:r>
              <a:rPr lang="en-US" dirty="0" err="1" smtClean="0"/>
              <a:t>hillshade</a:t>
            </a:r>
            <a:r>
              <a:rPr lang="en-US" dirty="0" smtClean="0"/>
              <a:t>, same place:</a:t>
            </a:r>
            <a:r>
              <a:rPr lang="en-US" baseline="0" dirty="0" smtClean="0"/>
              <a:t>  n</a:t>
            </a:r>
            <a:r>
              <a:rPr lang="en-US" dirty="0" smtClean="0"/>
              <a:t>ow the tan arrows are pointing to a depression - visible because of shadows.  The depression is a stream which has been</a:t>
            </a:r>
            <a:r>
              <a:rPr lang="en-US" baseline="0" dirty="0" smtClean="0"/>
              <a:t> straightened.  We can see that the actual stream is a bit further from the barn yard than the older </a:t>
            </a:r>
            <a:r>
              <a:rPr lang="en-US" baseline="0" dirty="0" err="1" smtClean="0"/>
              <a:t>hydrography</a:t>
            </a:r>
            <a:r>
              <a:rPr lang="en-US" baseline="0" dirty="0" smtClean="0"/>
              <a:t> (stream) data showed.  It might not make a big difference in evaluating the danger from barnyard runoff in this case, but there may be farms where older digital stream data mislead us.</a:t>
            </a:r>
          </a:p>
        </p:txBody>
      </p:sp>
      <p:sp>
        <p:nvSpPr>
          <p:cNvPr id="4" name="Slide Number Placeholder 3"/>
          <p:cNvSpPr>
            <a:spLocks noGrp="1"/>
          </p:cNvSpPr>
          <p:nvPr>
            <p:ph type="sldNum" sz="quarter" idx="10"/>
          </p:nvPr>
        </p:nvSpPr>
        <p:spPr/>
        <p:txBody>
          <a:bodyPr/>
          <a:lstStyle/>
          <a:p>
            <a:fld id="{749E7328-E8D6-4986-95EE-BFC50DA6C87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1meter</a:t>
            </a:r>
            <a:r>
              <a:rPr lang="en-US" baseline="0" dirty="0" smtClean="0"/>
              <a:t> resolution LiDAR derived Digital Elevation for the same area, displayed at the same scale.  </a:t>
            </a:r>
            <a:r>
              <a:rPr lang="en-US" i="1" u="sng" baseline="0" dirty="0" smtClean="0"/>
              <a:t>The red areas are the highest elevation, dark green areas are high elevation areas.  The white and blue areas are the lowest elevation areas.</a:t>
            </a:r>
          </a:p>
          <a:p>
            <a:endParaRPr lang="en-US" baseline="0" dirty="0" smtClean="0"/>
          </a:p>
          <a:p>
            <a:r>
              <a:rPr lang="en-US" baseline="0" dirty="0" smtClean="0"/>
              <a:t>As was mentioned before, LiDAR data is a point cloud, and not always useful until we make derivatives from it.  Here you see the bare-earth derivative, the last returns - which represents points that hit the ground.  Software allows us to pick out sets of data points which will be useful for certain purposes.  Here, we wanted to pick data points which will tell us the shape of the bare earth, the earth without vegetation.</a:t>
            </a:r>
          </a:p>
          <a:p>
            <a:endParaRPr lang="en-US" baseline="0" dirty="0" smtClean="0"/>
          </a:p>
          <a:p>
            <a:r>
              <a:rPr lang="en-US" baseline="0" dirty="0" smtClean="0"/>
              <a:t>ArcGIS was used to make a </a:t>
            </a:r>
            <a:r>
              <a:rPr lang="en-US" baseline="0" dirty="0" err="1" smtClean="0"/>
              <a:t>hillshade</a:t>
            </a:r>
            <a:r>
              <a:rPr lang="en-US" baseline="0" dirty="0" smtClean="0"/>
              <a:t> derivative from this bare-earth DEM, shown on the next slide.  A hillshade is also known as a shaded relief.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309773-5CE3-4D37-9A89-ED4A6E96A99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We are still in the same area.</a:t>
            </a:r>
          </a:p>
          <a:p>
            <a:endParaRPr lang="en-US" dirty="0" smtClean="0"/>
          </a:p>
          <a:p>
            <a:r>
              <a:rPr lang="en-US" dirty="0" smtClean="0"/>
              <a:t>This is a “hillshade” derived from LiDAR.  </a:t>
            </a:r>
          </a:p>
          <a:p>
            <a:endParaRPr lang="en-US" dirty="0" smtClean="0"/>
          </a:p>
          <a:p>
            <a:r>
              <a:rPr lang="en-US" i="1" u="sng" dirty="0" smtClean="0"/>
              <a:t>Notice how the Cliffs pop out!  Back in the previous slide, we saw shades of darker green but don’t know what that means beyond the fact that the dark green area is an area of higher elevation.  With this hillshade, we can see there is an abrupt landscape change at the cliffs down</a:t>
            </a:r>
            <a:r>
              <a:rPr lang="en-US" i="1" u="sng" baseline="0" dirty="0" smtClean="0"/>
              <a:t> to a river’s floodplain</a:t>
            </a:r>
            <a:r>
              <a:rPr lang="en-US" i="1" u="sng" dirty="0" smtClean="0"/>
              <a:t>.</a:t>
            </a:r>
          </a:p>
          <a:p>
            <a:endParaRPr lang="en-US" dirty="0" smtClean="0"/>
          </a:p>
          <a:p>
            <a:r>
              <a:rPr lang="en-US" dirty="0" smtClean="0"/>
              <a:t>A hillshade is a grayscale 3D model of the surface, with the sun's relative position taken into account for shading the image. This function uses </a:t>
            </a:r>
            <a:r>
              <a:rPr lang="en-US" i="1" dirty="0" smtClean="0"/>
              <a:t>your</a:t>
            </a:r>
            <a:r>
              <a:rPr lang="en-US" i="1" baseline="0" dirty="0" smtClean="0"/>
              <a:t> choice </a:t>
            </a:r>
            <a:r>
              <a:rPr lang="en-US" baseline="0" dirty="0" smtClean="0"/>
              <a:t>of </a:t>
            </a:r>
            <a:r>
              <a:rPr lang="en-US" dirty="0" smtClean="0"/>
              <a:t>azimuth and sun angle properties to specify the sun's position.  ArcGIS Help has definitions.</a:t>
            </a:r>
          </a:p>
          <a:p>
            <a:endParaRPr lang="en-US" dirty="0" smtClean="0"/>
          </a:p>
          <a:p>
            <a:r>
              <a:rPr lang="en-US" dirty="0" smtClean="0"/>
              <a:t>This hillshade was made using the following information: </a:t>
            </a:r>
          </a:p>
          <a:p>
            <a:endParaRPr lang="en-US" dirty="0" smtClean="0"/>
          </a:p>
          <a:p>
            <a:r>
              <a:rPr lang="en-US" dirty="0" smtClean="0"/>
              <a:t>1 – DEM:  A Digital Elevation Model – a simplification of the real surface.  It’s called a raster layer.  The landscape is divided</a:t>
            </a:r>
            <a:r>
              <a:rPr lang="en-US" baseline="0" dirty="0" smtClean="0"/>
              <a:t> into squares called pixels.  Each pixel contains a number which represents the elevation of that square area.  This hillshade is using pixels which are 1 meter square – about 1 square yard.</a:t>
            </a:r>
          </a:p>
          <a:p>
            <a:r>
              <a:rPr lang="en-US" dirty="0" smtClean="0"/>
              <a:t> </a:t>
            </a:r>
          </a:p>
          <a:p>
            <a:r>
              <a:rPr lang="en-US" dirty="0" smtClean="0"/>
              <a:t>2 – Azimuth: The azimuth is the angular direction of the sun, measured from north, in clockwise degrees from 0 to 360. An azimuth of 90º is east. The default azimuth for hillshades is 315º (NW), but you can set it differently. You could make a hillshade which shows the landscape illuminated from the</a:t>
            </a:r>
            <a:r>
              <a:rPr lang="en-US" baseline="0" dirty="0" smtClean="0"/>
              <a:t> Southwest or due East, in order to highlight landscape features that are all in shadow from the NW.  </a:t>
            </a:r>
            <a:r>
              <a:rPr lang="en-US" sz="1400" b="1" baseline="0" dirty="0" smtClean="0"/>
              <a:t>The azimuth that seems to make sense to our eyes is the northwest, the default.</a:t>
            </a:r>
            <a:r>
              <a:rPr lang="en-US" sz="1400" baseline="0" dirty="0" smtClean="0"/>
              <a:t>  </a:t>
            </a:r>
            <a:r>
              <a:rPr lang="en-US" baseline="0" dirty="0" smtClean="0"/>
              <a:t>Somehow that makes shadows that give us a gut-level feeling about what is up or down.  This hillshade used the default.</a:t>
            </a:r>
            <a:endParaRPr lang="en-US" dirty="0" smtClean="0"/>
          </a:p>
          <a:p>
            <a:r>
              <a:rPr lang="en-US" dirty="0" smtClean="0"/>
              <a:t>  </a:t>
            </a:r>
          </a:p>
          <a:p>
            <a:r>
              <a:rPr lang="en-US" i="0" u="none" dirty="0" smtClean="0">
                <a:solidFill>
                  <a:srgbClr val="FF0066"/>
                </a:solidFill>
              </a:rPr>
              <a:t>3</a:t>
            </a:r>
            <a:r>
              <a:rPr lang="en-US" i="0" u="none" baseline="0" dirty="0" smtClean="0">
                <a:solidFill>
                  <a:srgbClr val="FF0066"/>
                </a:solidFill>
              </a:rPr>
              <a:t> </a:t>
            </a:r>
            <a:r>
              <a:rPr lang="en-US" i="1" u="none" dirty="0" smtClean="0">
                <a:solidFill>
                  <a:srgbClr val="FF0066"/>
                </a:solidFill>
              </a:rPr>
              <a:t>–  </a:t>
            </a:r>
            <a:r>
              <a:rPr lang="en-US" i="0" u="none" dirty="0" smtClean="0">
                <a:solidFill>
                  <a:srgbClr val="FF0066"/>
                </a:solidFill>
              </a:rPr>
              <a:t>Sun Angle:  This</a:t>
            </a:r>
            <a:r>
              <a:rPr lang="en-US" i="0" u="none" baseline="0" dirty="0" smtClean="0">
                <a:solidFill>
                  <a:srgbClr val="FF0066"/>
                </a:solidFill>
              </a:rPr>
              <a:t> is how high the sun appears to be in the sky.  Is the sun low, causing shadows behind higher elevations – like late afternoon?  In this hillshade, the sun appears to be at about 45 degrees, and throws shadows that make sense for that sun angle.</a:t>
            </a:r>
            <a:endParaRPr lang="en-US" i="0" u="none" dirty="0" smtClean="0">
              <a:solidFill>
                <a:srgbClr val="FF0066"/>
              </a:solidFill>
            </a:endParaRPr>
          </a:p>
          <a:p>
            <a:r>
              <a:rPr lang="en-US" i="0" dirty="0" smtClean="0"/>
              <a:t> </a:t>
            </a:r>
          </a:p>
          <a:p>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4</a:t>
            </a:fld>
            <a:endParaRPr lang="en-US"/>
          </a:p>
        </p:txBody>
      </p:sp>
    </p:spTree>
    <p:extLst>
      <p:ext uri="{BB962C8B-B14F-4D97-AF65-F5344CB8AC3E}">
        <p14:creationId xmlns:p14="http://schemas.microsoft.com/office/powerpoint/2010/main" val="200146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u="none" dirty="0" smtClean="0"/>
              <a:t>What are these?  Broken bridges?  Actually not.  This LiDAR was prepared with all bridges or other false obstacles (the water can actually run right beneath them) cut through so that software that</a:t>
            </a:r>
            <a:r>
              <a:rPr lang="en-US" b="0" i="1" u="none" baseline="0" dirty="0" smtClean="0"/>
              <a:t> can simulate floods or hydrology won’t encounter a fake barrier</a:t>
            </a:r>
            <a:r>
              <a:rPr lang="en-US" b="0" i="1" u="none" dirty="0" smtClean="0"/>
              <a:t>.  The preparation</a:t>
            </a:r>
            <a:r>
              <a:rPr lang="en-US" b="0" i="1" u="none" baseline="0" dirty="0" smtClean="0"/>
              <a:t> process is called hydro-enforcement.</a:t>
            </a:r>
            <a:endParaRPr lang="en-US" b="0" i="1" u="none"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5</a:t>
            </a:fld>
            <a:endParaRPr lang="en-US"/>
          </a:p>
        </p:txBody>
      </p:sp>
    </p:spTree>
    <p:extLst>
      <p:ext uri="{BB962C8B-B14F-4D97-AF65-F5344CB8AC3E}">
        <p14:creationId xmlns:p14="http://schemas.microsoft.com/office/powerpoint/2010/main" val="200146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also see gullies.  These were </a:t>
            </a:r>
            <a:r>
              <a:rPr lang="en-US" baseline="0" dirty="0" smtClean="0"/>
              <a:t>visible in Slide 3 with the colorized DEM, but looked like streams.  </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6</a:t>
            </a:fld>
            <a:endParaRPr lang="en-US"/>
          </a:p>
        </p:txBody>
      </p:sp>
    </p:spTree>
    <p:extLst>
      <p:ext uri="{BB962C8B-B14F-4D97-AF65-F5344CB8AC3E}">
        <p14:creationId xmlns:p14="http://schemas.microsoft.com/office/powerpoint/2010/main" val="200146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a:t>
            </a:r>
            <a:r>
              <a:rPr lang="en-US" baseline="0" dirty="0" smtClean="0"/>
              <a:t> can see a floodplain which is bounded by another set of cliffs.</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7</a:t>
            </a:fld>
            <a:endParaRPr lang="en-US"/>
          </a:p>
        </p:txBody>
      </p:sp>
    </p:spTree>
    <p:extLst>
      <p:ext uri="{BB962C8B-B14F-4D97-AF65-F5344CB8AC3E}">
        <p14:creationId xmlns:p14="http://schemas.microsoft.com/office/powerpoint/2010/main" val="200146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Roads show up pretty clearly in hillshades.  Our</a:t>
            </a:r>
            <a:r>
              <a:rPr lang="en-US" baseline="0" dirty="0" smtClean="0"/>
              <a:t> engineers have used </a:t>
            </a:r>
            <a:r>
              <a:rPr lang="en-US" baseline="0" dirty="0" err="1" smtClean="0"/>
              <a:t>Lidar</a:t>
            </a:r>
            <a:r>
              <a:rPr lang="en-US" baseline="0" dirty="0" smtClean="0"/>
              <a:t> data to help with surveying near roads they can’t easily cross, like the Interstate.</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8</a:t>
            </a:fld>
            <a:endParaRPr lang="en-US"/>
          </a:p>
        </p:txBody>
      </p:sp>
    </p:spTree>
    <p:extLst>
      <p:ext uri="{BB962C8B-B14F-4D97-AF65-F5344CB8AC3E}">
        <p14:creationId xmlns:p14="http://schemas.microsoft.com/office/powerpoint/2010/main" val="200146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the lower left corner of the hillshade, we see an area which might be a quarry.</a:t>
            </a:r>
          </a:p>
          <a:p>
            <a:endParaRPr lang="en-US" dirty="0" smtClean="0"/>
          </a:p>
          <a:p>
            <a:r>
              <a:rPr lang="en-US" dirty="0" smtClean="0"/>
              <a:t>On the next slide, let’s look</a:t>
            </a:r>
            <a:r>
              <a:rPr lang="en-US" baseline="0" dirty="0" smtClean="0"/>
              <a:t> at the same areas using an aerial photo.  Historically, we used aerial photos to do a lot of our landscape interpretations.  We’ll see how adding LiDAR data to an aerial photo increases the information we can get from the photo.</a:t>
            </a:r>
            <a:endParaRPr lang="en-US" dirty="0"/>
          </a:p>
        </p:txBody>
      </p:sp>
      <p:sp>
        <p:nvSpPr>
          <p:cNvPr id="4" name="Slide Number Placeholder 3"/>
          <p:cNvSpPr>
            <a:spLocks noGrp="1"/>
          </p:cNvSpPr>
          <p:nvPr>
            <p:ph type="sldNum" sz="quarter" idx="10"/>
          </p:nvPr>
        </p:nvSpPr>
        <p:spPr/>
        <p:txBody>
          <a:bodyPr/>
          <a:lstStyle/>
          <a:p>
            <a:fld id="{749E7328-E8D6-4986-95EE-BFC50DA6C87E}" type="slidenum">
              <a:rPr lang="en-US" smtClean="0"/>
              <a:pPr/>
              <a:t>9</a:t>
            </a:fld>
            <a:endParaRPr lang="en-US"/>
          </a:p>
        </p:txBody>
      </p:sp>
    </p:spTree>
    <p:extLst>
      <p:ext uri="{BB962C8B-B14F-4D97-AF65-F5344CB8AC3E}">
        <p14:creationId xmlns:p14="http://schemas.microsoft.com/office/powerpoint/2010/main" val="200146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8F1396FC-73E2-4AEA-94B3-3128850125C2}"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E3F9D-6513-4664-821A-AB085F4210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346FC-D269-4461-8F16-9FA906B8989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51575"/>
            <a:ext cx="1981200" cy="457200"/>
          </a:xfrm>
        </p:spPr>
        <p:txBody>
          <a:bodyPr/>
          <a:lstStyle>
            <a:lvl1pPr>
              <a:defRPr/>
            </a:lvl1pPr>
          </a:lstStyle>
          <a:p>
            <a:endParaRPr 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A6EB3FC1-BB55-496C-96BF-34F7F77A44E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0E4FF-B3EC-46C8-92A4-28ED676F2D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4BE59D27-CBE3-403A-8EA3-F29B00992A14}"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C10E1977-0402-4BA7-81EF-CA6A0E6D7584}"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68C49A3B-8C17-4A59-8019-9CFF781F52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9A2D4-826C-4A35-81FF-F2FDFF2F8294}"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C1E9FD-7D81-4689-A3E9-5342482153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52B66867-9BEF-4E34-8AAF-0AADCDC41CFE}"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B53C7E83-6348-4E9A-BB97-D643D35C8053}"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757E34DB-67D2-4E07-9CE0-5357DA231072}"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514600"/>
            <a:ext cx="8229600" cy="762000"/>
          </a:xfrm>
        </p:spPr>
        <p:txBody>
          <a:bodyPr>
            <a:noAutofit/>
          </a:bodyPr>
          <a:lstStyle/>
          <a:p>
            <a:r>
              <a:rPr lang="en-US" sz="4000" dirty="0" smtClean="0">
                <a:solidFill>
                  <a:srgbClr val="FF9966"/>
                </a:solidFill>
                <a:latin typeface="Berlin Sans FB" pitchFamily="34" charset="0"/>
              </a:rPr>
              <a:t>LiDAR-derived Hillshades make sense</a:t>
            </a:r>
            <a:r>
              <a:rPr lang="en-US" dirty="0" smtClean="0">
                <a:latin typeface="Berlin Sans FB" pitchFamily="34" charset="0"/>
              </a:rPr>
              <a:t/>
            </a:r>
            <a:br>
              <a:rPr lang="en-US" dirty="0" smtClean="0">
                <a:latin typeface="Berlin Sans FB" pitchFamily="34" charset="0"/>
              </a:rPr>
            </a:br>
            <a:r>
              <a:rPr lang="en-US" dirty="0" smtClean="0">
                <a:latin typeface="Berlin Sans FB" pitchFamily="34" charset="0"/>
              </a:rPr>
              <a:t> </a:t>
            </a:r>
            <a:br>
              <a:rPr lang="en-US" dirty="0" smtClean="0">
                <a:latin typeface="Berlin Sans FB" pitchFamily="34" charset="0"/>
              </a:rPr>
            </a:br>
            <a:r>
              <a:rPr lang="en-US" sz="3600" dirty="0" smtClean="0">
                <a:latin typeface="Berlin Sans FB" pitchFamily="34" charset="0"/>
              </a:rPr>
              <a:t>NRCS ENTSC Webinar, February 27, 2013</a:t>
            </a:r>
            <a:endParaRPr lang="en-US" sz="3600" dirty="0">
              <a:latin typeface="Berlin Sans FB" pitchFamily="34" charset="0"/>
            </a:endParaRPr>
          </a:p>
        </p:txBody>
      </p:sp>
      <p:sp>
        <p:nvSpPr>
          <p:cNvPr id="2053" name="Text Box 5"/>
          <p:cNvSpPr txBox="1">
            <a:spLocks noChangeArrowheads="1"/>
          </p:cNvSpPr>
          <p:nvPr/>
        </p:nvSpPr>
        <p:spPr bwMode="auto">
          <a:xfrm>
            <a:off x="2819400" y="3722536"/>
            <a:ext cx="4038600" cy="1384995"/>
          </a:xfrm>
          <a:prstGeom prst="rect">
            <a:avLst/>
          </a:prstGeom>
          <a:noFill/>
          <a:ln w="9525">
            <a:noFill/>
            <a:miter lim="800000"/>
            <a:headEnd/>
            <a:tailEnd/>
          </a:ln>
          <a:effectLst/>
        </p:spPr>
        <p:txBody>
          <a:bodyPr wrap="square">
            <a:spAutoFit/>
          </a:bodyPr>
          <a:lstStyle/>
          <a:p>
            <a:r>
              <a:rPr lang="en-US" sz="2800" dirty="0" smtClean="0"/>
              <a:t>Reed </a:t>
            </a:r>
            <a:r>
              <a:rPr lang="en-US" sz="2800" dirty="0"/>
              <a:t>Sims, GIS </a:t>
            </a:r>
            <a:r>
              <a:rPr lang="en-US" sz="2800" dirty="0" smtClean="0"/>
              <a:t>Specialist  </a:t>
            </a:r>
          </a:p>
          <a:p>
            <a:r>
              <a:rPr lang="en-US" sz="2800" dirty="0" smtClean="0"/>
              <a:t>USDA- NRCS</a:t>
            </a:r>
          </a:p>
          <a:p>
            <a:r>
              <a:rPr lang="en-US" sz="2800" dirty="0" smtClean="0"/>
              <a:t>Colchester, Vermont</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p:nvPr>
        </p:nvPicPr>
        <p:blipFill>
          <a:blip r:embed="rId3" cstate="print"/>
          <a:srcRect/>
          <a:stretch>
            <a:fillRect/>
          </a:stretch>
        </p:blipFill>
        <p:spPr bwMode="auto">
          <a:xfrm>
            <a:off x="104157" y="179333"/>
            <a:ext cx="8963643" cy="6450067"/>
          </a:xfrm>
          <a:prstGeom prst="rect">
            <a:avLst/>
          </a:prstGeom>
          <a:noFill/>
          <a:ln w="9525">
            <a:noFill/>
            <a:miter lim="800000"/>
            <a:headEnd/>
            <a:tailEnd/>
          </a:ln>
        </p:spPr>
      </p:pic>
      <p:sp>
        <p:nvSpPr>
          <p:cNvPr id="4" name="Rectangle 3"/>
          <p:cNvSpPr/>
          <p:nvPr/>
        </p:nvSpPr>
        <p:spPr>
          <a:xfrm>
            <a:off x="2743200" y="2133600"/>
            <a:ext cx="4495800" cy="36576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838200"/>
            <a:ext cx="7986225"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solidFill>
                  <a:srgbClr val="FF9933"/>
                </a:solidFill>
              </a:rPr>
              <a:t>NAIP alone – see land cover details, but not topography</a:t>
            </a:r>
            <a:endParaRPr lang="en-US" dirty="0">
              <a:solidFill>
                <a:srgbClr val="FF993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cstate="print"/>
          <a:srcRect/>
          <a:stretch>
            <a:fillRect/>
          </a:stretch>
        </p:blipFill>
        <p:spPr bwMode="auto">
          <a:xfrm>
            <a:off x="142461" y="307285"/>
            <a:ext cx="8891181" cy="6428132"/>
          </a:xfrm>
          <a:prstGeom prst="rect">
            <a:avLst/>
          </a:prstGeom>
          <a:noFill/>
          <a:ln w="9525">
            <a:noFill/>
            <a:miter lim="800000"/>
            <a:headEnd/>
            <a:tailEnd/>
          </a:ln>
        </p:spPr>
      </p:pic>
      <p:sp>
        <p:nvSpPr>
          <p:cNvPr id="4" name="TextBox 3"/>
          <p:cNvSpPr txBox="1"/>
          <p:nvPr/>
        </p:nvSpPr>
        <p:spPr>
          <a:xfrm>
            <a:off x="152400" y="228600"/>
            <a:ext cx="2691763" cy="954107"/>
          </a:xfrm>
          <a:prstGeom prst="rect">
            <a:avLst/>
          </a:prstGeom>
          <a:noFill/>
        </p:spPr>
        <p:txBody>
          <a:bodyPr wrap="none" rtlCol="0">
            <a:spAutoFit/>
          </a:bodyPr>
          <a:lstStyle/>
          <a:p>
            <a:r>
              <a:rPr lang="en-US" sz="2800" dirty="0" smtClean="0"/>
              <a:t>  1m Hillshade</a:t>
            </a:r>
          </a:p>
          <a:p>
            <a:r>
              <a:rPr lang="en-US" sz="2800" dirty="0" smtClean="0"/>
              <a:t>   Recall the Cliffs</a:t>
            </a:r>
            <a:endParaRPr lang="en-US" sz="2800" dirty="0"/>
          </a:p>
        </p:txBody>
      </p:sp>
      <p:sp>
        <p:nvSpPr>
          <p:cNvPr id="18" name="TextBox 17"/>
          <p:cNvSpPr txBox="1"/>
          <p:nvPr/>
        </p:nvSpPr>
        <p:spPr>
          <a:xfrm>
            <a:off x="3429000" y="3810000"/>
            <a:ext cx="772969" cy="461665"/>
          </a:xfrm>
          <a:prstGeom prst="rect">
            <a:avLst/>
          </a:prstGeom>
          <a:noFill/>
        </p:spPr>
        <p:txBody>
          <a:bodyPr wrap="none" rtlCol="0">
            <a:spAutoFit/>
          </a:bodyPr>
          <a:lstStyle/>
          <a:p>
            <a:r>
              <a:rPr lang="en-US" dirty="0" smtClean="0">
                <a:solidFill>
                  <a:srgbClr val="FFFF00"/>
                </a:solidFill>
              </a:rPr>
              <a:t>Cliffs</a:t>
            </a:r>
          </a:p>
        </p:txBody>
      </p:sp>
      <p:sp>
        <p:nvSpPr>
          <p:cNvPr id="12" name="Rectangle 11"/>
          <p:cNvSpPr/>
          <p:nvPr/>
        </p:nvSpPr>
        <p:spPr>
          <a:xfrm>
            <a:off x="2743200" y="2133600"/>
            <a:ext cx="4495800" cy="36576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p:nvPr>
        </p:nvPicPr>
        <p:blipFill>
          <a:blip r:embed="rId3" cstate="print"/>
          <a:srcRect/>
          <a:stretch>
            <a:fillRect/>
          </a:stretch>
        </p:blipFill>
        <p:spPr bwMode="auto">
          <a:xfrm>
            <a:off x="2209800" y="2895600"/>
            <a:ext cx="4658139" cy="3367734"/>
          </a:xfrm>
          <a:prstGeom prst="rect">
            <a:avLst/>
          </a:prstGeom>
          <a:noFill/>
          <a:ln w="9525">
            <a:noFill/>
            <a:miter lim="800000"/>
            <a:headEnd/>
            <a:tailEnd/>
          </a:ln>
          <a:scene3d>
            <a:camera prst="isometricOffAxis2Top"/>
            <a:lightRig rig="threePt" dir="t"/>
          </a:scene3d>
        </p:spPr>
      </p:pic>
      <p:sp>
        <p:nvSpPr>
          <p:cNvPr id="10" name="TextBox 9"/>
          <p:cNvSpPr txBox="1"/>
          <p:nvPr/>
        </p:nvSpPr>
        <p:spPr>
          <a:xfrm>
            <a:off x="762000" y="838200"/>
            <a:ext cx="6987810" cy="954107"/>
          </a:xfrm>
          <a:prstGeom prst="rect">
            <a:avLst/>
          </a:prstGeom>
          <a:noFill/>
        </p:spPr>
        <p:txBody>
          <a:bodyPr wrap="none" rtlCol="0">
            <a:spAutoFit/>
          </a:bodyPr>
          <a:lstStyle/>
          <a:p>
            <a:r>
              <a:rPr lang="en-US" sz="2800" dirty="0" smtClean="0"/>
              <a:t>In GIS we can overlay the aerial photo on the </a:t>
            </a:r>
          </a:p>
          <a:p>
            <a:r>
              <a:rPr lang="en-US" sz="2800" dirty="0" smtClean="0"/>
              <a:t>Hillshade ….</a:t>
            </a:r>
            <a:endParaRPr lang="en-US" sz="2800" dirty="0"/>
          </a:p>
        </p:txBody>
      </p:sp>
      <p:cxnSp>
        <p:nvCxnSpPr>
          <p:cNvPr id="11" name="Straight Arrow Connector 10"/>
          <p:cNvCxnSpPr/>
          <p:nvPr/>
        </p:nvCxnSpPr>
        <p:spPr>
          <a:xfrm flipH="1" flipV="1">
            <a:off x="4014788" y="3269456"/>
            <a:ext cx="23812" cy="130254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cstate="print">
            <a:clrChange>
              <a:clrFrom>
                <a:srgbClr val="4E646C"/>
              </a:clrFrom>
              <a:clrTo>
                <a:srgbClr val="4E646C">
                  <a:alpha val="0"/>
                </a:srgbClr>
              </a:clrTo>
            </a:clrChange>
          </a:blip>
          <a:srcRect/>
          <a:stretch>
            <a:fillRect/>
          </a:stretch>
        </p:blipFill>
        <p:spPr bwMode="auto">
          <a:xfrm>
            <a:off x="2133600" y="1676400"/>
            <a:ext cx="4447588" cy="3200400"/>
          </a:xfrm>
          <a:prstGeom prst="rect">
            <a:avLst/>
          </a:prstGeom>
          <a:noFill/>
          <a:ln w="9525">
            <a:noFill/>
            <a:miter lim="800000"/>
            <a:headEnd/>
            <a:tailEnd/>
          </a:ln>
          <a:scene3d>
            <a:camera prst="isometricOffAxis2Top"/>
            <a:lightRig rig="threePt" dir="t"/>
          </a:scene3d>
        </p:spPr>
      </p:pic>
      <p:cxnSp>
        <p:nvCxnSpPr>
          <p:cNvPr id="13" name="Straight Arrow Connector 12"/>
          <p:cNvCxnSpPr/>
          <p:nvPr/>
        </p:nvCxnSpPr>
        <p:spPr>
          <a:xfrm flipH="1" flipV="1">
            <a:off x="4014788" y="3138488"/>
            <a:ext cx="9524" cy="5310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p:nvPr>
        </p:nvPicPr>
        <p:blipFill>
          <a:blip r:embed="rId3" cstate="print"/>
          <a:srcRect/>
          <a:stretch>
            <a:fillRect/>
          </a:stretch>
        </p:blipFill>
        <p:spPr bwMode="auto">
          <a:xfrm>
            <a:off x="76200" y="152400"/>
            <a:ext cx="9067800" cy="6514517"/>
          </a:xfrm>
          <a:prstGeom prst="rect">
            <a:avLst/>
          </a:prstGeom>
          <a:noFill/>
          <a:ln w="9525">
            <a:noFill/>
            <a:miter lim="800000"/>
            <a:headEnd/>
            <a:tailEnd/>
          </a:ln>
        </p:spPr>
      </p:pic>
      <p:sp>
        <p:nvSpPr>
          <p:cNvPr id="5" name="TextBox 4"/>
          <p:cNvSpPr txBox="1"/>
          <p:nvPr/>
        </p:nvSpPr>
        <p:spPr>
          <a:xfrm>
            <a:off x="152400" y="228600"/>
            <a:ext cx="453970" cy="954107"/>
          </a:xfrm>
          <a:prstGeom prst="rect">
            <a:avLst/>
          </a:prstGeom>
          <a:noFill/>
        </p:spPr>
        <p:txBody>
          <a:bodyPr wrap="none" rtlCol="0">
            <a:spAutoFit/>
          </a:bodyPr>
          <a:lstStyle/>
          <a:p>
            <a:r>
              <a:rPr lang="en-US" sz="2800" dirty="0" smtClean="0"/>
              <a:t>  </a:t>
            </a:r>
          </a:p>
          <a:p>
            <a:r>
              <a:rPr lang="en-US" sz="2800" dirty="0" smtClean="0"/>
              <a:t>   </a:t>
            </a:r>
            <a:endParaRPr lang="en-US" sz="2800" dirty="0"/>
          </a:p>
        </p:txBody>
      </p:sp>
      <p:sp>
        <p:nvSpPr>
          <p:cNvPr id="4" name="Rectangle 3"/>
          <p:cNvSpPr/>
          <p:nvPr/>
        </p:nvSpPr>
        <p:spPr>
          <a:xfrm>
            <a:off x="2743200" y="2133600"/>
            <a:ext cx="4495800" cy="36576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228600"/>
            <a:ext cx="5859296" cy="954107"/>
          </a:xfrm>
          <a:prstGeom prst="rect">
            <a:avLst/>
          </a:prstGeom>
          <a:noFill/>
        </p:spPr>
        <p:txBody>
          <a:bodyPr wrap="none" rtlCol="0">
            <a:spAutoFit/>
          </a:bodyPr>
          <a:lstStyle/>
          <a:p>
            <a:r>
              <a:rPr lang="en-US" sz="2800" dirty="0" smtClean="0"/>
              <a:t>  1m Hillshade plus 2012 NAIP imagery</a:t>
            </a:r>
          </a:p>
          <a:p>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5638800" y="6096000"/>
            <a:ext cx="990600" cy="290513"/>
          </a:xfrm>
          <a:prstGeom prst="rect">
            <a:avLst/>
          </a:prstGeom>
          <a:noFill/>
          <a:ln w="9525">
            <a:noFill/>
            <a:miter lim="800000"/>
            <a:headEnd/>
            <a:tailEnd/>
          </a:ln>
        </p:spPr>
        <p:txBody>
          <a:bodyPr>
            <a:spAutoFit/>
          </a:bodyPr>
          <a:lstStyle/>
          <a:p>
            <a:pPr>
              <a:spcBef>
                <a:spcPct val="50000"/>
              </a:spcBef>
            </a:pPr>
            <a:r>
              <a:rPr lang="en-US" sz="1300" b="1">
                <a:solidFill>
                  <a:schemeClr val="bg2"/>
                </a:solidFill>
              </a:rPr>
              <a:t>Tarte Rd</a:t>
            </a:r>
          </a:p>
        </p:txBody>
      </p:sp>
      <p:sp>
        <p:nvSpPr>
          <p:cNvPr id="6" name="Rectangle 4"/>
          <p:cNvSpPr>
            <a:spLocks noChangeArrowheads="1"/>
          </p:cNvSpPr>
          <p:nvPr/>
        </p:nvSpPr>
        <p:spPr bwMode="auto">
          <a:xfrm>
            <a:off x="457200" y="1981200"/>
            <a:ext cx="8534400" cy="609600"/>
          </a:xfrm>
          <a:prstGeom prst="rect">
            <a:avLst/>
          </a:prstGeom>
          <a:noFill/>
          <a:ln w="9525">
            <a:noFill/>
            <a:miter lim="800000"/>
            <a:headEnd/>
            <a:tailEnd/>
          </a:ln>
          <a:effectLst/>
        </p:spPr>
        <p:txBody>
          <a:bodyPr anchor="ctr" anchorCtr="1"/>
          <a:lstStyle/>
          <a:p>
            <a:pPr algn="ctr" eaLnBrk="1" hangingPunct="1">
              <a:defRPr/>
            </a:pPr>
            <a:r>
              <a:rPr lang="en-US" sz="3200" dirty="0" smtClean="0">
                <a:solidFill>
                  <a:schemeClr val="tx2"/>
                </a:solidFill>
                <a:effectLst>
                  <a:outerShdw blurRad="38100" dist="38100" dir="2700000" algn="tl">
                    <a:srgbClr val="000000"/>
                  </a:outerShdw>
                </a:effectLst>
              </a:rPr>
              <a:t>Hillshade and Encroaching Gullies</a:t>
            </a:r>
            <a:endParaRPr lang="en-US" sz="3200"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5638800" y="6096000"/>
            <a:ext cx="990600" cy="290513"/>
          </a:xfrm>
          <a:prstGeom prst="rect">
            <a:avLst/>
          </a:prstGeom>
          <a:noFill/>
          <a:ln w="9525">
            <a:noFill/>
            <a:miter lim="800000"/>
            <a:headEnd/>
            <a:tailEnd/>
          </a:ln>
        </p:spPr>
        <p:txBody>
          <a:bodyPr>
            <a:spAutoFit/>
          </a:bodyPr>
          <a:lstStyle/>
          <a:p>
            <a:pPr>
              <a:spcBef>
                <a:spcPct val="50000"/>
              </a:spcBef>
            </a:pPr>
            <a:r>
              <a:rPr lang="en-US" sz="1300" b="1">
                <a:solidFill>
                  <a:schemeClr val="bg2"/>
                </a:solidFill>
              </a:rPr>
              <a:t>Tarte Rd</a:t>
            </a:r>
          </a:p>
        </p:txBody>
      </p:sp>
      <p:pic>
        <p:nvPicPr>
          <p:cNvPr id="7173" name="Picture 6"/>
          <p:cNvPicPr>
            <a:picLocks noChangeAspect="1" noChangeArrowheads="1"/>
          </p:cNvPicPr>
          <p:nvPr/>
        </p:nvPicPr>
        <p:blipFill>
          <a:blip r:embed="rId3" cstate="print"/>
          <a:srcRect/>
          <a:stretch>
            <a:fillRect/>
          </a:stretch>
        </p:blipFill>
        <p:spPr bwMode="auto">
          <a:xfrm>
            <a:off x="1143000" y="685800"/>
            <a:ext cx="6934200" cy="6012851"/>
          </a:xfrm>
          <a:prstGeom prst="rect">
            <a:avLst/>
          </a:prstGeom>
          <a:noFill/>
          <a:ln w="9525">
            <a:noFill/>
            <a:miter lim="800000"/>
            <a:headEnd/>
            <a:tailEnd/>
          </a:ln>
        </p:spPr>
      </p:pic>
      <p:sp>
        <p:nvSpPr>
          <p:cNvPr id="6" name="Rectangle 4"/>
          <p:cNvSpPr>
            <a:spLocks noChangeArrowheads="1"/>
          </p:cNvSpPr>
          <p:nvPr/>
        </p:nvSpPr>
        <p:spPr bwMode="auto">
          <a:xfrm>
            <a:off x="304800" y="152400"/>
            <a:ext cx="8534400" cy="609600"/>
          </a:xfrm>
          <a:prstGeom prst="rect">
            <a:avLst/>
          </a:prstGeom>
          <a:noFill/>
          <a:ln w="9525">
            <a:noFill/>
            <a:miter lim="800000"/>
            <a:headEnd/>
            <a:tailEnd/>
          </a:ln>
          <a:effectLst/>
        </p:spPr>
        <p:txBody>
          <a:bodyPr anchor="ctr" anchorCtr="1"/>
          <a:lstStyle/>
          <a:p>
            <a:pPr algn="ctr" eaLnBrk="1" hangingPunct="1">
              <a:defRPr/>
            </a:pPr>
            <a:r>
              <a:rPr lang="en-US" sz="3200" dirty="0">
                <a:solidFill>
                  <a:schemeClr val="tx2"/>
                </a:solidFill>
                <a:effectLst>
                  <a:outerShdw blurRad="38100" dist="38100" dir="2700000" algn="tl">
                    <a:srgbClr val="000000"/>
                  </a:outerShdw>
                </a:effectLst>
              </a:rPr>
              <a:t>Hillshade: making sense of elevation data</a:t>
            </a:r>
          </a:p>
        </p:txBody>
      </p:sp>
      <p:sp>
        <p:nvSpPr>
          <p:cNvPr id="7" name="TextBox 6"/>
          <p:cNvSpPr txBox="1"/>
          <p:nvPr/>
        </p:nvSpPr>
        <p:spPr>
          <a:xfrm>
            <a:off x="5867400" y="3048000"/>
            <a:ext cx="1513556" cy="461665"/>
          </a:xfrm>
          <a:prstGeom prst="rect">
            <a:avLst/>
          </a:prstGeom>
          <a:noFill/>
        </p:spPr>
        <p:txBody>
          <a:bodyPr wrap="none" rtlCol="0">
            <a:spAutoFit/>
          </a:bodyPr>
          <a:lstStyle/>
          <a:p>
            <a:r>
              <a:rPr lang="en-US" dirty="0" smtClean="0"/>
              <a:t>Crop fields</a:t>
            </a:r>
            <a:endParaRPr lang="en-US" dirty="0"/>
          </a:p>
        </p:txBody>
      </p:sp>
      <p:cxnSp>
        <p:nvCxnSpPr>
          <p:cNvPr id="9" name="Straight Arrow Connector 8"/>
          <p:cNvCxnSpPr/>
          <p:nvPr/>
        </p:nvCxnSpPr>
        <p:spPr>
          <a:xfrm flipH="1" flipV="1">
            <a:off x="4876800" y="32766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562600" y="3581400"/>
            <a:ext cx="762000" cy="2209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62800" y="3505200"/>
            <a:ext cx="2286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964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4"/>
          <p:cNvSpPr txBox="1">
            <a:spLocks noChangeArrowheads="1"/>
          </p:cNvSpPr>
          <p:nvPr/>
        </p:nvSpPr>
        <p:spPr bwMode="auto">
          <a:xfrm>
            <a:off x="1752600" y="152400"/>
            <a:ext cx="5711821" cy="430887"/>
          </a:xfrm>
          <a:prstGeom prst="rect">
            <a:avLst/>
          </a:prstGeom>
          <a:noFill/>
          <a:ln w="9525">
            <a:noFill/>
            <a:miter lim="800000"/>
            <a:headEnd/>
            <a:tailEnd/>
          </a:ln>
        </p:spPr>
        <p:txBody>
          <a:bodyPr wrap="none">
            <a:spAutoFit/>
          </a:bodyPr>
          <a:lstStyle/>
          <a:p>
            <a:pPr algn="ctr"/>
            <a:r>
              <a:rPr lang="en-US" sz="2200" dirty="0" smtClean="0"/>
              <a:t>Use hillshade to find </a:t>
            </a:r>
            <a:r>
              <a:rPr lang="en-US" sz="2200" dirty="0"/>
              <a:t>deep or ephemeral </a:t>
            </a:r>
            <a:r>
              <a:rPr lang="en-US" sz="2200" dirty="0" smtClean="0"/>
              <a:t>gullies</a:t>
            </a:r>
            <a:endParaRPr lang="en-US" sz="2200" dirty="0"/>
          </a:p>
        </p:txBody>
      </p:sp>
      <p:pic>
        <p:nvPicPr>
          <p:cNvPr id="16388" name="Picture 5"/>
          <p:cNvPicPr>
            <a:picLocks noChangeAspect="1" noChangeArrowheads="1"/>
          </p:cNvPicPr>
          <p:nvPr/>
        </p:nvPicPr>
        <p:blipFill>
          <a:blip r:embed="rId3" cstate="print"/>
          <a:srcRect/>
          <a:stretch>
            <a:fillRect/>
          </a:stretch>
        </p:blipFill>
        <p:spPr bwMode="auto">
          <a:xfrm>
            <a:off x="838200" y="609600"/>
            <a:ext cx="7620000" cy="6061695"/>
          </a:xfrm>
          <a:prstGeom prst="rect">
            <a:avLst/>
          </a:prstGeom>
          <a:noFill/>
          <a:ln w="9525">
            <a:noFill/>
            <a:miter lim="800000"/>
            <a:headEnd/>
            <a:tailEnd/>
          </a:ln>
        </p:spPr>
      </p:pic>
      <p:sp>
        <p:nvSpPr>
          <p:cNvPr id="16389" name="Line 6"/>
          <p:cNvSpPr>
            <a:spLocks noChangeShapeType="1"/>
          </p:cNvSpPr>
          <p:nvPr/>
        </p:nvSpPr>
        <p:spPr bwMode="auto">
          <a:xfrm>
            <a:off x="1600200" y="1752600"/>
            <a:ext cx="457200" cy="381000"/>
          </a:xfrm>
          <a:prstGeom prst="line">
            <a:avLst/>
          </a:prstGeom>
          <a:noFill/>
          <a:ln w="38100">
            <a:solidFill>
              <a:schemeClr val="tx1"/>
            </a:solidFill>
            <a:round/>
            <a:headEnd/>
            <a:tailEnd type="triangle" w="med" len="med"/>
          </a:ln>
        </p:spPr>
        <p:txBody>
          <a:bodyPr/>
          <a:lstStyle/>
          <a:p>
            <a:endParaRPr lang="en-US"/>
          </a:p>
        </p:txBody>
      </p:sp>
      <p:sp>
        <p:nvSpPr>
          <p:cNvPr id="16390" name="Line 7"/>
          <p:cNvSpPr>
            <a:spLocks noChangeShapeType="1"/>
          </p:cNvSpPr>
          <p:nvPr/>
        </p:nvSpPr>
        <p:spPr bwMode="auto">
          <a:xfrm>
            <a:off x="2743200" y="1524000"/>
            <a:ext cx="152400" cy="533400"/>
          </a:xfrm>
          <a:prstGeom prst="line">
            <a:avLst/>
          </a:prstGeom>
          <a:noFill/>
          <a:ln w="38100">
            <a:solidFill>
              <a:schemeClr val="tx1"/>
            </a:solidFill>
            <a:round/>
            <a:headEnd/>
            <a:tailEnd type="triangle" w="med" len="med"/>
          </a:ln>
        </p:spPr>
        <p:txBody>
          <a:bodyPr/>
          <a:lstStyle/>
          <a:p>
            <a:endParaRPr lang="en-US"/>
          </a:p>
        </p:txBody>
      </p:sp>
      <p:sp>
        <p:nvSpPr>
          <p:cNvPr id="16391" name="Line 8"/>
          <p:cNvSpPr>
            <a:spLocks noChangeShapeType="1"/>
          </p:cNvSpPr>
          <p:nvPr/>
        </p:nvSpPr>
        <p:spPr bwMode="auto">
          <a:xfrm flipH="1">
            <a:off x="7315200" y="2895600"/>
            <a:ext cx="457200" cy="228600"/>
          </a:xfrm>
          <a:prstGeom prst="line">
            <a:avLst/>
          </a:prstGeom>
          <a:noFill/>
          <a:ln w="38100">
            <a:solidFill>
              <a:schemeClr val="tx1"/>
            </a:solidFill>
            <a:round/>
            <a:headEnd/>
            <a:tailEnd type="triangle" w="med" len="med"/>
          </a:ln>
        </p:spPr>
        <p:txBody>
          <a:bodyPr/>
          <a:lstStyle/>
          <a:p>
            <a:endParaRPr lang="en-US"/>
          </a:p>
        </p:txBody>
      </p:sp>
      <p:sp>
        <p:nvSpPr>
          <p:cNvPr id="16392" name="Text Box 9"/>
          <p:cNvSpPr txBox="1">
            <a:spLocks noChangeArrowheads="1"/>
          </p:cNvSpPr>
          <p:nvPr/>
        </p:nvSpPr>
        <p:spPr bwMode="auto">
          <a:xfrm>
            <a:off x="4267200" y="1524000"/>
            <a:ext cx="3198813" cy="641350"/>
          </a:xfrm>
          <a:prstGeom prst="rect">
            <a:avLst/>
          </a:prstGeom>
          <a:noFill/>
          <a:ln w="9525">
            <a:noFill/>
            <a:miter lim="800000"/>
            <a:headEnd/>
            <a:tailEnd/>
          </a:ln>
        </p:spPr>
        <p:txBody>
          <a:bodyPr wrap="none">
            <a:spAutoFit/>
          </a:bodyPr>
          <a:lstStyle/>
          <a:p>
            <a:r>
              <a:rPr lang="en-US" dirty="0"/>
              <a:t>Possible gullies </a:t>
            </a:r>
          </a:p>
          <a:p>
            <a:r>
              <a:rPr lang="en-US" dirty="0"/>
              <a:t>encroaching on crop fields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5"/>
          <p:cNvPicPr>
            <a:picLocks noChangeAspect="1" noChangeArrowheads="1"/>
          </p:cNvPicPr>
          <p:nvPr/>
        </p:nvPicPr>
        <p:blipFill>
          <a:blip r:embed="rId3" cstate="print"/>
          <a:srcRect/>
          <a:stretch>
            <a:fillRect/>
          </a:stretch>
        </p:blipFill>
        <p:spPr bwMode="auto">
          <a:xfrm>
            <a:off x="838200" y="609600"/>
            <a:ext cx="7620000" cy="6061695"/>
          </a:xfrm>
          <a:prstGeom prst="rect">
            <a:avLst/>
          </a:prstGeom>
          <a:noFill/>
          <a:ln w="9525">
            <a:noFill/>
            <a:miter lim="800000"/>
            <a:headEnd/>
            <a:tailEnd/>
          </a:ln>
        </p:spPr>
      </p:pic>
      <p:sp>
        <p:nvSpPr>
          <p:cNvPr id="16391" name="Line 8"/>
          <p:cNvSpPr>
            <a:spLocks noChangeShapeType="1"/>
          </p:cNvSpPr>
          <p:nvPr/>
        </p:nvSpPr>
        <p:spPr bwMode="auto">
          <a:xfrm flipH="1">
            <a:off x="7391400" y="2590800"/>
            <a:ext cx="457200" cy="457200"/>
          </a:xfrm>
          <a:prstGeom prst="line">
            <a:avLst/>
          </a:prstGeom>
          <a:noFill/>
          <a:ln w="44450">
            <a:solidFill>
              <a:schemeClr val="tx1"/>
            </a:solidFill>
            <a:round/>
            <a:headEnd/>
            <a:tailEnd type="triangle" w="med" len="med"/>
          </a:ln>
        </p:spPr>
        <p:txBody>
          <a:bodyPr/>
          <a:lstStyle/>
          <a:p>
            <a:endParaRPr lang="en-US"/>
          </a:p>
        </p:txBody>
      </p:sp>
      <p:sp>
        <p:nvSpPr>
          <p:cNvPr id="16392" name="Text Box 9"/>
          <p:cNvSpPr txBox="1">
            <a:spLocks noChangeArrowheads="1"/>
          </p:cNvSpPr>
          <p:nvPr/>
        </p:nvSpPr>
        <p:spPr bwMode="auto">
          <a:xfrm>
            <a:off x="4251325" y="2073275"/>
            <a:ext cx="4222631" cy="830997"/>
          </a:xfrm>
          <a:prstGeom prst="rect">
            <a:avLst/>
          </a:prstGeom>
          <a:noFill/>
          <a:ln w="9525">
            <a:noFill/>
            <a:miter lim="800000"/>
            <a:headEnd/>
            <a:tailEnd/>
          </a:ln>
        </p:spPr>
        <p:txBody>
          <a:bodyPr wrap="none">
            <a:spAutoFit/>
          </a:bodyPr>
          <a:lstStyle/>
          <a:p>
            <a:r>
              <a:rPr lang="en-US" dirty="0" smtClean="0"/>
              <a:t>May not be visible in a field visit</a:t>
            </a:r>
          </a:p>
          <a:p>
            <a:r>
              <a:rPr lang="en-US" dirty="0" smtClean="0"/>
              <a:t>without this information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57200" y="1981200"/>
            <a:ext cx="8534400" cy="609600"/>
          </a:xfrm>
          <a:prstGeom prst="rect">
            <a:avLst/>
          </a:prstGeom>
          <a:noFill/>
          <a:ln w="9525">
            <a:noFill/>
            <a:miter lim="800000"/>
            <a:headEnd/>
            <a:tailEnd/>
          </a:ln>
          <a:effectLst/>
        </p:spPr>
        <p:txBody>
          <a:bodyPr anchor="ctr" anchorCtr="1"/>
          <a:lstStyle/>
          <a:p>
            <a:pPr algn="ctr" eaLnBrk="1" hangingPunct="1">
              <a:defRPr/>
            </a:pPr>
            <a:r>
              <a:rPr lang="en-US" sz="3200" dirty="0" smtClean="0">
                <a:solidFill>
                  <a:schemeClr val="tx2"/>
                </a:solidFill>
                <a:effectLst>
                  <a:outerShdw blurRad="38100" dist="38100" dir="2700000" algn="tl">
                    <a:srgbClr val="000000"/>
                  </a:outerShdw>
                </a:effectLst>
              </a:rPr>
              <a:t>Hillshade and Stream Location</a:t>
            </a:r>
            <a:endParaRPr lang="en-US" sz="3200"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152400"/>
            <a:ext cx="8610600" cy="579438"/>
          </a:xfrm>
        </p:spPr>
        <p:txBody>
          <a:bodyPr>
            <a:normAutofit fontScale="90000"/>
          </a:bodyPr>
          <a:lstStyle/>
          <a:p>
            <a:pPr>
              <a:defRPr/>
            </a:pPr>
            <a:r>
              <a:rPr lang="en-US" sz="3000" dirty="0" smtClean="0">
                <a:latin typeface="Berlin Sans FB" pitchFamily="34" charset="0"/>
              </a:rPr>
              <a:t>Correcting older stream data – proximity to barnyard</a:t>
            </a:r>
            <a:endParaRPr lang="en-US" sz="3000" dirty="0" smtClean="0"/>
          </a:p>
        </p:txBody>
      </p:sp>
      <p:sp>
        <p:nvSpPr>
          <p:cNvPr id="9220" name="Text Box 5"/>
          <p:cNvSpPr txBox="1">
            <a:spLocks noChangeArrowheads="1"/>
          </p:cNvSpPr>
          <p:nvPr/>
        </p:nvSpPr>
        <p:spPr bwMode="auto">
          <a:xfrm>
            <a:off x="1268413" y="3352800"/>
            <a:ext cx="3678237" cy="1190625"/>
          </a:xfrm>
          <a:prstGeom prst="rect">
            <a:avLst/>
          </a:prstGeom>
          <a:noFill/>
          <a:ln w="9525">
            <a:noFill/>
            <a:miter lim="800000"/>
            <a:headEnd/>
            <a:tailEnd/>
          </a:ln>
        </p:spPr>
        <p:txBody>
          <a:bodyPr wrap="none">
            <a:spAutoFit/>
          </a:bodyPr>
          <a:lstStyle/>
          <a:p>
            <a:r>
              <a:rPr lang="en-US" b="1" dirty="0">
                <a:solidFill>
                  <a:srgbClr val="003300"/>
                </a:solidFill>
              </a:rPr>
              <a:t>Stream data: </a:t>
            </a:r>
            <a:r>
              <a:rPr lang="en-US" b="1" dirty="0" err="1">
                <a:solidFill>
                  <a:srgbClr val="003300"/>
                </a:solidFill>
              </a:rPr>
              <a:t>trib</a:t>
            </a:r>
            <a:r>
              <a:rPr lang="en-US" b="1" dirty="0">
                <a:solidFill>
                  <a:srgbClr val="003300"/>
                </a:solidFill>
              </a:rPr>
              <a:t> of Rock R</a:t>
            </a:r>
          </a:p>
          <a:p>
            <a:r>
              <a:rPr lang="en-US" b="1" dirty="0">
                <a:solidFill>
                  <a:srgbClr val="003300"/>
                </a:solidFill>
              </a:rPr>
              <a:t>   --No indication of error</a:t>
            </a:r>
          </a:p>
          <a:p>
            <a:endParaRPr lang="en-US" b="1" dirty="0">
              <a:solidFill>
                <a:srgbClr val="003300"/>
              </a:solidFill>
            </a:endParaRPr>
          </a:p>
          <a:p>
            <a:r>
              <a:rPr lang="en-US" b="1" dirty="0">
                <a:solidFill>
                  <a:srgbClr val="003300"/>
                </a:solidFill>
              </a:rPr>
              <a:t>10m hillshade backdrop</a:t>
            </a:r>
          </a:p>
        </p:txBody>
      </p:sp>
      <p:pic>
        <p:nvPicPr>
          <p:cNvPr id="9221" name="Picture 6"/>
          <p:cNvPicPr>
            <a:picLocks noChangeAspect="1" noChangeArrowheads="1"/>
          </p:cNvPicPr>
          <p:nvPr/>
        </p:nvPicPr>
        <p:blipFill>
          <a:blip r:embed="rId3" cstate="print"/>
          <a:srcRect/>
          <a:stretch>
            <a:fillRect/>
          </a:stretch>
        </p:blipFill>
        <p:spPr bwMode="auto">
          <a:xfrm>
            <a:off x="1066800" y="669131"/>
            <a:ext cx="7543800" cy="5893594"/>
          </a:xfrm>
          <a:prstGeom prst="rect">
            <a:avLst/>
          </a:prstGeom>
          <a:noFill/>
          <a:ln w="9525">
            <a:noFill/>
            <a:miter lim="800000"/>
            <a:headEnd/>
            <a:tailEnd/>
          </a:ln>
        </p:spPr>
      </p:pic>
      <p:cxnSp>
        <p:nvCxnSpPr>
          <p:cNvPr id="8" name="Straight Arrow Connector 7"/>
          <p:cNvCxnSpPr/>
          <p:nvPr/>
        </p:nvCxnSpPr>
        <p:spPr>
          <a:xfrm>
            <a:off x="2514600" y="3276600"/>
            <a:ext cx="2133600" cy="762000"/>
          </a:xfrm>
          <a:prstGeom prst="straightConnector1">
            <a:avLst/>
          </a:prstGeom>
          <a:ln w="57150">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9222" name="Text Box 7"/>
          <p:cNvSpPr txBox="1">
            <a:spLocks noChangeArrowheads="1"/>
          </p:cNvSpPr>
          <p:nvPr/>
        </p:nvSpPr>
        <p:spPr bwMode="auto">
          <a:xfrm>
            <a:off x="304800" y="2438400"/>
            <a:ext cx="3886200" cy="923330"/>
          </a:xfrm>
          <a:prstGeom prst="rect">
            <a:avLst/>
          </a:prstGeom>
          <a:solidFill>
            <a:srgbClr val="FFCC99"/>
          </a:solidFill>
          <a:ln w="9525">
            <a:solidFill>
              <a:srgbClr val="000000"/>
            </a:solidFill>
            <a:miter lim="800000"/>
            <a:headEnd/>
            <a:tailEnd/>
          </a:ln>
        </p:spPr>
        <p:txBody>
          <a:bodyPr wrap="square">
            <a:spAutoFit/>
          </a:bodyPr>
          <a:lstStyle/>
          <a:p>
            <a:r>
              <a:rPr lang="en-US" sz="1800" dirty="0" smtClean="0">
                <a:solidFill>
                  <a:srgbClr val="003300"/>
                </a:solidFill>
              </a:rPr>
              <a:t>Blue line is the older stream data.</a:t>
            </a:r>
          </a:p>
          <a:p>
            <a:r>
              <a:rPr lang="en-US" sz="1800" dirty="0" smtClean="0">
                <a:solidFill>
                  <a:srgbClr val="003300"/>
                </a:solidFill>
              </a:rPr>
              <a:t>Does this location make sense?</a:t>
            </a:r>
          </a:p>
          <a:p>
            <a:r>
              <a:rPr lang="en-US" sz="1800" dirty="0" smtClean="0">
                <a:solidFill>
                  <a:srgbClr val="003300"/>
                </a:solidFill>
              </a:rPr>
              <a:t>Does this location seem to fit the area?</a:t>
            </a:r>
            <a:endParaRPr lang="en-US" sz="1800" dirty="0">
              <a:solidFill>
                <a:srgbClr val="0033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dem"/>
          <p:cNvPicPr>
            <a:picLocks noChangeAspect="1" noChangeArrowheads="1"/>
          </p:cNvPicPr>
          <p:nvPr/>
        </p:nvPicPr>
        <p:blipFill>
          <a:blip r:embed="rId3" cstate="print"/>
          <a:srcRect r="6250"/>
          <a:stretch>
            <a:fillRect/>
          </a:stretch>
        </p:blipFill>
        <p:spPr bwMode="auto">
          <a:xfrm>
            <a:off x="0" y="76200"/>
            <a:ext cx="9144000" cy="6705600"/>
          </a:xfrm>
          <a:prstGeom prst="rect">
            <a:avLst/>
          </a:prstGeom>
          <a:noFill/>
          <a:ln w="9525">
            <a:noFill/>
            <a:miter lim="800000"/>
            <a:headEnd/>
            <a:tailEnd/>
          </a:ln>
        </p:spPr>
      </p:pic>
      <p:sp>
        <p:nvSpPr>
          <p:cNvPr id="3" name="TextBox 2"/>
          <p:cNvSpPr txBox="1"/>
          <p:nvPr/>
        </p:nvSpPr>
        <p:spPr>
          <a:xfrm>
            <a:off x="1066800" y="533400"/>
            <a:ext cx="6821098" cy="1384995"/>
          </a:xfrm>
          <a:prstGeom prst="rect">
            <a:avLst/>
          </a:prstGeom>
          <a:noFill/>
        </p:spPr>
        <p:txBody>
          <a:bodyPr wrap="none" rtlCol="0">
            <a:spAutoFit/>
          </a:bodyPr>
          <a:lstStyle/>
          <a:p>
            <a:r>
              <a:rPr lang="en-US" sz="2800" dirty="0" smtClean="0"/>
              <a:t>Old 30 meter elevation data</a:t>
            </a:r>
          </a:p>
          <a:p>
            <a:endParaRPr lang="en-US" sz="2800" dirty="0" smtClean="0"/>
          </a:p>
          <a:p>
            <a:r>
              <a:rPr lang="en-US" sz="2800" dirty="0" smtClean="0"/>
              <a:t>Would you use this in conservation planning?</a:t>
            </a:r>
            <a:endParaRPr lang="en-US" sz="2800" dirty="0"/>
          </a:p>
        </p:txBody>
      </p:sp>
      <p:sp>
        <p:nvSpPr>
          <p:cNvPr id="4" name="TextBox 3"/>
          <p:cNvSpPr txBox="1"/>
          <p:nvPr/>
        </p:nvSpPr>
        <p:spPr>
          <a:xfrm>
            <a:off x="5791200" y="6553200"/>
            <a:ext cx="3288080" cy="276999"/>
          </a:xfrm>
          <a:prstGeom prst="rect">
            <a:avLst/>
          </a:prstGeom>
          <a:noFill/>
        </p:spPr>
        <p:txBody>
          <a:bodyPr wrap="none" rtlCol="0">
            <a:spAutoFit/>
          </a:bodyPr>
          <a:lstStyle/>
          <a:p>
            <a:r>
              <a:rPr lang="en-US" sz="1200" dirty="0" smtClean="0">
                <a:solidFill>
                  <a:schemeClr val="bg1">
                    <a:lumMod val="65000"/>
                    <a:lumOff val="35000"/>
                  </a:schemeClr>
                </a:solidFill>
              </a:rPr>
              <a:t>Slide borrowed from Jarlath O’Neill-Dunne, UVM</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152400"/>
            <a:ext cx="8610600" cy="579438"/>
          </a:xfrm>
        </p:spPr>
        <p:txBody>
          <a:bodyPr>
            <a:normAutofit/>
          </a:bodyPr>
          <a:lstStyle/>
          <a:p>
            <a:pPr>
              <a:defRPr/>
            </a:pPr>
            <a:r>
              <a:rPr lang="en-US" sz="3000" dirty="0" smtClean="0">
                <a:latin typeface="Berlin Sans FB" pitchFamily="34" charset="0"/>
              </a:rPr>
              <a:t>Zoomed view of a stream location that seems odd.</a:t>
            </a:r>
            <a:endParaRPr lang="en-US" sz="3000" dirty="0" smtClean="0"/>
          </a:p>
        </p:txBody>
      </p:sp>
      <p:sp>
        <p:nvSpPr>
          <p:cNvPr id="9220" name="Text Box 5"/>
          <p:cNvSpPr txBox="1">
            <a:spLocks noChangeArrowheads="1"/>
          </p:cNvSpPr>
          <p:nvPr/>
        </p:nvSpPr>
        <p:spPr bwMode="auto">
          <a:xfrm>
            <a:off x="1268413" y="3352800"/>
            <a:ext cx="3678237" cy="1190625"/>
          </a:xfrm>
          <a:prstGeom prst="rect">
            <a:avLst/>
          </a:prstGeom>
          <a:noFill/>
          <a:ln w="9525">
            <a:noFill/>
            <a:miter lim="800000"/>
            <a:headEnd/>
            <a:tailEnd/>
          </a:ln>
        </p:spPr>
        <p:txBody>
          <a:bodyPr wrap="none">
            <a:spAutoFit/>
          </a:bodyPr>
          <a:lstStyle/>
          <a:p>
            <a:r>
              <a:rPr lang="en-US" b="1" dirty="0">
                <a:solidFill>
                  <a:srgbClr val="003300"/>
                </a:solidFill>
              </a:rPr>
              <a:t>Stream data: </a:t>
            </a:r>
            <a:r>
              <a:rPr lang="en-US" b="1" dirty="0" err="1">
                <a:solidFill>
                  <a:srgbClr val="003300"/>
                </a:solidFill>
              </a:rPr>
              <a:t>trib</a:t>
            </a:r>
            <a:r>
              <a:rPr lang="en-US" b="1" dirty="0">
                <a:solidFill>
                  <a:srgbClr val="003300"/>
                </a:solidFill>
              </a:rPr>
              <a:t> of Rock R</a:t>
            </a:r>
          </a:p>
          <a:p>
            <a:r>
              <a:rPr lang="en-US" b="1" dirty="0">
                <a:solidFill>
                  <a:srgbClr val="003300"/>
                </a:solidFill>
              </a:rPr>
              <a:t>   --No indication of error</a:t>
            </a:r>
          </a:p>
          <a:p>
            <a:endParaRPr lang="en-US" b="1" dirty="0">
              <a:solidFill>
                <a:srgbClr val="003300"/>
              </a:solidFill>
            </a:endParaRPr>
          </a:p>
          <a:p>
            <a:r>
              <a:rPr lang="en-US" b="1" dirty="0">
                <a:solidFill>
                  <a:srgbClr val="003300"/>
                </a:solidFill>
              </a:rPr>
              <a:t>10m hillshade backdrop</a:t>
            </a:r>
          </a:p>
        </p:txBody>
      </p:sp>
      <p:pic>
        <p:nvPicPr>
          <p:cNvPr id="9221" name="Picture 6"/>
          <p:cNvPicPr>
            <a:picLocks noChangeAspect="1" noChangeArrowheads="1"/>
          </p:cNvPicPr>
          <p:nvPr/>
        </p:nvPicPr>
        <p:blipFill>
          <a:blip r:embed="rId3" cstate="print"/>
          <a:srcRect l="36412" t="37263" r="29853" b="26020"/>
          <a:stretch>
            <a:fillRect/>
          </a:stretch>
        </p:blipFill>
        <p:spPr bwMode="auto">
          <a:xfrm>
            <a:off x="1371600" y="914400"/>
            <a:ext cx="6629400" cy="56369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3" cstate="print"/>
          <a:srcRect/>
          <a:stretch>
            <a:fillRect/>
          </a:stretch>
        </p:blipFill>
        <p:spPr bwMode="auto">
          <a:xfrm>
            <a:off x="838200" y="609599"/>
            <a:ext cx="7815782" cy="6122679"/>
          </a:xfrm>
          <a:prstGeom prst="rect">
            <a:avLst/>
          </a:prstGeom>
          <a:noFill/>
          <a:ln w="9525">
            <a:noFill/>
            <a:miter lim="800000"/>
            <a:headEnd/>
            <a:tailEnd/>
          </a:ln>
        </p:spPr>
      </p:pic>
      <p:sp>
        <p:nvSpPr>
          <p:cNvPr id="20482" name="Rectangle 2"/>
          <p:cNvSpPr>
            <a:spLocks noGrp="1" noChangeArrowheads="1"/>
          </p:cNvSpPr>
          <p:nvPr>
            <p:ph type="title"/>
          </p:nvPr>
        </p:nvSpPr>
        <p:spPr>
          <a:xfrm>
            <a:off x="1066800" y="152400"/>
            <a:ext cx="4114800" cy="579438"/>
          </a:xfrm>
        </p:spPr>
        <p:txBody>
          <a:bodyPr>
            <a:normAutofit/>
          </a:bodyPr>
          <a:lstStyle/>
          <a:p>
            <a:pPr>
              <a:defRPr/>
            </a:pPr>
            <a:r>
              <a:rPr lang="en-US" sz="3200" dirty="0" smtClean="0">
                <a:latin typeface="Berlin Sans FB" pitchFamily="34" charset="0"/>
              </a:rPr>
              <a:t>Correcting older data</a:t>
            </a:r>
            <a:endParaRPr lang="en-US" sz="3200" dirty="0" smtClean="0"/>
          </a:p>
        </p:txBody>
      </p:sp>
      <p:sp>
        <p:nvSpPr>
          <p:cNvPr id="10246" name="Line 9"/>
          <p:cNvSpPr>
            <a:spLocks noChangeShapeType="1"/>
          </p:cNvSpPr>
          <p:nvPr/>
        </p:nvSpPr>
        <p:spPr bwMode="auto">
          <a:xfrm>
            <a:off x="3352800" y="3124200"/>
            <a:ext cx="1066800" cy="762000"/>
          </a:xfrm>
          <a:prstGeom prst="line">
            <a:avLst/>
          </a:prstGeom>
          <a:noFill/>
          <a:ln w="57150">
            <a:solidFill>
              <a:srgbClr val="FFCC99"/>
            </a:solidFill>
            <a:round/>
            <a:headEnd/>
            <a:tailEnd type="triangle" w="med" len="med"/>
          </a:ln>
        </p:spPr>
        <p:txBody>
          <a:bodyPr/>
          <a:lstStyle/>
          <a:p>
            <a:endParaRPr lang="en-US"/>
          </a:p>
        </p:txBody>
      </p:sp>
      <p:sp>
        <p:nvSpPr>
          <p:cNvPr id="10245" name="Text Box 8"/>
          <p:cNvSpPr txBox="1">
            <a:spLocks noChangeArrowheads="1"/>
          </p:cNvSpPr>
          <p:nvPr/>
        </p:nvSpPr>
        <p:spPr bwMode="auto">
          <a:xfrm>
            <a:off x="533400" y="2590800"/>
            <a:ext cx="3352800" cy="646331"/>
          </a:xfrm>
          <a:prstGeom prst="rect">
            <a:avLst/>
          </a:prstGeom>
          <a:solidFill>
            <a:srgbClr val="FFCC99"/>
          </a:solidFill>
          <a:ln w="9525">
            <a:noFill/>
            <a:miter lim="800000"/>
            <a:headEnd/>
            <a:tailEnd/>
          </a:ln>
        </p:spPr>
        <p:txBody>
          <a:bodyPr wrap="square">
            <a:spAutoFit/>
          </a:bodyPr>
          <a:lstStyle/>
          <a:p>
            <a:r>
              <a:rPr lang="en-US" sz="1800" dirty="0">
                <a:solidFill>
                  <a:srgbClr val="003300"/>
                </a:solidFill>
              </a:rPr>
              <a:t>Hillshade from LiDAR</a:t>
            </a:r>
          </a:p>
          <a:p>
            <a:r>
              <a:rPr lang="en-US" sz="1800" dirty="0">
                <a:solidFill>
                  <a:srgbClr val="003300"/>
                </a:solidFill>
              </a:rPr>
              <a:t>-- </a:t>
            </a:r>
            <a:r>
              <a:rPr lang="en-US" sz="1800" dirty="0" smtClean="0">
                <a:solidFill>
                  <a:srgbClr val="003300"/>
                </a:solidFill>
              </a:rPr>
              <a:t>Easy to see actual stream</a:t>
            </a:r>
            <a:endParaRPr lang="en-US" sz="1800" dirty="0">
              <a:solidFill>
                <a:srgbClr val="003300"/>
              </a:solidFill>
            </a:endParaRPr>
          </a:p>
        </p:txBody>
      </p:sp>
      <p:sp>
        <p:nvSpPr>
          <p:cNvPr id="10247" name="Line 10"/>
          <p:cNvSpPr>
            <a:spLocks noChangeShapeType="1"/>
          </p:cNvSpPr>
          <p:nvPr/>
        </p:nvSpPr>
        <p:spPr bwMode="auto">
          <a:xfrm>
            <a:off x="3276600" y="2743200"/>
            <a:ext cx="1600200" cy="152400"/>
          </a:xfrm>
          <a:prstGeom prst="line">
            <a:avLst/>
          </a:prstGeom>
          <a:noFill/>
          <a:ln w="57150">
            <a:solidFill>
              <a:srgbClr val="FFCC99"/>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762000"/>
            <a:ext cx="7162800" cy="1265238"/>
          </a:xfrm>
        </p:spPr>
        <p:txBody>
          <a:bodyPr>
            <a:normAutofit/>
          </a:bodyPr>
          <a:lstStyle/>
          <a:p>
            <a:pPr algn="l">
              <a:defRPr/>
            </a:pPr>
            <a:r>
              <a:rPr lang="en-US" sz="4400" dirty="0" smtClean="0">
                <a:latin typeface="Berlin Sans FB" pitchFamily="34" charset="0"/>
              </a:rPr>
              <a:t>Summary</a:t>
            </a:r>
            <a:r>
              <a:rPr lang="en-US" sz="3200" dirty="0" smtClean="0">
                <a:latin typeface="Berlin Sans FB" pitchFamily="34" charset="0"/>
              </a:rPr>
              <a:t/>
            </a:r>
            <a:br>
              <a:rPr lang="en-US" sz="3200" dirty="0" smtClean="0">
                <a:latin typeface="Berlin Sans FB" pitchFamily="34" charset="0"/>
              </a:rPr>
            </a:br>
            <a:r>
              <a:rPr lang="en-US" sz="3200" dirty="0" smtClean="0">
                <a:latin typeface="Berlin Sans FB" pitchFamily="34" charset="0"/>
              </a:rPr>
              <a:t>LiDAR derived hillshades make sense:</a:t>
            </a:r>
            <a:endParaRPr lang="en-US" sz="3200" dirty="0" smtClean="0"/>
          </a:p>
        </p:txBody>
      </p:sp>
      <p:sp>
        <p:nvSpPr>
          <p:cNvPr id="2" name="TextBox 1"/>
          <p:cNvSpPr txBox="1"/>
          <p:nvPr/>
        </p:nvSpPr>
        <p:spPr>
          <a:xfrm>
            <a:off x="762000" y="2057400"/>
            <a:ext cx="7467600" cy="3785652"/>
          </a:xfrm>
          <a:prstGeom prst="rect">
            <a:avLst/>
          </a:prstGeom>
          <a:noFill/>
        </p:spPr>
        <p:txBody>
          <a:bodyPr wrap="square" rtlCol="0">
            <a:spAutoFit/>
          </a:bodyPr>
          <a:lstStyle/>
          <a:p>
            <a:endParaRPr lang="en-US" dirty="0"/>
          </a:p>
          <a:p>
            <a:pPr marL="342900" indent="-342900">
              <a:buFont typeface="Arial" charset="0"/>
              <a:buChar char="•"/>
            </a:pPr>
            <a:r>
              <a:rPr lang="en-US" dirty="0" smtClean="0"/>
              <a:t>When you want to understand the landscape before visiting the field (example of cliffs)</a:t>
            </a:r>
          </a:p>
          <a:p>
            <a:pPr marL="342900" indent="-342900">
              <a:buFont typeface="Arial" charset="0"/>
              <a:buChar char="•"/>
            </a:pPr>
            <a:endParaRPr lang="en-US" dirty="0"/>
          </a:p>
          <a:p>
            <a:pPr marL="342900" indent="-342900">
              <a:buFont typeface="Arial" charset="0"/>
              <a:buChar char="•"/>
            </a:pPr>
            <a:r>
              <a:rPr lang="en-US" dirty="0" smtClean="0"/>
              <a:t>When you want to help farmers anticipate future problems (encroaching gullies from a stream)</a:t>
            </a:r>
          </a:p>
          <a:p>
            <a:pPr marL="342900" indent="-342900">
              <a:buFont typeface="Arial" charset="0"/>
              <a:buChar char="•"/>
            </a:pPr>
            <a:endParaRPr lang="en-US" dirty="0"/>
          </a:p>
          <a:p>
            <a:pPr marL="342900" indent="-342900">
              <a:buFont typeface="Arial" charset="0"/>
              <a:buChar char="•"/>
            </a:pPr>
            <a:r>
              <a:rPr lang="en-US" dirty="0" smtClean="0"/>
              <a:t>When older GIS data do not make sense (stream location)</a:t>
            </a:r>
          </a:p>
          <a:p>
            <a:pPr marL="342900" indent="-342900">
              <a:buFont typeface="Arial" charset="0"/>
              <a:buChar char="•"/>
            </a:pPr>
            <a:endParaRPr lang="en-US" dirty="0"/>
          </a:p>
        </p:txBody>
      </p:sp>
    </p:spTree>
    <p:extLst>
      <p:ext uri="{BB962C8B-B14F-4D97-AF65-F5344CB8AC3E}">
        <p14:creationId xmlns:p14="http://schemas.microsoft.com/office/powerpoint/2010/main" val="501160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lidar"/>
          <p:cNvPicPr>
            <a:picLocks noChangeAspect="1" noChangeArrowheads="1"/>
          </p:cNvPicPr>
          <p:nvPr/>
        </p:nvPicPr>
        <p:blipFill>
          <a:blip r:embed="rId3" cstate="print">
            <a:lum bright="-12000" contrast="24000"/>
          </a:blip>
          <a:srcRect r="6250"/>
          <a:stretch>
            <a:fillRect/>
          </a:stretch>
        </p:blipFill>
        <p:spPr bwMode="auto">
          <a:xfrm>
            <a:off x="76200" y="38100"/>
            <a:ext cx="8991600" cy="6743700"/>
          </a:xfrm>
          <a:prstGeom prst="rect">
            <a:avLst/>
          </a:prstGeom>
          <a:noFill/>
          <a:ln w="9525">
            <a:noFill/>
            <a:miter lim="800000"/>
            <a:headEnd/>
            <a:tailEnd/>
          </a:ln>
        </p:spPr>
      </p:pic>
      <p:sp>
        <p:nvSpPr>
          <p:cNvPr id="3" name="TextBox 2"/>
          <p:cNvSpPr txBox="1"/>
          <p:nvPr/>
        </p:nvSpPr>
        <p:spPr>
          <a:xfrm>
            <a:off x="152400" y="228600"/>
            <a:ext cx="5606022" cy="1384995"/>
          </a:xfrm>
          <a:prstGeom prst="rect">
            <a:avLst/>
          </a:prstGeom>
          <a:noFill/>
        </p:spPr>
        <p:txBody>
          <a:bodyPr wrap="none" rtlCol="0">
            <a:spAutoFit/>
          </a:bodyPr>
          <a:lstStyle/>
          <a:p>
            <a:r>
              <a:rPr lang="en-US" sz="2800" dirty="0" smtClean="0"/>
              <a:t>1m LiDAR DEM data</a:t>
            </a:r>
          </a:p>
          <a:p>
            <a:r>
              <a:rPr lang="en-US" sz="2800" dirty="0" smtClean="0"/>
              <a:t>   -- same place –</a:t>
            </a:r>
          </a:p>
          <a:p>
            <a:r>
              <a:rPr lang="en-US" sz="2800" dirty="0" smtClean="0"/>
              <a:t>Still not intuitive as a planning layer!</a:t>
            </a:r>
            <a:endParaRPr lang="en-US" sz="2800" dirty="0"/>
          </a:p>
        </p:txBody>
      </p:sp>
      <p:sp>
        <p:nvSpPr>
          <p:cNvPr id="4" name="TextBox 3"/>
          <p:cNvSpPr txBox="1"/>
          <p:nvPr/>
        </p:nvSpPr>
        <p:spPr>
          <a:xfrm>
            <a:off x="5855920" y="6477000"/>
            <a:ext cx="3288080" cy="276999"/>
          </a:xfrm>
          <a:prstGeom prst="rect">
            <a:avLst/>
          </a:prstGeom>
          <a:noFill/>
        </p:spPr>
        <p:txBody>
          <a:bodyPr wrap="none" rtlCol="0">
            <a:spAutoFit/>
          </a:bodyPr>
          <a:lstStyle/>
          <a:p>
            <a:r>
              <a:rPr lang="en-US" sz="1200" dirty="0" smtClean="0">
                <a:solidFill>
                  <a:schemeClr val="bg1">
                    <a:lumMod val="65000"/>
                    <a:lumOff val="35000"/>
                  </a:schemeClr>
                </a:solidFill>
              </a:rPr>
              <a:t>Slide borrowed from Jarlath O’Neill-Dunne, UVM</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cstate="print"/>
          <a:srcRect/>
          <a:stretch>
            <a:fillRect/>
          </a:stretch>
        </p:blipFill>
        <p:spPr bwMode="auto">
          <a:xfrm>
            <a:off x="159026" y="298174"/>
            <a:ext cx="8891181" cy="6428132"/>
          </a:xfrm>
          <a:prstGeom prst="rect">
            <a:avLst/>
          </a:prstGeom>
          <a:noFill/>
          <a:ln w="9525">
            <a:noFill/>
            <a:miter lim="800000"/>
            <a:headEnd/>
            <a:tailEnd/>
          </a:ln>
        </p:spPr>
      </p:pic>
      <p:sp>
        <p:nvSpPr>
          <p:cNvPr id="4" name="TextBox 3"/>
          <p:cNvSpPr txBox="1"/>
          <p:nvPr/>
        </p:nvSpPr>
        <p:spPr>
          <a:xfrm>
            <a:off x="152400" y="228600"/>
            <a:ext cx="6516528" cy="954107"/>
          </a:xfrm>
          <a:prstGeom prst="rect">
            <a:avLst/>
          </a:prstGeom>
          <a:noFill/>
        </p:spPr>
        <p:txBody>
          <a:bodyPr wrap="none" rtlCol="0">
            <a:spAutoFit/>
          </a:bodyPr>
          <a:lstStyle/>
          <a:p>
            <a:r>
              <a:rPr lang="en-US" sz="2800" dirty="0" smtClean="0"/>
              <a:t>  1m Hillshade</a:t>
            </a:r>
          </a:p>
          <a:p>
            <a:r>
              <a:rPr lang="en-US" sz="2800" dirty="0" smtClean="0"/>
              <a:t>   Start to see details and understand them</a:t>
            </a:r>
            <a:endParaRPr lang="en-US" sz="2800" dirty="0"/>
          </a:p>
        </p:txBody>
      </p:sp>
      <p:sp>
        <p:nvSpPr>
          <p:cNvPr id="8" name="TextBox 7"/>
          <p:cNvSpPr txBox="1"/>
          <p:nvPr/>
        </p:nvSpPr>
        <p:spPr>
          <a:xfrm>
            <a:off x="3429000" y="3810000"/>
            <a:ext cx="772969" cy="461665"/>
          </a:xfrm>
          <a:prstGeom prst="rect">
            <a:avLst/>
          </a:prstGeom>
          <a:noFill/>
        </p:spPr>
        <p:txBody>
          <a:bodyPr wrap="none" rtlCol="0">
            <a:spAutoFit/>
          </a:bodyPr>
          <a:lstStyle/>
          <a:p>
            <a:r>
              <a:rPr lang="en-US" dirty="0" smtClean="0">
                <a:solidFill>
                  <a:srgbClr val="FFFF00"/>
                </a:solidFill>
              </a:rPr>
              <a:t>Cliffs</a:t>
            </a:r>
          </a:p>
        </p:txBody>
      </p:sp>
      <p:cxnSp>
        <p:nvCxnSpPr>
          <p:cNvPr id="10" name="Straight Arrow Connector 9"/>
          <p:cNvCxnSpPr/>
          <p:nvPr/>
        </p:nvCxnSpPr>
        <p:spPr>
          <a:xfrm flipV="1">
            <a:off x="4038600" y="3200400"/>
            <a:ext cx="152400" cy="685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cstate="print"/>
          <a:srcRect/>
          <a:stretch>
            <a:fillRect/>
          </a:stretch>
        </p:blipFill>
        <p:spPr bwMode="auto">
          <a:xfrm>
            <a:off x="183547" y="304800"/>
            <a:ext cx="8891181" cy="6428132"/>
          </a:xfrm>
          <a:prstGeom prst="rect">
            <a:avLst/>
          </a:prstGeom>
          <a:noFill/>
          <a:ln w="9525">
            <a:noFill/>
            <a:miter lim="800000"/>
            <a:headEnd/>
            <a:tailEnd/>
          </a:ln>
        </p:spPr>
      </p:pic>
      <p:sp>
        <p:nvSpPr>
          <p:cNvPr id="4" name="TextBox 3"/>
          <p:cNvSpPr txBox="1"/>
          <p:nvPr/>
        </p:nvSpPr>
        <p:spPr>
          <a:xfrm>
            <a:off x="152400" y="228600"/>
            <a:ext cx="6516528" cy="954107"/>
          </a:xfrm>
          <a:prstGeom prst="rect">
            <a:avLst/>
          </a:prstGeom>
          <a:noFill/>
        </p:spPr>
        <p:txBody>
          <a:bodyPr wrap="none" rtlCol="0">
            <a:spAutoFit/>
          </a:bodyPr>
          <a:lstStyle/>
          <a:p>
            <a:r>
              <a:rPr lang="en-US" sz="2800" dirty="0" smtClean="0"/>
              <a:t>  1m Hillshade</a:t>
            </a:r>
          </a:p>
          <a:p>
            <a:r>
              <a:rPr lang="en-US" sz="2800" dirty="0" smtClean="0"/>
              <a:t>   Start to see details and understand them</a:t>
            </a:r>
            <a:endParaRPr lang="en-US" sz="2800" dirty="0"/>
          </a:p>
        </p:txBody>
      </p:sp>
      <p:sp>
        <p:nvSpPr>
          <p:cNvPr id="8" name="TextBox 7"/>
          <p:cNvSpPr txBox="1"/>
          <p:nvPr/>
        </p:nvSpPr>
        <p:spPr>
          <a:xfrm>
            <a:off x="3429000" y="3810000"/>
            <a:ext cx="772969" cy="461665"/>
          </a:xfrm>
          <a:prstGeom prst="rect">
            <a:avLst/>
          </a:prstGeom>
          <a:noFill/>
        </p:spPr>
        <p:txBody>
          <a:bodyPr wrap="none" rtlCol="0">
            <a:spAutoFit/>
          </a:bodyPr>
          <a:lstStyle/>
          <a:p>
            <a:r>
              <a:rPr lang="en-US" dirty="0" smtClean="0">
                <a:solidFill>
                  <a:srgbClr val="FFFF00"/>
                </a:solidFill>
              </a:rPr>
              <a:t>Cliffs</a:t>
            </a:r>
          </a:p>
        </p:txBody>
      </p:sp>
      <p:cxnSp>
        <p:nvCxnSpPr>
          <p:cNvPr id="10" name="Straight Arrow Connector 9"/>
          <p:cNvCxnSpPr/>
          <p:nvPr/>
        </p:nvCxnSpPr>
        <p:spPr>
          <a:xfrm flipV="1">
            <a:off x="4038600" y="3200400"/>
            <a:ext cx="152400" cy="685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53200" y="3733800"/>
            <a:ext cx="2247731" cy="461665"/>
          </a:xfrm>
          <a:prstGeom prst="rect">
            <a:avLst/>
          </a:prstGeom>
          <a:noFill/>
        </p:spPr>
        <p:txBody>
          <a:bodyPr wrap="none" rtlCol="0">
            <a:spAutoFit/>
          </a:bodyPr>
          <a:lstStyle/>
          <a:p>
            <a:r>
              <a:rPr lang="en-US" dirty="0" smtClean="0">
                <a:solidFill>
                  <a:srgbClr val="FFFF00"/>
                </a:solidFill>
              </a:rPr>
              <a:t>What are these?</a:t>
            </a:r>
          </a:p>
        </p:txBody>
      </p:sp>
      <p:cxnSp>
        <p:nvCxnSpPr>
          <p:cNvPr id="7" name="Straight Arrow Connector 6"/>
          <p:cNvCxnSpPr/>
          <p:nvPr/>
        </p:nvCxnSpPr>
        <p:spPr>
          <a:xfrm flipH="1" flipV="1">
            <a:off x="5943600" y="3124200"/>
            <a:ext cx="1828800" cy="762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4343400" y="4195465"/>
            <a:ext cx="3333666" cy="174813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cstate="print"/>
          <a:srcRect/>
          <a:stretch>
            <a:fillRect/>
          </a:stretch>
        </p:blipFill>
        <p:spPr bwMode="auto">
          <a:xfrm>
            <a:off x="142461" y="307285"/>
            <a:ext cx="8891181" cy="6428132"/>
          </a:xfrm>
          <a:prstGeom prst="rect">
            <a:avLst/>
          </a:prstGeom>
          <a:noFill/>
          <a:ln w="9525">
            <a:noFill/>
            <a:miter lim="800000"/>
            <a:headEnd/>
            <a:tailEnd/>
          </a:ln>
        </p:spPr>
      </p:pic>
      <p:sp>
        <p:nvSpPr>
          <p:cNvPr id="4" name="TextBox 3"/>
          <p:cNvSpPr txBox="1"/>
          <p:nvPr/>
        </p:nvSpPr>
        <p:spPr>
          <a:xfrm>
            <a:off x="152400" y="228600"/>
            <a:ext cx="6516528" cy="954107"/>
          </a:xfrm>
          <a:prstGeom prst="rect">
            <a:avLst/>
          </a:prstGeom>
          <a:noFill/>
        </p:spPr>
        <p:txBody>
          <a:bodyPr wrap="none" rtlCol="0">
            <a:spAutoFit/>
          </a:bodyPr>
          <a:lstStyle/>
          <a:p>
            <a:r>
              <a:rPr lang="en-US" sz="2800" dirty="0" smtClean="0"/>
              <a:t>  1m Hillshade</a:t>
            </a:r>
          </a:p>
          <a:p>
            <a:r>
              <a:rPr lang="en-US" sz="2800" dirty="0" smtClean="0"/>
              <a:t>   Start to see details and understand them</a:t>
            </a:r>
            <a:endParaRPr lang="en-US" sz="2800" dirty="0"/>
          </a:p>
        </p:txBody>
      </p:sp>
      <p:sp>
        <p:nvSpPr>
          <p:cNvPr id="10" name="TextBox 9"/>
          <p:cNvSpPr txBox="1"/>
          <p:nvPr/>
        </p:nvSpPr>
        <p:spPr>
          <a:xfrm>
            <a:off x="4800600" y="3200400"/>
            <a:ext cx="1005403" cy="461665"/>
          </a:xfrm>
          <a:prstGeom prst="rect">
            <a:avLst/>
          </a:prstGeom>
          <a:noFill/>
        </p:spPr>
        <p:txBody>
          <a:bodyPr wrap="none" rtlCol="0">
            <a:spAutoFit/>
          </a:bodyPr>
          <a:lstStyle/>
          <a:p>
            <a:r>
              <a:rPr lang="en-US" dirty="0" smtClean="0">
                <a:solidFill>
                  <a:srgbClr val="FFFF00"/>
                </a:solidFill>
              </a:rPr>
              <a:t>Gullies</a:t>
            </a:r>
          </a:p>
        </p:txBody>
      </p:sp>
      <p:cxnSp>
        <p:nvCxnSpPr>
          <p:cNvPr id="11" name="Straight Arrow Connector 10"/>
          <p:cNvCxnSpPr/>
          <p:nvPr/>
        </p:nvCxnSpPr>
        <p:spPr>
          <a:xfrm flipH="1" flipV="1">
            <a:off x="4648200" y="2819400"/>
            <a:ext cx="304800" cy="457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715000" y="2590800"/>
            <a:ext cx="381000" cy="762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9000" y="3810000"/>
            <a:ext cx="772969" cy="461665"/>
          </a:xfrm>
          <a:prstGeom prst="rect">
            <a:avLst/>
          </a:prstGeom>
          <a:noFill/>
        </p:spPr>
        <p:txBody>
          <a:bodyPr wrap="none" rtlCol="0">
            <a:spAutoFit/>
          </a:bodyPr>
          <a:lstStyle/>
          <a:p>
            <a:r>
              <a:rPr lang="en-US" dirty="0" smtClean="0">
                <a:solidFill>
                  <a:srgbClr val="FFFF00"/>
                </a:solidFill>
              </a:rPr>
              <a:t>Cliffs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cstate="print"/>
          <a:srcRect/>
          <a:stretch>
            <a:fillRect/>
          </a:stretch>
        </p:blipFill>
        <p:spPr bwMode="auto">
          <a:xfrm>
            <a:off x="142461" y="307285"/>
            <a:ext cx="8891181" cy="6428132"/>
          </a:xfrm>
          <a:prstGeom prst="rect">
            <a:avLst/>
          </a:prstGeom>
          <a:noFill/>
          <a:ln w="9525">
            <a:noFill/>
            <a:miter lim="800000"/>
            <a:headEnd/>
            <a:tailEnd/>
          </a:ln>
        </p:spPr>
      </p:pic>
      <p:sp>
        <p:nvSpPr>
          <p:cNvPr id="4" name="TextBox 3"/>
          <p:cNvSpPr txBox="1"/>
          <p:nvPr/>
        </p:nvSpPr>
        <p:spPr>
          <a:xfrm>
            <a:off x="152400" y="228600"/>
            <a:ext cx="6516528" cy="954107"/>
          </a:xfrm>
          <a:prstGeom prst="rect">
            <a:avLst/>
          </a:prstGeom>
          <a:noFill/>
        </p:spPr>
        <p:txBody>
          <a:bodyPr wrap="none" rtlCol="0">
            <a:spAutoFit/>
          </a:bodyPr>
          <a:lstStyle/>
          <a:p>
            <a:r>
              <a:rPr lang="en-US" sz="2800" dirty="0" smtClean="0"/>
              <a:t>  1m Hillshade</a:t>
            </a:r>
          </a:p>
          <a:p>
            <a:r>
              <a:rPr lang="en-US" sz="2800" dirty="0" smtClean="0"/>
              <a:t>   Start to see details and understand them</a:t>
            </a:r>
            <a:endParaRPr lang="en-US" sz="2800" dirty="0"/>
          </a:p>
        </p:txBody>
      </p:sp>
      <p:sp>
        <p:nvSpPr>
          <p:cNvPr id="10" name="TextBox 9"/>
          <p:cNvSpPr txBox="1"/>
          <p:nvPr/>
        </p:nvSpPr>
        <p:spPr>
          <a:xfrm>
            <a:off x="4785797" y="3200400"/>
            <a:ext cx="1005403" cy="461665"/>
          </a:xfrm>
          <a:prstGeom prst="rect">
            <a:avLst/>
          </a:prstGeom>
          <a:noFill/>
        </p:spPr>
        <p:txBody>
          <a:bodyPr wrap="none" rtlCol="0">
            <a:spAutoFit/>
          </a:bodyPr>
          <a:lstStyle/>
          <a:p>
            <a:r>
              <a:rPr lang="en-US" dirty="0" smtClean="0">
                <a:solidFill>
                  <a:srgbClr val="FFFF00"/>
                </a:solidFill>
              </a:rPr>
              <a:t>Gullies</a:t>
            </a:r>
          </a:p>
        </p:txBody>
      </p:sp>
      <p:sp>
        <p:nvSpPr>
          <p:cNvPr id="18" name="TextBox 17"/>
          <p:cNvSpPr txBox="1"/>
          <p:nvPr/>
        </p:nvSpPr>
        <p:spPr>
          <a:xfrm>
            <a:off x="3429000" y="3810000"/>
            <a:ext cx="772969" cy="461665"/>
          </a:xfrm>
          <a:prstGeom prst="rect">
            <a:avLst/>
          </a:prstGeom>
          <a:noFill/>
        </p:spPr>
        <p:txBody>
          <a:bodyPr wrap="none" rtlCol="0">
            <a:spAutoFit/>
          </a:bodyPr>
          <a:lstStyle/>
          <a:p>
            <a:r>
              <a:rPr lang="en-US" dirty="0" smtClean="0">
                <a:solidFill>
                  <a:srgbClr val="FFFF00"/>
                </a:solidFill>
              </a:rPr>
              <a:t>Cliffs</a:t>
            </a:r>
          </a:p>
        </p:txBody>
      </p:sp>
      <p:sp>
        <p:nvSpPr>
          <p:cNvPr id="8" name="TextBox 7"/>
          <p:cNvSpPr txBox="1"/>
          <p:nvPr/>
        </p:nvSpPr>
        <p:spPr>
          <a:xfrm>
            <a:off x="7162800" y="3048000"/>
            <a:ext cx="1539204" cy="461665"/>
          </a:xfrm>
          <a:prstGeom prst="rect">
            <a:avLst/>
          </a:prstGeom>
          <a:noFill/>
        </p:spPr>
        <p:txBody>
          <a:bodyPr wrap="none" rtlCol="0">
            <a:spAutoFit/>
          </a:bodyPr>
          <a:lstStyle/>
          <a:p>
            <a:r>
              <a:rPr lang="en-US" dirty="0" smtClean="0">
                <a:solidFill>
                  <a:srgbClr val="FFFF00"/>
                </a:solidFill>
              </a:rPr>
              <a:t>Floodplain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cstate="print"/>
          <a:srcRect/>
          <a:stretch>
            <a:fillRect/>
          </a:stretch>
        </p:blipFill>
        <p:spPr bwMode="auto">
          <a:xfrm>
            <a:off x="142461" y="307285"/>
            <a:ext cx="8891181" cy="6428132"/>
          </a:xfrm>
          <a:prstGeom prst="rect">
            <a:avLst/>
          </a:prstGeom>
          <a:noFill/>
          <a:ln w="9525">
            <a:noFill/>
            <a:miter lim="800000"/>
            <a:headEnd/>
            <a:tailEnd/>
          </a:ln>
        </p:spPr>
      </p:pic>
      <p:sp>
        <p:nvSpPr>
          <p:cNvPr id="4" name="TextBox 3"/>
          <p:cNvSpPr txBox="1"/>
          <p:nvPr/>
        </p:nvSpPr>
        <p:spPr>
          <a:xfrm>
            <a:off x="152400" y="228600"/>
            <a:ext cx="6516528" cy="954107"/>
          </a:xfrm>
          <a:prstGeom prst="rect">
            <a:avLst/>
          </a:prstGeom>
          <a:noFill/>
        </p:spPr>
        <p:txBody>
          <a:bodyPr wrap="none" rtlCol="0">
            <a:spAutoFit/>
          </a:bodyPr>
          <a:lstStyle/>
          <a:p>
            <a:r>
              <a:rPr lang="en-US" sz="2800" dirty="0" smtClean="0"/>
              <a:t>  1m Hillshade</a:t>
            </a:r>
          </a:p>
          <a:p>
            <a:r>
              <a:rPr lang="en-US" sz="2800" dirty="0" smtClean="0"/>
              <a:t>   Start to see details and understand them</a:t>
            </a:r>
            <a:endParaRPr lang="en-US" sz="2800" dirty="0"/>
          </a:p>
        </p:txBody>
      </p:sp>
      <p:sp>
        <p:nvSpPr>
          <p:cNvPr id="18" name="TextBox 17"/>
          <p:cNvSpPr txBox="1"/>
          <p:nvPr/>
        </p:nvSpPr>
        <p:spPr>
          <a:xfrm>
            <a:off x="3429000" y="3810000"/>
            <a:ext cx="772969" cy="461665"/>
          </a:xfrm>
          <a:prstGeom prst="rect">
            <a:avLst/>
          </a:prstGeom>
          <a:noFill/>
        </p:spPr>
        <p:txBody>
          <a:bodyPr wrap="none" rtlCol="0">
            <a:spAutoFit/>
          </a:bodyPr>
          <a:lstStyle/>
          <a:p>
            <a:r>
              <a:rPr lang="en-US" dirty="0" smtClean="0">
                <a:solidFill>
                  <a:srgbClr val="FFFF00"/>
                </a:solidFill>
              </a:rPr>
              <a:t>Cliffs</a:t>
            </a:r>
          </a:p>
        </p:txBody>
      </p:sp>
      <p:sp>
        <p:nvSpPr>
          <p:cNvPr id="8" name="TextBox 7"/>
          <p:cNvSpPr txBox="1"/>
          <p:nvPr/>
        </p:nvSpPr>
        <p:spPr>
          <a:xfrm>
            <a:off x="7162800" y="3048000"/>
            <a:ext cx="1539204" cy="461665"/>
          </a:xfrm>
          <a:prstGeom prst="rect">
            <a:avLst/>
          </a:prstGeom>
          <a:noFill/>
        </p:spPr>
        <p:txBody>
          <a:bodyPr wrap="none" rtlCol="0">
            <a:spAutoFit/>
          </a:bodyPr>
          <a:lstStyle/>
          <a:p>
            <a:r>
              <a:rPr lang="en-US" dirty="0" smtClean="0">
                <a:solidFill>
                  <a:srgbClr val="FFFF00"/>
                </a:solidFill>
              </a:rPr>
              <a:t>Floodplain</a:t>
            </a:r>
            <a:endParaRPr lang="en-US" dirty="0">
              <a:solidFill>
                <a:srgbClr val="FFFF00"/>
              </a:solidFill>
            </a:endParaRPr>
          </a:p>
        </p:txBody>
      </p:sp>
      <p:sp>
        <p:nvSpPr>
          <p:cNvPr id="7" name="TextBox 6"/>
          <p:cNvSpPr txBox="1"/>
          <p:nvPr/>
        </p:nvSpPr>
        <p:spPr>
          <a:xfrm>
            <a:off x="2438400" y="1219200"/>
            <a:ext cx="957313" cy="461665"/>
          </a:xfrm>
          <a:prstGeom prst="rect">
            <a:avLst/>
          </a:prstGeom>
          <a:noFill/>
        </p:spPr>
        <p:txBody>
          <a:bodyPr wrap="none" rtlCol="0">
            <a:spAutoFit/>
          </a:bodyPr>
          <a:lstStyle/>
          <a:p>
            <a:r>
              <a:rPr lang="en-US" dirty="0" smtClean="0">
                <a:solidFill>
                  <a:srgbClr val="FFFF00"/>
                </a:solidFill>
              </a:rPr>
              <a:t>Roads</a:t>
            </a:r>
            <a:endParaRPr lang="en-US" dirty="0">
              <a:solidFill>
                <a:srgbClr val="FFFF00"/>
              </a:solidFill>
            </a:endParaRPr>
          </a:p>
        </p:txBody>
      </p:sp>
      <p:sp>
        <p:nvSpPr>
          <p:cNvPr id="9" name="TextBox 8"/>
          <p:cNvSpPr txBox="1"/>
          <p:nvPr/>
        </p:nvSpPr>
        <p:spPr>
          <a:xfrm rot="3833296">
            <a:off x="6571462" y="4898299"/>
            <a:ext cx="675185" cy="461665"/>
          </a:xfrm>
          <a:prstGeom prst="rect">
            <a:avLst/>
          </a:prstGeom>
          <a:noFill/>
        </p:spPr>
        <p:txBody>
          <a:bodyPr wrap="none" rtlCol="0">
            <a:spAutoFit/>
          </a:bodyPr>
          <a:lstStyle/>
          <a:p>
            <a:r>
              <a:rPr lang="en-US" dirty="0" smtClean="0">
                <a:solidFill>
                  <a:srgbClr val="FFFF00"/>
                </a:solidFill>
              </a:rPr>
              <a:t>I-89</a:t>
            </a:r>
          </a:p>
        </p:txBody>
      </p:sp>
      <p:sp>
        <p:nvSpPr>
          <p:cNvPr id="11" name="TextBox 10"/>
          <p:cNvSpPr txBox="1"/>
          <p:nvPr/>
        </p:nvSpPr>
        <p:spPr>
          <a:xfrm>
            <a:off x="4785797" y="3200400"/>
            <a:ext cx="1005403" cy="461665"/>
          </a:xfrm>
          <a:prstGeom prst="rect">
            <a:avLst/>
          </a:prstGeom>
          <a:noFill/>
        </p:spPr>
        <p:txBody>
          <a:bodyPr wrap="none" rtlCol="0">
            <a:spAutoFit/>
          </a:bodyPr>
          <a:lstStyle/>
          <a:p>
            <a:r>
              <a:rPr lang="en-US" dirty="0" smtClean="0">
                <a:solidFill>
                  <a:srgbClr val="FFFF00"/>
                </a:solidFill>
              </a:rPr>
              <a:t>Gullies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cstate="print"/>
          <a:srcRect/>
          <a:stretch>
            <a:fillRect/>
          </a:stretch>
        </p:blipFill>
        <p:spPr bwMode="auto">
          <a:xfrm>
            <a:off x="142461" y="307285"/>
            <a:ext cx="8891181" cy="6428132"/>
          </a:xfrm>
          <a:prstGeom prst="rect">
            <a:avLst/>
          </a:prstGeom>
          <a:noFill/>
          <a:ln w="9525">
            <a:noFill/>
            <a:miter lim="800000"/>
            <a:headEnd/>
            <a:tailEnd/>
          </a:ln>
        </p:spPr>
      </p:pic>
      <p:sp>
        <p:nvSpPr>
          <p:cNvPr id="4" name="TextBox 3"/>
          <p:cNvSpPr txBox="1"/>
          <p:nvPr/>
        </p:nvSpPr>
        <p:spPr>
          <a:xfrm>
            <a:off x="152400" y="228600"/>
            <a:ext cx="6516528" cy="954107"/>
          </a:xfrm>
          <a:prstGeom prst="rect">
            <a:avLst/>
          </a:prstGeom>
          <a:noFill/>
        </p:spPr>
        <p:txBody>
          <a:bodyPr wrap="none" rtlCol="0">
            <a:spAutoFit/>
          </a:bodyPr>
          <a:lstStyle/>
          <a:p>
            <a:r>
              <a:rPr lang="en-US" sz="2800" dirty="0" smtClean="0"/>
              <a:t>  1m Hillshade</a:t>
            </a:r>
          </a:p>
          <a:p>
            <a:r>
              <a:rPr lang="en-US" sz="2800" dirty="0" smtClean="0"/>
              <a:t>   Start to see details and understand them</a:t>
            </a:r>
            <a:endParaRPr lang="en-US" sz="2800" dirty="0"/>
          </a:p>
        </p:txBody>
      </p:sp>
      <p:sp>
        <p:nvSpPr>
          <p:cNvPr id="18" name="TextBox 17"/>
          <p:cNvSpPr txBox="1"/>
          <p:nvPr/>
        </p:nvSpPr>
        <p:spPr>
          <a:xfrm>
            <a:off x="3429000" y="3810000"/>
            <a:ext cx="772969" cy="461665"/>
          </a:xfrm>
          <a:prstGeom prst="rect">
            <a:avLst/>
          </a:prstGeom>
          <a:noFill/>
        </p:spPr>
        <p:txBody>
          <a:bodyPr wrap="none" rtlCol="0">
            <a:spAutoFit/>
          </a:bodyPr>
          <a:lstStyle/>
          <a:p>
            <a:r>
              <a:rPr lang="en-US" dirty="0" smtClean="0">
                <a:solidFill>
                  <a:srgbClr val="FFFF00"/>
                </a:solidFill>
              </a:rPr>
              <a:t>Cliffs</a:t>
            </a:r>
          </a:p>
        </p:txBody>
      </p:sp>
      <p:sp>
        <p:nvSpPr>
          <p:cNvPr id="8" name="TextBox 7"/>
          <p:cNvSpPr txBox="1"/>
          <p:nvPr/>
        </p:nvSpPr>
        <p:spPr>
          <a:xfrm>
            <a:off x="7162800" y="3048000"/>
            <a:ext cx="1539204" cy="461665"/>
          </a:xfrm>
          <a:prstGeom prst="rect">
            <a:avLst/>
          </a:prstGeom>
          <a:noFill/>
        </p:spPr>
        <p:txBody>
          <a:bodyPr wrap="none" rtlCol="0">
            <a:spAutoFit/>
          </a:bodyPr>
          <a:lstStyle/>
          <a:p>
            <a:r>
              <a:rPr lang="en-US" dirty="0" smtClean="0">
                <a:solidFill>
                  <a:srgbClr val="FFFF00"/>
                </a:solidFill>
              </a:rPr>
              <a:t>Floodplain</a:t>
            </a:r>
            <a:endParaRPr lang="en-US" dirty="0">
              <a:solidFill>
                <a:srgbClr val="FFFF00"/>
              </a:solidFill>
            </a:endParaRPr>
          </a:p>
        </p:txBody>
      </p:sp>
      <p:sp>
        <p:nvSpPr>
          <p:cNvPr id="7" name="TextBox 6"/>
          <p:cNvSpPr txBox="1"/>
          <p:nvPr/>
        </p:nvSpPr>
        <p:spPr>
          <a:xfrm>
            <a:off x="2438400" y="1219200"/>
            <a:ext cx="957313" cy="461665"/>
          </a:xfrm>
          <a:prstGeom prst="rect">
            <a:avLst/>
          </a:prstGeom>
          <a:noFill/>
        </p:spPr>
        <p:txBody>
          <a:bodyPr wrap="none" rtlCol="0">
            <a:spAutoFit/>
          </a:bodyPr>
          <a:lstStyle/>
          <a:p>
            <a:r>
              <a:rPr lang="en-US" dirty="0" smtClean="0">
                <a:solidFill>
                  <a:srgbClr val="FFFF00"/>
                </a:solidFill>
              </a:rPr>
              <a:t>Roads</a:t>
            </a:r>
            <a:endParaRPr lang="en-US" dirty="0">
              <a:solidFill>
                <a:srgbClr val="FFFF00"/>
              </a:solidFill>
            </a:endParaRPr>
          </a:p>
        </p:txBody>
      </p:sp>
      <p:sp>
        <p:nvSpPr>
          <p:cNvPr id="9" name="TextBox 8"/>
          <p:cNvSpPr txBox="1"/>
          <p:nvPr/>
        </p:nvSpPr>
        <p:spPr>
          <a:xfrm rot="3833296">
            <a:off x="6571462" y="4898299"/>
            <a:ext cx="675185" cy="461665"/>
          </a:xfrm>
          <a:prstGeom prst="rect">
            <a:avLst/>
          </a:prstGeom>
          <a:noFill/>
        </p:spPr>
        <p:txBody>
          <a:bodyPr wrap="none" rtlCol="0">
            <a:spAutoFit/>
          </a:bodyPr>
          <a:lstStyle/>
          <a:p>
            <a:r>
              <a:rPr lang="en-US" dirty="0" smtClean="0">
                <a:solidFill>
                  <a:srgbClr val="FFFF00"/>
                </a:solidFill>
              </a:rPr>
              <a:t>I-89</a:t>
            </a:r>
          </a:p>
        </p:txBody>
      </p:sp>
      <p:sp>
        <p:nvSpPr>
          <p:cNvPr id="11" name="TextBox 10"/>
          <p:cNvSpPr txBox="1"/>
          <p:nvPr/>
        </p:nvSpPr>
        <p:spPr>
          <a:xfrm>
            <a:off x="1143000" y="6167735"/>
            <a:ext cx="1220206" cy="461665"/>
          </a:xfrm>
          <a:prstGeom prst="rect">
            <a:avLst/>
          </a:prstGeom>
          <a:noFill/>
        </p:spPr>
        <p:txBody>
          <a:bodyPr wrap="none" rtlCol="0">
            <a:spAutoFit/>
          </a:bodyPr>
          <a:lstStyle/>
          <a:p>
            <a:r>
              <a:rPr lang="en-US" dirty="0" smtClean="0">
                <a:solidFill>
                  <a:srgbClr val="FFFF00"/>
                </a:solidFill>
              </a:rPr>
              <a:t>Quarry?</a:t>
            </a:r>
            <a:endParaRPr lang="en-US" dirty="0">
              <a:solidFill>
                <a:srgbClr val="FFFF00"/>
              </a:solidFill>
            </a:endParaRPr>
          </a:p>
        </p:txBody>
      </p:sp>
      <p:sp>
        <p:nvSpPr>
          <p:cNvPr id="12" name="TextBox 11"/>
          <p:cNvSpPr txBox="1"/>
          <p:nvPr/>
        </p:nvSpPr>
        <p:spPr>
          <a:xfrm>
            <a:off x="4785797" y="3200400"/>
            <a:ext cx="1005403" cy="461665"/>
          </a:xfrm>
          <a:prstGeom prst="rect">
            <a:avLst/>
          </a:prstGeom>
          <a:noFill/>
        </p:spPr>
        <p:txBody>
          <a:bodyPr wrap="none" rtlCol="0">
            <a:spAutoFit/>
          </a:bodyPr>
          <a:lstStyle/>
          <a:p>
            <a:r>
              <a:rPr lang="en-US" dirty="0" smtClean="0">
                <a:solidFill>
                  <a:srgbClr val="FFFF00"/>
                </a:solidFill>
              </a:rPr>
              <a:t>Gullies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2884</TotalTime>
  <Words>1919</Words>
  <Application>Microsoft Office PowerPoint</Application>
  <PresentationFormat>On-screen Show (4:3)</PresentationFormat>
  <Paragraphs>192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Foundry</vt:lpstr>
      <vt:lpstr>LiDAR-derived Hillshades make sense   NRCS ENTSC Webinar, February 27,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Correcting older stream data – proximity to barnyard</vt:lpstr>
      <vt:lpstr>Zoomed view of a stream location that seems odd.</vt:lpstr>
      <vt:lpstr>Correcting older data</vt:lpstr>
      <vt:lpstr>Summary LiDAR derived hillshades make sense:</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LiDAR Experience</dc:title>
  <dc:creator>reed.sims</dc:creator>
  <cp:lastModifiedBy>Sims, Reed - NRCS, Colchester, VT</cp:lastModifiedBy>
  <cp:revision>290</cp:revision>
  <dcterms:created xsi:type="dcterms:W3CDTF">2013-02-17T23:41:03Z</dcterms:created>
  <dcterms:modified xsi:type="dcterms:W3CDTF">2013-02-25T20:15:42Z</dcterms:modified>
</cp:coreProperties>
</file>