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77" r:id="rId3"/>
    <p:sldId id="258" r:id="rId4"/>
    <p:sldId id="259" r:id="rId5"/>
    <p:sldId id="263" r:id="rId6"/>
    <p:sldId id="260" r:id="rId7"/>
    <p:sldId id="261" r:id="rId8"/>
    <p:sldId id="264" r:id="rId9"/>
    <p:sldId id="268" r:id="rId10"/>
    <p:sldId id="262" r:id="rId11"/>
    <p:sldId id="257" r:id="rId12"/>
    <p:sldId id="266" r:id="rId13"/>
    <p:sldId id="265" r:id="rId14"/>
    <p:sldId id="276" r:id="rId15"/>
    <p:sldId id="285" r:id="rId16"/>
    <p:sldId id="269" r:id="rId17"/>
    <p:sldId id="270" r:id="rId18"/>
    <p:sldId id="271" r:id="rId19"/>
    <p:sldId id="272" r:id="rId20"/>
    <p:sldId id="273" r:id="rId21"/>
    <p:sldId id="274" r:id="rId22"/>
    <p:sldId id="283" r:id="rId23"/>
    <p:sldId id="281" r:id="rId24"/>
    <p:sldId id="275" r:id="rId25"/>
    <p:sldId id="278" r:id="rId26"/>
    <p:sldId id="279" r:id="rId27"/>
    <p:sldId id="284" r:id="rId28"/>
    <p:sldId id="282" r:id="rId29"/>
    <p:sldId id="280" r:id="rId30"/>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CC"/>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6703" autoAdjust="0"/>
  </p:normalViewPr>
  <p:slideViewPr>
    <p:cSldViewPr>
      <p:cViewPr varScale="1">
        <p:scale>
          <a:sx n="35" d="100"/>
          <a:sy n="35" d="100"/>
        </p:scale>
        <p:origin x="-840" y="-8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39781192-1810-4528-9335-FCD523513793}" type="datetimeFigureOut">
              <a:rPr lang="en-US" smtClean="0"/>
              <a:pPr/>
              <a:t>3/12/2013</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E82D363B-D79B-44B8-B4DE-9261D7A6E35D}" type="slidenum">
              <a:rPr lang="en-US" smtClean="0"/>
              <a:pPr/>
              <a:t>‹#›</a:t>
            </a:fld>
            <a:endParaRPr lang="en-US"/>
          </a:p>
        </p:txBody>
      </p:sp>
    </p:spTree>
    <p:extLst>
      <p:ext uri="{BB962C8B-B14F-4D97-AF65-F5344CB8AC3E}">
        <p14:creationId xmlns:p14="http://schemas.microsoft.com/office/powerpoint/2010/main" val="3466657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2D363B-D79B-44B8-B4DE-9261D7A6E35D}" type="slidenum">
              <a:rPr lang="en-US" smtClean="0"/>
              <a:pPr/>
              <a:t>1</a:t>
            </a:fld>
            <a:endParaRPr lang="en-US"/>
          </a:p>
        </p:txBody>
      </p:sp>
    </p:spTree>
    <p:extLst>
      <p:ext uri="{BB962C8B-B14F-4D97-AF65-F5344CB8AC3E}">
        <p14:creationId xmlns:p14="http://schemas.microsoft.com/office/powerpoint/2010/main" val="4040187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can now</a:t>
            </a:r>
            <a:r>
              <a:rPr lang="en-US" baseline="0" dirty="0" smtClean="0"/>
              <a:t> see that the elevation of the ditch top is 45 feet.</a:t>
            </a:r>
            <a:endParaRPr lang="en-US" dirty="0"/>
          </a:p>
        </p:txBody>
      </p:sp>
      <p:sp>
        <p:nvSpPr>
          <p:cNvPr id="4" name="Slide Number Placeholder 3"/>
          <p:cNvSpPr>
            <a:spLocks noGrp="1"/>
          </p:cNvSpPr>
          <p:nvPr>
            <p:ph type="sldNum" sz="quarter" idx="10"/>
          </p:nvPr>
        </p:nvSpPr>
        <p:spPr/>
        <p:txBody>
          <a:bodyPr/>
          <a:lstStyle/>
          <a:p>
            <a:fld id="{E82D363B-D79B-44B8-B4DE-9261D7A6E35D}"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contour data are input</a:t>
            </a:r>
            <a:r>
              <a:rPr lang="en-US" baseline="0" dirty="0" smtClean="0"/>
              <a:t> to the Civil 3D software the design engineers use.  </a:t>
            </a:r>
          </a:p>
          <a:p>
            <a:endParaRPr lang="en-US" baseline="0" dirty="0" smtClean="0"/>
          </a:p>
          <a:p>
            <a:r>
              <a:rPr lang="en-US" baseline="0" dirty="0" smtClean="0"/>
              <a:t>On the bottom you can see the official template they use and the green box shows a zoomed view of the project.</a:t>
            </a:r>
            <a:endParaRPr lang="en-US" dirty="0"/>
          </a:p>
        </p:txBody>
      </p:sp>
      <p:sp>
        <p:nvSpPr>
          <p:cNvPr id="4" name="Slide Number Placeholder 3"/>
          <p:cNvSpPr>
            <a:spLocks noGrp="1"/>
          </p:cNvSpPr>
          <p:nvPr>
            <p:ph type="sldNum" sz="quarter" idx="10"/>
          </p:nvPr>
        </p:nvSpPr>
        <p:spPr/>
        <p:txBody>
          <a:bodyPr/>
          <a:lstStyle/>
          <a:p>
            <a:fld id="{E82D363B-D79B-44B8-B4DE-9261D7A6E35D}" type="slidenum">
              <a:rPr lang="en-US" smtClean="0"/>
              <a:pPr/>
              <a:t>11</a:t>
            </a:fld>
            <a:endParaRPr lang="en-US"/>
          </a:p>
        </p:txBody>
      </p:sp>
    </p:spTree>
    <p:extLst>
      <p:ext uri="{BB962C8B-B14F-4D97-AF65-F5344CB8AC3E}">
        <p14:creationId xmlns:p14="http://schemas.microsoft.com/office/powerpoint/2010/main" val="3293070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accurate contour elevations enable the design engineers</a:t>
            </a:r>
            <a:r>
              <a:rPr lang="en-US" baseline="0" dirty="0" smtClean="0"/>
              <a:t> to quickly obtain needed height elevations.  The engineer can see s/he needs an elevation of 45 feet.</a:t>
            </a:r>
            <a:endParaRPr lang="en-US" dirty="0"/>
          </a:p>
        </p:txBody>
      </p:sp>
      <p:sp>
        <p:nvSpPr>
          <p:cNvPr id="4" name="Slide Number Placeholder 3"/>
          <p:cNvSpPr>
            <a:spLocks noGrp="1"/>
          </p:cNvSpPr>
          <p:nvPr>
            <p:ph type="sldNum" sz="quarter" idx="10"/>
          </p:nvPr>
        </p:nvSpPr>
        <p:spPr/>
        <p:txBody>
          <a:bodyPr/>
          <a:lstStyle/>
          <a:p>
            <a:fld id="{E82D363B-D79B-44B8-B4DE-9261D7A6E35D}" type="slidenum">
              <a:rPr lang="en-US" smtClean="0"/>
              <a:pPr/>
              <a:t>12</a:t>
            </a:fld>
            <a:endParaRPr lang="en-US"/>
          </a:p>
        </p:txBody>
      </p:sp>
    </p:spTree>
    <p:extLst>
      <p:ext uri="{BB962C8B-B14F-4D97-AF65-F5344CB8AC3E}">
        <p14:creationId xmlns:p14="http://schemas.microsoft.com/office/powerpoint/2010/main" val="3430351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the ditch part of the project.</a:t>
            </a:r>
          </a:p>
          <a:p>
            <a:r>
              <a:rPr lang="en-US" dirty="0" smtClean="0"/>
              <a:t>You can see the cross-sectional view in the lower part of the slide.</a:t>
            </a:r>
          </a:p>
          <a:p>
            <a:r>
              <a:rPr lang="en-US" dirty="0" smtClean="0"/>
              <a:t>No survey required to get this information.</a:t>
            </a:r>
            <a:endParaRPr lang="en-US" dirty="0"/>
          </a:p>
        </p:txBody>
      </p:sp>
      <p:sp>
        <p:nvSpPr>
          <p:cNvPr id="4" name="Slide Number Placeholder 3"/>
          <p:cNvSpPr>
            <a:spLocks noGrp="1"/>
          </p:cNvSpPr>
          <p:nvPr>
            <p:ph type="sldNum" sz="quarter" idx="10"/>
          </p:nvPr>
        </p:nvSpPr>
        <p:spPr/>
        <p:txBody>
          <a:bodyPr/>
          <a:lstStyle/>
          <a:p>
            <a:fld id="{E82D363B-D79B-44B8-B4DE-9261D7A6E35D}"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2D363B-D79B-44B8-B4DE-9261D7A6E35D}" type="slidenum">
              <a:rPr lang="en-US" smtClean="0"/>
              <a:pPr/>
              <a:t>14</a:t>
            </a:fld>
            <a:endParaRPr lang="en-US"/>
          </a:p>
        </p:txBody>
      </p:sp>
    </p:spTree>
    <p:extLst>
      <p:ext uri="{BB962C8B-B14F-4D97-AF65-F5344CB8AC3E}">
        <p14:creationId xmlns:p14="http://schemas.microsoft.com/office/powerpoint/2010/main" val="1507570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a:t>
            </a:r>
            <a:r>
              <a:rPr lang="en-US" baseline="0" dirty="0" smtClean="0"/>
              <a:t> to engineering design, we have an old water management structure seen in the top picture.  This needs to be redesigned in order to restore historical water/tidal flow for wildlife and vegetation.  The flow is between a tidal river and a wetland.  </a:t>
            </a:r>
          </a:p>
          <a:p>
            <a:endParaRPr lang="en-US" baseline="0" dirty="0" smtClean="0"/>
          </a:p>
          <a:p>
            <a:r>
              <a:rPr lang="en-US" baseline="0" dirty="0" smtClean="0"/>
              <a:t>The end product is seen in the last picture, a healthy wetland.</a:t>
            </a:r>
            <a:endParaRPr lang="en-US" dirty="0"/>
          </a:p>
        </p:txBody>
      </p:sp>
      <p:sp>
        <p:nvSpPr>
          <p:cNvPr id="4" name="Slide Number Placeholder 3"/>
          <p:cNvSpPr>
            <a:spLocks noGrp="1"/>
          </p:cNvSpPr>
          <p:nvPr>
            <p:ph type="sldNum" sz="quarter" idx="10"/>
          </p:nvPr>
        </p:nvSpPr>
        <p:spPr/>
        <p:txBody>
          <a:bodyPr/>
          <a:lstStyle/>
          <a:p>
            <a:fld id="{E82D363B-D79B-44B8-B4DE-9261D7A6E35D}" type="slidenum">
              <a:rPr lang="en-US" smtClean="0"/>
              <a:pPr/>
              <a:t>15</a:t>
            </a:fld>
            <a:endParaRPr lang="en-US"/>
          </a:p>
        </p:txBody>
      </p:sp>
    </p:spTree>
    <p:extLst>
      <p:ext uri="{BB962C8B-B14F-4D97-AF65-F5344CB8AC3E}">
        <p14:creationId xmlns:p14="http://schemas.microsoft.com/office/powerpoint/2010/main" val="1507570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again, we see the type of information we previously had to use.  This information can be very helpful for the broad</a:t>
            </a:r>
            <a:r>
              <a:rPr lang="en-US" baseline="0" dirty="0" smtClean="0"/>
              <a:t> picture.  </a:t>
            </a:r>
            <a:endParaRPr lang="en-US" dirty="0" smtClean="0"/>
          </a:p>
          <a:p>
            <a:endParaRPr lang="en-US" dirty="0" smtClean="0"/>
          </a:p>
          <a:p>
            <a:r>
              <a:rPr lang="en-US" dirty="0" smtClean="0"/>
              <a:t>At</a:t>
            </a:r>
            <a:r>
              <a:rPr lang="en-US" baseline="0" dirty="0" smtClean="0"/>
              <a:t> this scale, it’s helpful to see the landscape context of the site which is the small black polygon inside the red box.  </a:t>
            </a:r>
          </a:p>
          <a:p>
            <a:endParaRPr lang="en-US" baseline="0" dirty="0" smtClean="0"/>
          </a:p>
          <a:p>
            <a:r>
              <a:rPr lang="en-US" baseline="0" dirty="0" smtClean="0"/>
              <a:t>We can see the road crossing, the brown curved line running north/south.  The culvert under the road is limiting the amount of tide water that can flow back up into the marsh.</a:t>
            </a:r>
          </a:p>
          <a:p>
            <a:endParaRPr lang="en-US" baseline="0" dirty="0" smtClean="0"/>
          </a:p>
          <a:p>
            <a:r>
              <a:rPr lang="en-US" baseline="0" dirty="0" smtClean="0"/>
              <a:t>The road’s culvert has altered the ecosystem of the marsh.</a:t>
            </a:r>
            <a:endParaRPr lang="en-US" dirty="0"/>
          </a:p>
        </p:txBody>
      </p:sp>
      <p:sp>
        <p:nvSpPr>
          <p:cNvPr id="4" name="Slide Number Placeholder 3"/>
          <p:cNvSpPr>
            <a:spLocks noGrp="1"/>
          </p:cNvSpPr>
          <p:nvPr>
            <p:ph type="sldNum" sz="quarter" idx="10"/>
          </p:nvPr>
        </p:nvSpPr>
        <p:spPr/>
        <p:txBody>
          <a:bodyPr/>
          <a:lstStyle/>
          <a:p>
            <a:fld id="{E82D363B-D79B-44B8-B4DE-9261D7A6E35D}" type="slidenum">
              <a:rPr lang="en-US" smtClean="0"/>
              <a:pPr/>
              <a:t>16</a:t>
            </a:fld>
            <a:endParaRPr lang="en-US"/>
          </a:p>
        </p:txBody>
      </p:sp>
    </p:spTree>
    <p:extLst>
      <p:ext uri="{BB962C8B-B14F-4D97-AF65-F5344CB8AC3E}">
        <p14:creationId xmlns:p14="http://schemas.microsoft.com/office/powerpoint/2010/main" val="426832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inside</a:t>
            </a:r>
            <a:r>
              <a:rPr lang="en-US" baseline="0" dirty="0" smtClean="0"/>
              <a:t> the red box.</a:t>
            </a:r>
          </a:p>
          <a:p>
            <a:endParaRPr lang="en-US" baseline="0" dirty="0" smtClean="0"/>
          </a:p>
          <a:p>
            <a:r>
              <a:rPr lang="en-US" baseline="0" dirty="0" smtClean="0"/>
              <a:t>The blue plant-like symbols show where the marsh land is.  The brown polygons are the elevation contours.   We can see part of the brown road on the left side.</a:t>
            </a:r>
          </a:p>
          <a:p>
            <a:endParaRPr lang="en-US" baseline="0" dirty="0" smtClean="0"/>
          </a:p>
          <a:p>
            <a:r>
              <a:rPr lang="en-US" baseline="0" dirty="0" smtClean="0"/>
              <a:t>Within the site, the black angular polygon, we have basically two elevation strata.  This is not enough information for assessing the impacts of the restoration on the private properties such as houses.  The old </a:t>
            </a:r>
            <a:r>
              <a:rPr lang="en-US" baseline="0" dirty="0" err="1" smtClean="0"/>
              <a:t>topo</a:t>
            </a:r>
            <a:r>
              <a:rPr lang="en-US" baseline="0" dirty="0" smtClean="0"/>
              <a:t> maps showed these properties as black squares. </a:t>
            </a:r>
            <a:endParaRPr lang="en-US" dirty="0"/>
          </a:p>
        </p:txBody>
      </p:sp>
      <p:sp>
        <p:nvSpPr>
          <p:cNvPr id="4" name="Slide Number Placeholder 3"/>
          <p:cNvSpPr>
            <a:spLocks noGrp="1"/>
          </p:cNvSpPr>
          <p:nvPr>
            <p:ph type="sldNum" sz="quarter" idx="10"/>
          </p:nvPr>
        </p:nvSpPr>
        <p:spPr/>
        <p:txBody>
          <a:bodyPr/>
          <a:lstStyle/>
          <a:p>
            <a:fld id="{E82D363B-D79B-44B8-B4DE-9261D7A6E35D}" type="slidenum">
              <a:rPr lang="en-US" smtClean="0"/>
              <a:pPr/>
              <a:t>17</a:t>
            </a:fld>
            <a:endParaRPr lang="en-US"/>
          </a:p>
        </p:txBody>
      </p:sp>
    </p:spTree>
    <p:extLst>
      <p:ext uri="{BB962C8B-B14F-4D97-AF65-F5344CB8AC3E}">
        <p14:creationId xmlns:p14="http://schemas.microsoft.com/office/powerpoint/2010/main" val="4228027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photo shows a house within</a:t>
            </a:r>
            <a:r>
              <a:rPr lang="en-US" baseline="0" dirty="0" smtClean="0"/>
              <a:t> the parcel boundary of interest.  This was not seen on the old </a:t>
            </a:r>
            <a:r>
              <a:rPr lang="en-US" baseline="0" dirty="0" err="1" smtClean="0"/>
              <a:t>topo</a:t>
            </a:r>
            <a:r>
              <a:rPr lang="en-US" baseline="0" dirty="0" smtClean="0"/>
              <a:t> map.  </a:t>
            </a:r>
            <a:endParaRPr lang="en-US" dirty="0"/>
          </a:p>
        </p:txBody>
      </p:sp>
      <p:sp>
        <p:nvSpPr>
          <p:cNvPr id="4" name="Slide Number Placeholder 3"/>
          <p:cNvSpPr>
            <a:spLocks noGrp="1"/>
          </p:cNvSpPr>
          <p:nvPr>
            <p:ph type="sldNum" sz="quarter" idx="10"/>
          </p:nvPr>
        </p:nvSpPr>
        <p:spPr/>
        <p:txBody>
          <a:bodyPr/>
          <a:lstStyle/>
          <a:p>
            <a:fld id="{E82D363B-D79B-44B8-B4DE-9261D7A6E35D}" type="slidenum">
              <a:rPr lang="en-US" smtClean="0"/>
              <a:pPr/>
              <a:t>18</a:t>
            </a:fld>
            <a:endParaRPr lang="en-US"/>
          </a:p>
        </p:txBody>
      </p:sp>
    </p:spTree>
    <p:extLst>
      <p:ext uri="{BB962C8B-B14F-4D97-AF65-F5344CB8AC3E}">
        <p14:creationId xmlns:p14="http://schemas.microsoft.com/office/powerpoint/2010/main" val="8400364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colorful square shows many gradations of elevation.  The red areas are higher than the yellow.</a:t>
            </a:r>
            <a:r>
              <a:rPr lang="en-US" baseline="0" dirty="0" smtClean="0"/>
              <a:t>  The yellow are higher than the blue.  (Hot = High, Cool = Low).</a:t>
            </a:r>
            <a:endParaRPr lang="en-US" dirty="0"/>
          </a:p>
        </p:txBody>
      </p:sp>
      <p:sp>
        <p:nvSpPr>
          <p:cNvPr id="4" name="Slide Number Placeholder 3"/>
          <p:cNvSpPr>
            <a:spLocks noGrp="1"/>
          </p:cNvSpPr>
          <p:nvPr>
            <p:ph type="sldNum" sz="quarter" idx="10"/>
          </p:nvPr>
        </p:nvSpPr>
        <p:spPr/>
        <p:txBody>
          <a:bodyPr/>
          <a:lstStyle/>
          <a:p>
            <a:fld id="{E82D363B-D79B-44B8-B4DE-9261D7A6E35D}" type="slidenum">
              <a:rPr lang="en-US" smtClean="0"/>
              <a:pPr/>
              <a:t>19</a:t>
            </a:fld>
            <a:endParaRPr lang="en-US"/>
          </a:p>
        </p:txBody>
      </p:sp>
    </p:spTree>
    <p:extLst>
      <p:ext uri="{BB962C8B-B14F-4D97-AF65-F5344CB8AC3E}">
        <p14:creationId xmlns:p14="http://schemas.microsoft.com/office/powerpoint/2010/main" val="3815512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Desk-based structural design reduces field</a:t>
            </a:r>
            <a:r>
              <a:rPr lang="en-US" baseline="0" dirty="0" smtClean="0"/>
              <a:t> time for land surveys.  First picture shows Aaron using a roving data collector for the survey grade GPS tools.  The center shows the base station of the TOPCON survey tools.  </a:t>
            </a:r>
          </a:p>
          <a:p>
            <a:endParaRPr lang="en-US" baseline="0" dirty="0" smtClean="0"/>
          </a:p>
          <a:p>
            <a:r>
              <a:rPr lang="en-US" baseline="0" dirty="0" smtClean="0"/>
              <a:t>For a 10-acre wetland area, the land survey would take 2 people 3-4 hours to complete the field work, and then another hour to process the GPS data into contours.  With LiDAR-derived contours, the time could be reduced to </a:t>
            </a:r>
            <a:endParaRPr lang="en-US" dirty="0"/>
          </a:p>
        </p:txBody>
      </p:sp>
      <p:sp>
        <p:nvSpPr>
          <p:cNvPr id="4" name="Slide Number Placeholder 3"/>
          <p:cNvSpPr>
            <a:spLocks noGrp="1"/>
          </p:cNvSpPr>
          <p:nvPr>
            <p:ph type="sldNum" sz="quarter" idx="10"/>
          </p:nvPr>
        </p:nvSpPr>
        <p:spPr/>
        <p:txBody>
          <a:bodyPr/>
          <a:lstStyle/>
          <a:p>
            <a:fld id="{E82D363B-D79B-44B8-B4DE-9261D7A6E35D}" type="slidenum">
              <a:rPr lang="en-US" smtClean="0"/>
              <a:pPr/>
              <a:t>2</a:t>
            </a:fld>
            <a:endParaRPr lang="en-US"/>
          </a:p>
        </p:txBody>
      </p:sp>
    </p:spTree>
    <p:extLst>
      <p:ext uri="{BB962C8B-B14F-4D97-AF65-F5344CB8AC3E}">
        <p14:creationId xmlns:p14="http://schemas.microsoft.com/office/powerpoint/2010/main" val="27384211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Zoomed</a:t>
            </a:r>
            <a:r>
              <a:rPr lang="en-US" baseline="0" dirty="0" smtClean="0"/>
              <a:t> view of LiDAR-derived contours.  Notice how many more there are!</a:t>
            </a:r>
            <a:endParaRPr lang="en-US" dirty="0"/>
          </a:p>
        </p:txBody>
      </p:sp>
      <p:sp>
        <p:nvSpPr>
          <p:cNvPr id="4" name="Slide Number Placeholder 3"/>
          <p:cNvSpPr>
            <a:spLocks noGrp="1"/>
          </p:cNvSpPr>
          <p:nvPr>
            <p:ph type="sldNum" sz="quarter" idx="10"/>
          </p:nvPr>
        </p:nvSpPr>
        <p:spPr/>
        <p:txBody>
          <a:bodyPr/>
          <a:lstStyle/>
          <a:p>
            <a:fld id="{E82D363B-D79B-44B8-B4DE-9261D7A6E35D}" type="slidenum">
              <a:rPr lang="en-US" smtClean="0"/>
              <a:pPr/>
              <a:t>20</a:t>
            </a:fld>
            <a:endParaRPr lang="en-US"/>
          </a:p>
        </p:txBody>
      </p:sp>
    </p:spTree>
    <p:extLst>
      <p:ext uri="{BB962C8B-B14F-4D97-AF65-F5344CB8AC3E}">
        <p14:creationId xmlns:p14="http://schemas.microsoft.com/office/powerpoint/2010/main" val="3860837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restoration could increase the amount of water at</a:t>
            </a:r>
            <a:r>
              <a:rPr lang="en-US" baseline="0" dirty="0" smtClean="0"/>
              <a:t> certain times of the day.  </a:t>
            </a:r>
            <a:endParaRPr lang="en-US" dirty="0" smtClean="0"/>
          </a:p>
          <a:p>
            <a:endParaRPr lang="en-US" dirty="0" smtClean="0"/>
          </a:p>
          <a:p>
            <a:r>
              <a:rPr lang="en-US" dirty="0" smtClean="0"/>
              <a:t>The lowest</a:t>
            </a:r>
            <a:r>
              <a:rPr lang="en-US" baseline="0" dirty="0" smtClean="0"/>
              <a:t> point, 9 foot, which intersects with the private home is cyan-colored contour.  </a:t>
            </a:r>
          </a:p>
          <a:p>
            <a:endParaRPr lang="en-US" baseline="0" dirty="0" smtClean="0"/>
          </a:p>
          <a:p>
            <a:r>
              <a:rPr lang="en-US" baseline="0" dirty="0" smtClean="0"/>
              <a:t>Thus, when designing this restoration, engineers are aware of a water elevation limit.</a:t>
            </a:r>
            <a:endParaRPr lang="en-US" dirty="0"/>
          </a:p>
        </p:txBody>
      </p:sp>
      <p:sp>
        <p:nvSpPr>
          <p:cNvPr id="4" name="Slide Number Placeholder 3"/>
          <p:cNvSpPr>
            <a:spLocks noGrp="1"/>
          </p:cNvSpPr>
          <p:nvPr>
            <p:ph type="sldNum" sz="quarter" idx="10"/>
          </p:nvPr>
        </p:nvSpPr>
        <p:spPr/>
        <p:txBody>
          <a:bodyPr/>
          <a:lstStyle/>
          <a:p>
            <a:fld id="{E82D363B-D79B-44B8-B4DE-9261D7A6E35D}" type="slidenum">
              <a:rPr lang="en-US" smtClean="0"/>
              <a:pPr/>
              <a:t>21</a:t>
            </a:fld>
            <a:endParaRPr lang="en-US"/>
          </a:p>
        </p:txBody>
      </p:sp>
    </p:spTree>
    <p:extLst>
      <p:ext uri="{BB962C8B-B14F-4D97-AF65-F5344CB8AC3E}">
        <p14:creationId xmlns:p14="http://schemas.microsoft.com/office/powerpoint/2010/main" val="32806165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same type of use,</a:t>
            </a:r>
            <a:r>
              <a:rPr lang="en-US" baseline="0" dirty="0" smtClean="0"/>
              <a:t> however, we now see a community.</a:t>
            </a:r>
          </a:p>
          <a:p>
            <a:endParaRPr lang="en-US" baseline="0" dirty="0" smtClean="0"/>
          </a:p>
          <a:p>
            <a:r>
              <a:rPr lang="en-US" baseline="0" dirty="0" smtClean="0"/>
              <a:t>The yellow polygons are the cranberry bogs which are the planning sites for the wetlands restoration.</a:t>
            </a:r>
          </a:p>
          <a:p>
            <a:endParaRPr lang="en-US" baseline="0" dirty="0" smtClean="0"/>
          </a:p>
          <a:p>
            <a:r>
              <a:rPr lang="en-US" baseline="0" dirty="0" smtClean="0"/>
              <a:t>The red polygons are the WRP easement boundaries.  When the project is complete, there will be unobstructed water flow between the three red polygons and the Little Buttermilk Bay.</a:t>
            </a:r>
          </a:p>
          <a:p>
            <a:endParaRPr lang="en-US" baseline="0" dirty="0" smtClean="0"/>
          </a:p>
          <a:p>
            <a:r>
              <a:rPr lang="en-US" baseline="0" dirty="0" smtClean="0"/>
              <a:t>The green-hatched areas are vulnerable properties that intersect 10-foot contours up to which water levels are estimated to rise.  </a:t>
            </a:r>
            <a:endParaRPr lang="en-US" dirty="0"/>
          </a:p>
        </p:txBody>
      </p:sp>
      <p:sp>
        <p:nvSpPr>
          <p:cNvPr id="4" name="Slide Number Placeholder 3"/>
          <p:cNvSpPr>
            <a:spLocks noGrp="1"/>
          </p:cNvSpPr>
          <p:nvPr>
            <p:ph type="sldNum" sz="quarter" idx="10"/>
          </p:nvPr>
        </p:nvSpPr>
        <p:spPr/>
        <p:txBody>
          <a:bodyPr/>
          <a:lstStyle/>
          <a:p>
            <a:fld id="{E82D363B-D79B-44B8-B4DE-9261D7A6E35D}" type="slidenum">
              <a:rPr lang="en-US" smtClean="0"/>
              <a:pPr/>
              <a:t>22</a:t>
            </a:fld>
            <a:endParaRPr lang="en-US"/>
          </a:p>
        </p:txBody>
      </p:sp>
    </p:spTree>
    <p:extLst>
      <p:ext uri="{BB962C8B-B14F-4D97-AF65-F5344CB8AC3E}">
        <p14:creationId xmlns:p14="http://schemas.microsoft.com/office/powerpoint/2010/main" val="35117850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are LiDAR-derived contours not useful?</a:t>
            </a:r>
            <a:endParaRPr lang="en-US" dirty="0"/>
          </a:p>
        </p:txBody>
      </p:sp>
      <p:sp>
        <p:nvSpPr>
          <p:cNvPr id="4" name="Slide Number Placeholder 3"/>
          <p:cNvSpPr>
            <a:spLocks noGrp="1"/>
          </p:cNvSpPr>
          <p:nvPr>
            <p:ph type="sldNum" sz="quarter" idx="10"/>
          </p:nvPr>
        </p:nvSpPr>
        <p:spPr/>
        <p:txBody>
          <a:bodyPr/>
          <a:lstStyle/>
          <a:p>
            <a:fld id="{E82D363B-D79B-44B8-B4DE-9261D7A6E35D}" type="slidenum">
              <a:rPr lang="en-US" smtClean="0"/>
              <a:pPr/>
              <a:t>23</a:t>
            </a:fld>
            <a:endParaRPr lang="en-US"/>
          </a:p>
        </p:txBody>
      </p:sp>
    </p:spTree>
    <p:extLst>
      <p:ext uri="{BB962C8B-B14F-4D97-AF65-F5344CB8AC3E}">
        <p14:creationId xmlns:p14="http://schemas.microsoft.com/office/powerpoint/2010/main" val="5325626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Survey points are the blue</a:t>
            </a:r>
            <a:r>
              <a:rPr lang="en-US" baseline="0" dirty="0" smtClean="0"/>
              <a:t> crosses and red </a:t>
            </a:r>
            <a:r>
              <a:rPr lang="en-US" baseline="0" dirty="0" err="1" smtClean="0"/>
              <a:t>Xs</a:t>
            </a:r>
            <a:r>
              <a:rPr lang="en-US" baseline="0" dirty="0" smtClean="0"/>
              <a:t>.  Each point gives an elevation.</a:t>
            </a:r>
            <a:endParaRPr lang="en-US" dirty="0"/>
          </a:p>
        </p:txBody>
      </p:sp>
      <p:sp>
        <p:nvSpPr>
          <p:cNvPr id="4" name="Slide Number Placeholder 3"/>
          <p:cNvSpPr>
            <a:spLocks noGrp="1"/>
          </p:cNvSpPr>
          <p:nvPr>
            <p:ph type="sldNum" sz="quarter" idx="10"/>
          </p:nvPr>
        </p:nvSpPr>
        <p:spPr/>
        <p:txBody>
          <a:bodyPr/>
          <a:lstStyle/>
          <a:p>
            <a:fld id="{E82D363B-D79B-44B8-B4DE-9261D7A6E35D}" type="slidenum">
              <a:rPr lang="en-US" smtClean="0"/>
              <a:pPr/>
              <a:t>24</a:t>
            </a:fld>
            <a:endParaRPr lang="en-US"/>
          </a:p>
        </p:txBody>
      </p:sp>
    </p:spTree>
    <p:extLst>
      <p:ext uri="{BB962C8B-B14F-4D97-AF65-F5344CB8AC3E}">
        <p14:creationId xmlns:p14="http://schemas.microsoft.com/office/powerpoint/2010/main" val="29661300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use the survey points to make (interpolate) contours,</a:t>
            </a:r>
            <a:r>
              <a:rPr lang="en-US" baseline="0" dirty="0" smtClean="0"/>
              <a:t> we’d get the red contours.  </a:t>
            </a:r>
          </a:p>
          <a:p>
            <a:endParaRPr lang="en-US" baseline="0" dirty="0" smtClean="0"/>
          </a:p>
          <a:p>
            <a:r>
              <a:rPr lang="en-US" baseline="0" dirty="0" smtClean="0"/>
              <a:t>The red contours do not provide a complete picture of the whole site as do the LiDAR-derived contours.  </a:t>
            </a:r>
            <a:endParaRPr lang="en-US" dirty="0"/>
          </a:p>
        </p:txBody>
      </p:sp>
      <p:sp>
        <p:nvSpPr>
          <p:cNvPr id="4" name="Slide Number Placeholder 3"/>
          <p:cNvSpPr>
            <a:spLocks noGrp="1"/>
          </p:cNvSpPr>
          <p:nvPr>
            <p:ph type="sldNum" sz="quarter" idx="10"/>
          </p:nvPr>
        </p:nvSpPr>
        <p:spPr/>
        <p:txBody>
          <a:bodyPr/>
          <a:lstStyle/>
          <a:p>
            <a:fld id="{E82D363B-D79B-44B8-B4DE-9261D7A6E35D}" type="slidenum">
              <a:rPr lang="en-US" smtClean="0"/>
              <a:pPr/>
              <a:t>25</a:t>
            </a:fld>
            <a:endParaRPr lang="en-US"/>
          </a:p>
        </p:txBody>
      </p:sp>
    </p:spTree>
    <p:extLst>
      <p:ext uri="{BB962C8B-B14F-4D97-AF65-F5344CB8AC3E}">
        <p14:creationId xmlns:p14="http://schemas.microsoft.com/office/powerpoint/2010/main" val="22286194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However, the</a:t>
            </a:r>
            <a:r>
              <a:rPr lang="en-US" baseline="0" dirty="0" smtClean="0"/>
              <a:t> survey data at each location provide the accuracy we need to identify and evaluate the impacts of alternatives.</a:t>
            </a:r>
            <a:endParaRPr lang="en-US" dirty="0" smtClean="0"/>
          </a:p>
          <a:p>
            <a:endParaRPr lang="en-US" dirty="0" smtClean="0"/>
          </a:p>
          <a:p>
            <a:r>
              <a:rPr lang="en-US" dirty="0" smtClean="0"/>
              <a:t>Lesson here is that where precise measurements are required, the survey equipment outperforms the LiDAR data.</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E82D363B-D79B-44B8-B4DE-9261D7A6E35D}"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However, the</a:t>
            </a:r>
            <a:r>
              <a:rPr lang="en-US" baseline="0" dirty="0" smtClean="0"/>
              <a:t> survey data at each spot </a:t>
            </a:r>
            <a:r>
              <a:rPr lang="en-US" baseline="0" smtClean="0"/>
              <a:t>are represented by the </a:t>
            </a:r>
            <a:endParaRPr lang="en-US" dirty="0" smtClean="0"/>
          </a:p>
          <a:p>
            <a:endParaRPr lang="en-US" dirty="0" smtClean="0"/>
          </a:p>
          <a:p>
            <a:r>
              <a:rPr lang="en-US" dirty="0" smtClean="0"/>
              <a:t>Lesson here is that where precise measurements are required, the survey equipment outperforms the LiDAR data.</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E82D363B-D79B-44B8-B4DE-9261D7A6E35D}"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areas of disagreement are in the ditches or stream beds.  You can see the water levels now.  </a:t>
            </a:r>
            <a:r>
              <a:rPr lang="en-US" baseline="0" dirty="0" err="1" smtClean="0"/>
              <a:t>LiDAR</a:t>
            </a:r>
            <a:r>
              <a:rPr lang="en-US" baseline="0" dirty="0" smtClean="0"/>
              <a:t> signals have trouble passing through high vegetation and water so this may explain some of the errors of more than 1 ft. that we saw here.</a:t>
            </a:r>
            <a:endParaRPr lang="en-US" dirty="0"/>
          </a:p>
        </p:txBody>
      </p:sp>
      <p:sp>
        <p:nvSpPr>
          <p:cNvPr id="4" name="Slide Number Placeholder 3"/>
          <p:cNvSpPr>
            <a:spLocks noGrp="1"/>
          </p:cNvSpPr>
          <p:nvPr>
            <p:ph type="sldNum" sz="quarter" idx="10"/>
          </p:nvPr>
        </p:nvSpPr>
        <p:spPr/>
        <p:txBody>
          <a:bodyPr/>
          <a:lstStyle/>
          <a:p>
            <a:fld id="{E82D363B-D79B-44B8-B4DE-9261D7A6E35D}" type="slidenum">
              <a:rPr lang="en-US" smtClean="0"/>
              <a:pPr/>
              <a:t>28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general location of the project is in southeastern Massachusetts.</a:t>
            </a:r>
            <a:r>
              <a:rPr lang="en-US" baseline="0" dirty="0" smtClean="0"/>
              <a:t>  These are cranberry bogs, the areas within the yellow polygons.  They rely on an intricate system of canals and dikes.  </a:t>
            </a:r>
          </a:p>
          <a:p>
            <a:endParaRPr lang="en-US" baseline="0" dirty="0" smtClean="0"/>
          </a:p>
          <a:p>
            <a:r>
              <a:rPr lang="en-US" baseline="0" dirty="0" smtClean="0"/>
              <a:t>The water flow problem centers on the issues of the water source.   The water source here is in the top-right dark area which is a pond.  The problem is that the current layout of the bogs depends on the water passing through the bogs adjacent to the water source.  </a:t>
            </a:r>
            <a:endParaRPr lang="en-US" dirty="0"/>
          </a:p>
        </p:txBody>
      </p:sp>
      <p:sp>
        <p:nvSpPr>
          <p:cNvPr id="4" name="Slide Number Placeholder 3"/>
          <p:cNvSpPr>
            <a:spLocks noGrp="1"/>
          </p:cNvSpPr>
          <p:nvPr>
            <p:ph type="sldNum" sz="quarter" idx="10"/>
          </p:nvPr>
        </p:nvSpPr>
        <p:spPr/>
        <p:txBody>
          <a:bodyPr/>
          <a:lstStyle/>
          <a:p>
            <a:fld id="{E82D363B-D79B-44B8-B4DE-9261D7A6E35D}" type="slidenum">
              <a:rPr lang="en-US" smtClean="0"/>
              <a:pPr/>
              <a:t>3</a:t>
            </a:fld>
            <a:endParaRPr lang="en-US"/>
          </a:p>
        </p:txBody>
      </p:sp>
    </p:spTree>
    <p:extLst>
      <p:ext uri="{BB962C8B-B14F-4D97-AF65-F5344CB8AC3E}">
        <p14:creationId xmlns:p14="http://schemas.microsoft.com/office/powerpoint/2010/main" val="1180187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proposed bypass would</a:t>
            </a:r>
            <a:r>
              <a:rPr lang="en-US" baseline="0" dirty="0" smtClean="0"/>
              <a:t> allow feeding water directly to the non-adjacent bog.  </a:t>
            </a:r>
          </a:p>
          <a:p>
            <a:endParaRPr lang="en-US" baseline="0" dirty="0" smtClean="0"/>
          </a:p>
          <a:p>
            <a:r>
              <a:rPr lang="en-US" baseline="0" dirty="0" smtClean="0"/>
              <a:t>However, in order to build the by-pass, we had to consider an old mill which was a potential cultural resource.  The preliminary design had to be completed very quickly for an archeologist review.  LiDAR-derived contours enabled that speed.</a:t>
            </a:r>
            <a:endParaRPr lang="en-US" dirty="0"/>
          </a:p>
        </p:txBody>
      </p:sp>
      <p:sp>
        <p:nvSpPr>
          <p:cNvPr id="4" name="Slide Number Placeholder 3"/>
          <p:cNvSpPr>
            <a:spLocks noGrp="1"/>
          </p:cNvSpPr>
          <p:nvPr>
            <p:ph type="sldNum" sz="quarter" idx="10"/>
          </p:nvPr>
        </p:nvSpPr>
        <p:spPr/>
        <p:txBody>
          <a:bodyPr/>
          <a:lstStyle/>
          <a:p>
            <a:fld id="{E82D363B-D79B-44B8-B4DE-9261D7A6E35D}" type="slidenum">
              <a:rPr lang="en-US" smtClean="0"/>
              <a:pPr/>
              <a:t>4</a:t>
            </a:fld>
            <a:endParaRPr lang="en-US"/>
          </a:p>
        </p:txBody>
      </p:sp>
    </p:spTree>
    <p:extLst>
      <p:ext uri="{BB962C8B-B14F-4D97-AF65-F5344CB8AC3E}">
        <p14:creationId xmlns:p14="http://schemas.microsoft.com/office/powerpoint/2010/main" val="3702243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Dike top</a:t>
            </a:r>
            <a:r>
              <a:rPr lang="en-US" baseline="0" dirty="0" smtClean="0"/>
              <a:t> elevation from the </a:t>
            </a:r>
            <a:r>
              <a:rPr lang="en-US" baseline="0" dirty="0" err="1" smtClean="0"/>
              <a:t>topo</a:t>
            </a:r>
            <a:r>
              <a:rPr lang="en-US" baseline="0" dirty="0" smtClean="0"/>
              <a:t> quad can be estimated to be somewhere between 40 and 50 feet.</a:t>
            </a:r>
          </a:p>
          <a:p>
            <a:endParaRPr lang="en-US" baseline="0" dirty="0" smtClean="0"/>
          </a:p>
          <a:p>
            <a:r>
              <a:rPr lang="en-US" baseline="0" dirty="0" smtClean="0"/>
              <a:t>Notice that our project area, the red polygons, has no contours through it.  All we know is that we have 50 feet elevation in the broad area.  </a:t>
            </a:r>
            <a:endParaRPr lang="en-US" dirty="0"/>
          </a:p>
        </p:txBody>
      </p:sp>
      <p:sp>
        <p:nvSpPr>
          <p:cNvPr id="4" name="Slide Number Placeholder 3"/>
          <p:cNvSpPr>
            <a:spLocks noGrp="1"/>
          </p:cNvSpPr>
          <p:nvPr>
            <p:ph type="sldNum" sz="quarter" idx="10"/>
          </p:nvPr>
        </p:nvSpPr>
        <p:spPr/>
        <p:txBody>
          <a:bodyPr/>
          <a:lstStyle/>
          <a:p>
            <a:fld id="{E82D363B-D79B-44B8-B4DE-9261D7A6E35D}"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state of MA provides an elevation points dataset</a:t>
            </a:r>
            <a:r>
              <a:rPr lang="en-US" baseline="0" dirty="0" smtClean="0"/>
              <a:t> and derived contours</a:t>
            </a:r>
            <a:r>
              <a:rPr lang="en-US" dirty="0" smtClean="0"/>
              <a:t> to the public</a:t>
            </a:r>
            <a:r>
              <a:rPr lang="en-US" baseline="0" dirty="0" smtClean="0"/>
              <a:t>.  </a:t>
            </a:r>
          </a:p>
          <a:p>
            <a:endParaRPr lang="en-US" baseline="0" dirty="0" smtClean="0"/>
          </a:p>
          <a:p>
            <a:r>
              <a:rPr lang="en-US" baseline="0" dirty="0" smtClean="0"/>
              <a:t>This picture shows the only 2 contours that were available near the proposed work area.  The contours are 39 and 49 feet.  This is a huge difference of 10 feet.  All we know at this point is that the dike will be between 39 and 49 feet.  This is simply inadequate for designing the dike.</a:t>
            </a:r>
            <a:endParaRPr lang="en-US" dirty="0" smtClean="0"/>
          </a:p>
          <a:p>
            <a:endParaRPr lang="en-US" dirty="0" smtClean="0"/>
          </a:p>
          <a:p>
            <a:r>
              <a:rPr lang="en-US" dirty="0" smtClean="0"/>
              <a:t>So, we can see from these 1:5,000 contours, we only know that the dike top (marked ‘X’) would have to be somewhere over 39 feet.  Although this is very rough, it is better than many states ___ don’t even have this quality of topographic data.</a:t>
            </a:r>
            <a:endParaRPr lang="en-US" dirty="0"/>
          </a:p>
        </p:txBody>
      </p:sp>
      <p:sp>
        <p:nvSpPr>
          <p:cNvPr id="4" name="Slide Number Placeholder 3"/>
          <p:cNvSpPr>
            <a:spLocks noGrp="1"/>
          </p:cNvSpPr>
          <p:nvPr>
            <p:ph type="sldNum" sz="quarter" idx="10"/>
          </p:nvPr>
        </p:nvSpPr>
        <p:spPr/>
        <p:txBody>
          <a:bodyPr/>
          <a:lstStyle/>
          <a:p>
            <a:fld id="{E82D363B-D79B-44B8-B4DE-9261D7A6E35D}"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 shows LiDAR elevation data.  The green</a:t>
            </a:r>
            <a:r>
              <a:rPr lang="en-US" baseline="0" dirty="0" smtClean="0"/>
              <a:t> areas are higher than the white, and the white areas are higher than the purple.  You can see how one might obtain contours from this type of data.</a:t>
            </a:r>
          </a:p>
          <a:p>
            <a:endParaRPr lang="en-US" baseline="0" dirty="0" smtClean="0"/>
          </a:p>
          <a:p>
            <a:r>
              <a:rPr lang="en-US" baseline="0" dirty="0" smtClean="0"/>
              <a:t>You can see the darker purple linear areas which are existing ditches conveying water from the pond through the two bogs on the right.  </a:t>
            </a:r>
            <a:endParaRPr lang="en-US" dirty="0" smtClean="0"/>
          </a:p>
          <a:p>
            <a:endParaRPr lang="en-US" dirty="0" smtClean="0"/>
          </a:p>
          <a:p>
            <a:r>
              <a:rPr lang="en-US" dirty="0" smtClean="0"/>
              <a:t>In technical terms, this slide shows a LiDAR-derived bare earth (BE),</a:t>
            </a:r>
            <a:r>
              <a:rPr lang="en-US" baseline="0" dirty="0" smtClean="0"/>
              <a:t> </a:t>
            </a:r>
            <a:r>
              <a:rPr lang="en-US" dirty="0" smtClean="0"/>
              <a:t>digital terrain model (DTM).</a:t>
            </a:r>
            <a:endParaRPr lang="en-US" dirty="0"/>
          </a:p>
        </p:txBody>
      </p:sp>
      <p:sp>
        <p:nvSpPr>
          <p:cNvPr id="4" name="Slide Number Placeholder 3"/>
          <p:cNvSpPr>
            <a:spLocks noGrp="1"/>
          </p:cNvSpPr>
          <p:nvPr>
            <p:ph type="sldNum" sz="quarter" idx="10"/>
          </p:nvPr>
        </p:nvSpPr>
        <p:spPr/>
        <p:txBody>
          <a:bodyPr/>
          <a:lstStyle/>
          <a:p>
            <a:fld id="{E82D363B-D79B-44B8-B4DE-9261D7A6E35D}"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contrast with the 10-foot contours,</a:t>
            </a:r>
            <a:r>
              <a:rPr lang="en-US" baseline="0" dirty="0" smtClean="0"/>
              <a:t> we see the red LiDAR-derived contours.  There are many more contours here than we needed for the design.  Thus, we chose only those contours which were near the proposed work areas.</a:t>
            </a:r>
            <a:endParaRPr lang="en-US" dirty="0"/>
          </a:p>
        </p:txBody>
      </p:sp>
      <p:sp>
        <p:nvSpPr>
          <p:cNvPr id="4" name="Slide Number Placeholder 3"/>
          <p:cNvSpPr>
            <a:spLocks noGrp="1"/>
          </p:cNvSpPr>
          <p:nvPr>
            <p:ph type="sldNum" sz="quarter" idx="10"/>
          </p:nvPr>
        </p:nvSpPr>
        <p:spPr/>
        <p:txBody>
          <a:bodyPr/>
          <a:lstStyle/>
          <a:p>
            <a:fld id="{E82D363B-D79B-44B8-B4DE-9261D7A6E35D}" type="slidenum">
              <a:rPr lang="en-US" smtClean="0"/>
              <a:pPr/>
              <a:t>8</a:t>
            </a:fld>
            <a:endParaRPr lang="en-US"/>
          </a:p>
        </p:txBody>
      </p:sp>
    </p:spTree>
    <p:extLst>
      <p:ext uri="{BB962C8B-B14F-4D97-AF65-F5344CB8AC3E}">
        <p14:creationId xmlns:p14="http://schemas.microsoft.com/office/powerpoint/2010/main" val="2154086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brown areas show the areas</a:t>
            </a:r>
            <a:r>
              <a:rPr lang="en-US" baseline="0" dirty="0" smtClean="0"/>
              <a:t> which need to be a certain elevation either by preserving the elevation or adding fill to attain the elevation.  The digging and fill work required the cultural resource evaluation.</a:t>
            </a:r>
          </a:p>
          <a:p>
            <a:endParaRPr lang="en-US" baseline="0" dirty="0" smtClean="0"/>
          </a:p>
          <a:p>
            <a:r>
              <a:rPr lang="en-US" baseline="0" dirty="0" smtClean="0"/>
              <a:t>Three contours, 45 feet, 50, 55 feet, are LiDAR-derived and will be discussed.</a:t>
            </a:r>
            <a:endParaRPr lang="en-US" dirty="0"/>
          </a:p>
        </p:txBody>
      </p:sp>
      <p:sp>
        <p:nvSpPr>
          <p:cNvPr id="4" name="Slide Number Placeholder 3"/>
          <p:cNvSpPr>
            <a:spLocks noGrp="1"/>
          </p:cNvSpPr>
          <p:nvPr>
            <p:ph type="sldNum" sz="quarter" idx="10"/>
          </p:nvPr>
        </p:nvSpPr>
        <p:spPr/>
        <p:txBody>
          <a:bodyPr/>
          <a:lstStyle/>
          <a:p>
            <a:fld id="{E82D363B-D79B-44B8-B4DE-9261D7A6E35D}" type="slidenum">
              <a:rPr lang="en-US" smtClean="0"/>
              <a:pPr/>
              <a:t>9</a:t>
            </a:fld>
            <a:endParaRPr lang="en-US"/>
          </a:p>
        </p:txBody>
      </p:sp>
    </p:spTree>
    <p:extLst>
      <p:ext uri="{BB962C8B-B14F-4D97-AF65-F5344CB8AC3E}">
        <p14:creationId xmlns:p14="http://schemas.microsoft.com/office/powerpoint/2010/main" val="520147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684DD6-345D-425B-A5F9-565D980162A8}" type="datetimeFigureOut">
              <a:rPr lang="en-US" smtClean="0"/>
              <a:pPr/>
              <a:t>3/12/2013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90A221-979C-43B6-9CCD-14B56CBD311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84DD6-345D-425B-A5F9-565D980162A8}" type="datetimeFigureOut">
              <a:rPr lang="en-US" smtClean="0"/>
              <a:pPr/>
              <a:t>3/12/2013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90A221-979C-43B6-9CCD-14B56CBD311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84DD6-345D-425B-A5F9-565D980162A8}" type="datetimeFigureOut">
              <a:rPr lang="en-US" smtClean="0"/>
              <a:pPr/>
              <a:t>3/12/2013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90A221-979C-43B6-9CCD-14B56CBD311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84DD6-345D-425B-A5F9-565D980162A8}" type="datetimeFigureOut">
              <a:rPr lang="en-US" smtClean="0"/>
              <a:pPr/>
              <a:t>3/12/2013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90A221-979C-43B6-9CCD-14B56CBD311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684DD6-345D-425B-A5F9-565D980162A8}" type="datetimeFigureOut">
              <a:rPr lang="en-US" smtClean="0"/>
              <a:pPr/>
              <a:t>3/12/2013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90A221-979C-43B6-9CCD-14B56CBD311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684DD6-345D-425B-A5F9-565D980162A8}" type="datetimeFigureOut">
              <a:rPr lang="en-US" smtClean="0"/>
              <a:pPr/>
              <a:t>3/12/2013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90A221-979C-43B6-9CCD-14B56CBD311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684DD6-345D-425B-A5F9-565D980162A8}" type="datetimeFigureOut">
              <a:rPr lang="en-US" smtClean="0"/>
              <a:pPr/>
              <a:t>3/12/2013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90A221-979C-43B6-9CCD-14B56CBD311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684DD6-345D-425B-A5F9-565D980162A8}" type="datetimeFigureOut">
              <a:rPr lang="en-US" smtClean="0"/>
              <a:pPr/>
              <a:t>3/12/2013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90A221-979C-43B6-9CCD-14B56CBD311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684DD6-345D-425B-A5F9-565D980162A8}" type="datetimeFigureOut">
              <a:rPr lang="en-US" smtClean="0"/>
              <a:pPr/>
              <a:t>3/12/2013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90A221-979C-43B6-9CCD-14B56CBD311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84DD6-345D-425B-A5F9-565D980162A8}" type="datetimeFigureOut">
              <a:rPr lang="en-US" smtClean="0"/>
              <a:pPr/>
              <a:t>3/12/2013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90A221-979C-43B6-9CCD-14B56CBD311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84DD6-345D-425B-A5F9-565D980162A8}" type="datetimeFigureOut">
              <a:rPr lang="en-US" smtClean="0"/>
              <a:pPr/>
              <a:t>3/12/2013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90A221-979C-43B6-9CCD-14B56CBD311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684DD6-345D-425B-A5F9-565D980162A8}" type="datetimeFigureOut">
              <a:rPr lang="en-US" smtClean="0"/>
              <a:pPr/>
              <a:t>3/12/2013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90A221-979C-43B6-9CCD-14B56CBD311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858982"/>
            <a:ext cx="7772400" cy="1470025"/>
          </a:xfrm>
        </p:spPr>
        <p:txBody>
          <a:bodyPr/>
          <a:lstStyle/>
          <a:p>
            <a:r>
              <a:rPr lang="en-US" b="1" dirty="0"/>
              <a:t>Using </a:t>
            </a:r>
            <a:r>
              <a:rPr lang="en-US" b="1" dirty="0" err="1"/>
              <a:t>LiDAR</a:t>
            </a:r>
            <a:r>
              <a:rPr lang="en-US" b="1" dirty="0"/>
              <a:t> Makes Sense </a:t>
            </a:r>
            <a:endParaRPr lang="en-US" dirty="0"/>
          </a:p>
        </p:txBody>
      </p:sp>
      <p:sp>
        <p:nvSpPr>
          <p:cNvPr id="3" name="Subtitle 2"/>
          <p:cNvSpPr>
            <a:spLocks noGrp="1"/>
          </p:cNvSpPr>
          <p:nvPr>
            <p:ph type="subTitle" idx="1"/>
          </p:nvPr>
        </p:nvSpPr>
        <p:spPr>
          <a:xfrm>
            <a:off x="1295400" y="2614757"/>
            <a:ext cx="6400800" cy="911225"/>
          </a:xfrm>
        </p:spPr>
        <p:txBody>
          <a:bodyPr/>
          <a:lstStyle/>
          <a:p>
            <a:r>
              <a:rPr lang="en-US" dirty="0" smtClean="0">
                <a:solidFill>
                  <a:schemeClr val="tx1"/>
                </a:solidFill>
              </a:rPr>
              <a:t>Applications of Derived Contour Lines</a:t>
            </a:r>
            <a:endParaRPr lang="en-US" dirty="0">
              <a:solidFill>
                <a:schemeClr val="tx1"/>
              </a:solidFill>
            </a:endParaRPr>
          </a:p>
        </p:txBody>
      </p:sp>
      <p:sp>
        <p:nvSpPr>
          <p:cNvPr id="4" name="Subtitle 2"/>
          <p:cNvSpPr txBox="1">
            <a:spLocks/>
          </p:cNvSpPr>
          <p:nvPr/>
        </p:nvSpPr>
        <p:spPr>
          <a:xfrm>
            <a:off x="457200" y="3934691"/>
            <a:ext cx="8077200" cy="187729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4000" dirty="0" smtClean="0">
                <a:solidFill>
                  <a:schemeClr val="tx1"/>
                </a:solidFill>
              </a:rPr>
              <a:t>Aaron Dushku, GIS Specialist, MA</a:t>
            </a:r>
          </a:p>
          <a:p>
            <a:r>
              <a:rPr lang="en-US" sz="4000" dirty="0" smtClean="0">
                <a:solidFill>
                  <a:schemeClr val="tx1"/>
                </a:solidFill>
              </a:rPr>
              <a:t>East NTSC Webinar, February 27, 2013</a:t>
            </a:r>
          </a:p>
          <a:p>
            <a:endParaRPr lang="en-US" sz="4000"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467600" cy="715962"/>
          </a:xfrm>
        </p:spPr>
        <p:txBody>
          <a:bodyPr>
            <a:normAutofit/>
          </a:bodyPr>
          <a:lstStyle/>
          <a:p>
            <a:r>
              <a:rPr lang="en-US" sz="3600" dirty="0" smtClean="0"/>
              <a:t>Extracted LiDAR contours, zoomed</a:t>
            </a:r>
            <a:endParaRPr lang="en-US" sz="3600" dirty="0"/>
          </a:p>
        </p:txBody>
      </p:sp>
      <p:pic>
        <p:nvPicPr>
          <p:cNvPr id="7170" name="Picture 2"/>
          <p:cNvPicPr>
            <a:picLocks noChangeAspect="1" noChangeArrowheads="1"/>
          </p:cNvPicPr>
          <p:nvPr/>
        </p:nvPicPr>
        <p:blipFill>
          <a:blip r:embed="rId3" cstate="print"/>
          <a:srcRect/>
          <a:stretch>
            <a:fillRect/>
          </a:stretch>
        </p:blipFill>
        <p:spPr bwMode="auto">
          <a:xfrm>
            <a:off x="653143" y="646611"/>
            <a:ext cx="7773202" cy="6181344"/>
          </a:xfrm>
          <a:prstGeom prst="rect">
            <a:avLst/>
          </a:prstGeom>
          <a:noFill/>
          <a:ln w="9525">
            <a:noFill/>
            <a:miter lim="800000"/>
            <a:headEnd/>
            <a:tailEnd/>
          </a:ln>
        </p:spPr>
      </p:pic>
      <p:sp>
        <p:nvSpPr>
          <p:cNvPr id="4" name="TextBox 3"/>
          <p:cNvSpPr txBox="1"/>
          <p:nvPr/>
        </p:nvSpPr>
        <p:spPr>
          <a:xfrm>
            <a:off x="2438400" y="3011269"/>
            <a:ext cx="518091" cy="646331"/>
          </a:xfrm>
          <a:prstGeom prst="rect">
            <a:avLst/>
          </a:prstGeom>
          <a:noFill/>
        </p:spPr>
        <p:txBody>
          <a:bodyPr wrap="square" rtlCol="0">
            <a:spAutoFit/>
          </a:bodyPr>
          <a:lstStyle/>
          <a:p>
            <a:r>
              <a:rPr lang="en-US" sz="3600" b="1" dirty="0" smtClean="0">
                <a:solidFill>
                  <a:srgbClr val="FF0000"/>
                </a:solidFill>
              </a:rPr>
              <a:t>X</a:t>
            </a:r>
            <a:endParaRPr lang="en-US" sz="3600" b="1" dirty="0">
              <a:solidFill>
                <a:srgbClr val="FF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2674937" y="4327525"/>
            <a:ext cx="3878263" cy="2530475"/>
            <a:chOff x="2674937" y="4327525"/>
            <a:chExt cx="3878263" cy="2530475"/>
          </a:xfrm>
        </p:grpSpPr>
        <p:pic>
          <p:nvPicPr>
            <p:cNvPr id="8195" name="Picture 3"/>
            <p:cNvPicPr>
              <a:picLocks noChangeAspect="1" noChangeArrowheads="1"/>
            </p:cNvPicPr>
            <p:nvPr/>
          </p:nvPicPr>
          <p:blipFill>
            <a:blip r:embed="rId3" cstate="print"/>
            <a:srcRect/>
            <a:stretch>
              <a:fillRect/>
            </a:stretch>
          </p:blipFill>
          <p:spPr bwMode="auto">
            <a:xfrm>
              <a:off x="2674937" y="4327525"/>
              <a:ext cx="3878263" cy="2530475"/>
            </a:xfrm>
            <a:prstGeom prst="rect">
              <a:avLst/>
            </a:prstGeom>
            <a:noFill/>
            <a:ln w="9525">
              <a:noFill/>
              <a:miter lim="800000"/>
              <a:headEnd/>
              <a:tailEnd/>
            </a:ln>
            <a:effectLst/>
          </p:spPr>
        </p:pic>
        <p:sp>
          <p:nvSpPr>
            <p:cNvPr id="17" name="Rectangle 16"/>
            <p:cNvSpPr/>
            <p:nvPr/>
          </p:nvSpPr>
          <p:spPr>
            <a:xfrm>
              <a:off x="6400800" y="5029200"/>
              <a:ext cx="45719"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1"/>
          <p:cNvSpPr>
            <a:spLocks noGrp="1"/>
          </p:cNvSpPr>
          <p:nvPr>
            <p:ph type="title"/>
          </p:nvPr>
        </p:nvSpPr>
        <p:spPr>
          <a:xfrm>
            <a:off x="914400" y="0"/>
            <a:ext cx="7467600" cy="715962"/>
          </a:xfrm>
        </p:spPr>
        <p:txBody>
          <a:bodyPr>
            <a:normAutofit fontScale="90000"/>
          </a:bodyPr>
          <a:lstStyle/>
          <a:p>
            <a:r>
              <a:rPr lang="en-US" sz="3600" dirty="0" smtClean="0"/>
              <a:t>Extracted contours imported  to Civil 3D</a:t>
            </a:r>
            <a:endParaRPr lang="en-US" sz="3600" dirty="0"/>
          </a:p>
        </p:txBody>
      </p:sp>
      <p:cxnSp>
        <p:nvCxnSpPr>
          <p:cNvPr id="7" name="Straight Connector 6"/>
          <p:cNvCxnSpPr/>
          <p:nvPr/>
        </p:nvCxnSpPr>
        <p:spPr>
          <a:xfrm flipH="1" flipV="1">
            <a:off x="1" y="4038600"/>
            <a:ext cx="2666999" cy="167640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324600" y="4038600"/>
            <a:ext cx="2819400" cy="167640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667000" y="4343400"/>
            <a:ext cx="3657600" cy="13716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Documents and Settings\aaron.dushku\My Documents\LiDAR\tosten\harju_map.jpg"/>
          <p:cNvPicPr>
            <a:picLocks noChangeAspect="1" noChangeArrowheads="1"/>
          </p:cNvPicPr>
          <p:nvPr/>
        </p:nvPicPr>
        <p:blipFill>
          <a:blip r:embed="rId4" cstate="print"/>
          <a:srcRect/>
          <a:stretch>
            <a:fillRect/>
          </a:stretch>
        </p:blipFill>
        <p:spPr bwMode="auto">
          <a:xfrm>
            <a:off x="-1" y="685800"/>
            <a:ext cx="9144001" cy="3346349"/>
          </a:xfrm>
          <a:prstGeom prst="rect">
            <a:avLst/>
          </a:prstGeom>
          <a:noFill/>
          <a:ln w="28575">
            <a:solidFill>
              <a:srgbClr val="00B050"/>
            </a:solidFill>
          </a:ln>
        </p:spPr>
      </p:pic>
      <p:pic>
        <p:nvPicPr>
          <p:cNvPr id="11" name="Picture 2" descr="C:\Documents and Settings\aaron.dushku\My Documents\LiDAR\tosten\harju_map.jpg"/>
          <p:cNvPicPr>
            <a:picLocks noChangeAspect="1" noChangeArrowheads="1"/>
          </p:cNvPicPr>
          <p:nvPr/>
        </p:nvPicPr>
        <p:blipFill>
          <a:blip r:embed="rId5" cstate="print"/>
          <a:srcRect/>
          <a:stretch>
            <a:fillRect/>
          </a:stretch>
        </p:blipFill>
        <p:spPr bwMode="auto">
          <a:xfrm>
            <a:off x="381000" y="762000"/>
            <a:ext cx="2590800" cy="83820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467600" cy="715962"/>
          </a:xfrm>
        </p:spPr>
        <p:txBody>
          <a:bodyPr>
            <a:normAutofit/>
          </a:bodyPr>
          <a:lstStyle/>
          <a:p>
            <a:r>
              <a:rPr lang="en-US" sz="3600" dirty="0" smtClean="0"/>
              <a:t>Designing the dikes</a:t>
            </a:r>
            <a:endParaRPr lang="en-US" sz="3600" dirty="0"/>
          </a:p>
        </p:txBody>
      </p:sp>
      <p:pic>
        <p:nvPicPr>
          <p:cNvPr id="13" name="Picture 4"/>
          <p:cNvPicPr>
            <a:picLocks noChangeAspect="1" noChangeArrowheads="1"/>
          </p:cNvPicPr>
          <p:nvPr/>
        </p:nvPicPr>
        <p:blipFill>
          <a:blip r:embed="rId3" cstate="print"/>
          <a:srcRect/>
          <a:stretch>
            <a:fillRect/>
          </a:stretch>
        </p:blipFill>
        <p:spPr bwMode="auto">
          <a:xfrm>
            <a:off x="-17335" y="685800"/>
            <a:ext cx="9161335" cy="3352800"/>
          </a:xfrm>
          <a:prstGeom prst="rect">
            <a:avLst/>
          </a:prstGeom>
          <a:noFill/>
          <a:ln w="9525">
            <a:noFill/>
            <a:miter lim="800000"/>
            <a:headEnd/>
            <a:tailEnd/>
          </a:ln>
        </p:spPr>
      </p:pic>
      <p:sp>
        <p:nvSpPr>
          <p:cNvPr id="16" name="Rectangle 15"/>
          <p:cNvSpPr/>
          <p:nvPr/>
        </p:nvSpPr>
        <p:spPr>
          <a:xfrm rot="8701088">
            <a:off x="7728305" y="1725445"/>
            <a:ext cx="135603" cy="9085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4085077">
            <a:off x="1898080" y="1746389"/>
            <a:ext cx="166562" cy="322587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52400" y="2895600"/>
            <a:ext cx="316112" cy="246221"/>
          </a:xfrm>
          <a:prstGeom prst="rect">
            <a:avLst/>
          </a:prstGeom>
          <a:noFill/>
          <a:effectLst>
            <a:outerShdw blurRad="50800" dist="50800" dir="5400000" algn="ctr" rotWithShape="0">
              <a:schemeClr val="bg1"/>
            </a:outerShdw>
          </a:effectLst>
        </p:spPr>
        <p:txBody>
          <a:bodyPr wrap="none" rtlCol="0">
            <a:spAutoFit/>
          </a:bodyPr>
          <a:lstStyle/>
          <a:p>
            <a:r>
              <a:rPr lang="en-US" sz="1000" i="1" dirty="0" smtClean="0"/>
              <a:t>50</a:t>
            </a:r>
            <a:endParaRPr lang="en-US" sz="1000" i="1" dirty="0"/>
          </a:p>
        </p:txBody>
      </p:sp>
      <p:sp>
        <p:nvSpPr>
          <p:cNvPr id="8" name="TextBox 7"/>
          <p:cNvSpPr txBox="1"/>
          <p:nvPr/>
        </p:nvSpPr>
        <p:spPr>
          <a:xfrm>
            <a:off x="3505200" y="2895600"/>
            <a:ext cx="316112" cy="246221"/>
          </a:xfrm>
          <a:prstGeom prst="rect">
            <a:avLst/>
          </a:prstGeom>
          <a:noFill/>
          <a:effectLst>
            <a:outerShdw blurRad="50800" dist="50800" dir="5400000" algn="ctr" rotWithShape="0">
              <a:schemeClr val="bg1"/>
            </a:outerShdw>
          </a:effectLst>
        </p:spPr>
        <p:txBody>
          <a:bodyPr wrap="none" rtlCol="0">
            <a:spAutoFit/>
          </a:bodyPr>
          <a:lstStyle/>
          <a:p>
            <a:r>
              <a:rPr lang="en-US" sz="1000" i="1" dirty="0" smtClean="0"/>
              <a:t>45</a:t>
            </a:r>
            <a:endParaRPr lang="en-US" sz="1000" i="1" dirty="0"/>
          </a:p>
        </p:txBody>
      </p:sp>
      <p:sp>
        <p:nvSpPr>
          <p:cNvPr id="9" name="TextBox 8"/>
          <p:cNvSpPr txBox="1"/>
          <p:nvPr/>
        </p:nvSpPr>
        <p:spPr>
          <a:xfrm>
            <a:off x="2743200" y="2496979"/>
            <a:ext cx="316112" cy="246221"/>
          </a:xfrm>
          <a:prstGeom prst="rect">
            <a:avLst/>
          </a:prstGeom>
          <a:noFill/>
          <a:effectLst>
            <a:outerShdw blurRad="50800" dist="50800" dir="5400000" algn="ctr" rotWithShape="0">
              <a:schemeClr val="bg1"/>
            </a:outerShdw>
          </a:effectLst>
        </p:spPr>
        <p:txBody>
          <a:bodyPr wrap="none" rtlCol="0">
            <a:spAutoFit/>
          </a:bodyPr>
          <a:lstStyle/>
          <a:p>
            <a:r>
              <a:rPr lang="en-US" sz="1000" i="1" dirty="0" smtClean="0"/>
              <a:t>45</a:t>
            </a:r>
            <a:endParaRPr lang="en-US" sz="1000" i="1" dirty="0"/>
          </a:p>
        </p:txBody>
      </p:sp>
      <p:pic>
        <p:nvPicPr>
          <p:cNvPr id="2050" name="Picture 2" descr="C:\Documents and Settings\aaron.dushku\My Documents\LiDAR\tosten\harju_section_red2.jpg"/>
          <p:cNvPicPr>
            <a:picLocks noChangeAspect="1" noChangeArrowheads="1"/>
          </p:cNvPicPr>
          <p:nvPr/>
        </p:nvPicPr>
        <p:blipFill>
          <a:blip r:embed="rId4" cstate="print"/>
          <a:srcRect/>
          <a:stretch>
            <a:fillRect/>
          </a:stretch>
        </p:blipFill>
        <p:spPr bwMode="auto">
          <a:xfrm>
            <a:off x="2819401" y="4089893"/>
            <a:ext cx="6324600" cy="2768108"/>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print"/>
          <a:srcRect l="30775" r="8507" b="27273"/>
          <a:stretch>
            <a:fillRect/>
          </a:stretch>
        </p:blipFill>
        <p:spPr bwMode="auto">
          <a:xfrm>
            <a:off x="0" y="685799"/>
            <a:ext cx="9144000" cy="4008329"/>
          </a:xfrm>
          <a:prstGeom prst="rect">
            <a:avLst/>
          </a:prstGeom>
          <a:noFill/>
          <a:ln w="9525">
            <a:noFill/>
            <a:miter lim="800000"/>
            <a:headEnd/>
            <a:tailEnd/>
          </a:ln>
        </p:spPr>
      </p:pic>
      <p:pic>
        <p:nvPicPr>
          <p:cNvPr id="3075" name="Picture 3" descr="C:\Documents and Settings\aaron.dushku\My Documents\LiDAR\tosten\harju_section.jpg"/>
          <p:cNvPicPr>
            <a:picLocks noChangeAspect="1" noChangeArrowheads="1"/>
          </p:cNvPicPr>
          <p:nvPr/>
        </p:nvPicPr>
        <p:blipFill>
          <a:blip r:embed="rId4" cstate="print"/>
          <a:srcRect/>
          <a:stretch>
            <a:fillRect/>
          </a:stretch>
        </p:blipFill>
        <p:spPr bwMode="auto">
          <a:xfrm>
            <a:off x="2819400" y="4089892"/>
            <a:ext cx="6324599" cy="2768106"/>
          </a:xfrm>
          <a:prstGeom prst="rect">
            <a:avLst/>
          </a:prstGeom>
          <a:noFill/>
        </p:spPr>
      </p:pic>
      <p:sp>
        <p:nvSpPr>
          <p:cNvPr id="2" name="Title 1"/>
          <p:cNvSpPr>
            <a:spLocks noGrp="1"/>
          </p:cNvSpPr>
          <p:nvPr>
            <p:ph type="title"/>
          </p:nvPr>
        </p:nvSpPr>
        <p:spPr>
          <a:xfrm>
            <a:off x="914400" y="0"/>
            <a:ext cx="7467600" cy="715962"/>
          </a:xfrm>
        </p:spPr>
        <p:txBody>
          <a:bodyPr>
            <a:normAutofit/>
          </a:bodyPr>
          <a:lstStyle/>
          <a:p>
            <a:r>
              <a:rPr lang="en-US" sz="3600" dirty="0" smtClean="0"/>
              <a:t>Designing the new ditch</a:t>
            </a:r>
            <a:endParaRPr lang="en-US" sz="3600" dirty="0"/>
          </a:p>
        </p:txBody>
      </p:sp>
      <p:sp>
        <p:nvSpPr>
          <p:cNvPr id="6" name="Rectangle 5"/>
          <p:cNvSpPr/>
          <p:nvPr/>
        </p:nvSpPr>
        <p:spPr>
          <a:xfrm>
            <a:off x="7010400" y="5867400"/>
            <a:ext cx="6858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4085077">
            <a:off x="1380240" y="2971523"/>
            <a:ext cx="147834" cy="12409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4888" y="3733800"/>
            <a:ext cx="316112" cy="246221"/>
          </a:xfrm>
          <a:prstGeom prst="rect">
            <a:avLst/>
          </a:prstGeom>
          <a:noFill/>
          <a:effectLst>
            <a:outerShdw blurRad="50800" dist="50800" dir="5400000" algn="ctr" rotWithShape="0">
              <a:schemeClr val="bg1"/>
            </a:outerShdw>
          </a:effectLst>
        </p:spPr>
        <p:txBody>
          <a:bodyPr wrap="none" rtlCol="0">
            <a:spAutoFit/>
          </a:bodyPr>
          <a:lstStyle/>
          <a:p>
            <a:r>
              <a:rPr lang="en-US" sz="1000" i="1" dirty="0" smtClean="0"/>
              <a:t>45</a:t>
            </a:r>
            <a:endParaRPr lang="en-US" sz="1000" i="1" dirty="0"/>
          </a:p>
        </p:txBody>
      </p:sp>
      <p:sp>
        <p:nvSpPr>
          <p:cNvPr id="9" name="TextBox 8"/>
          <p:cNvSpPr txBox="1"/>
          <p:nvPr/>
        </p:nvSpPr>
        <p:spPr>
          <a:xfrm>
            <a:off x="1219200" y="4343400"/>
            <a:ext cx="316112" cy="246221"/>
          </a:xfrm>
          <a:prstGeom prst="rect">
            <a:avLst/>
          </a:prstGeom>
          <a:noFill/>
          <a:effectLst>
            <a:outerShdw blurRad="50800" dist="50800" dir="5400000" algn="ctr" rotWithShape="0">
              <a:schemeClr val="bg1"/>
            </a:outerShdw>
          </a:effectLst>
        </p:spPr>
        <p:txBody>
          <a:bodyPr wrap="none" rtlCol="0">
            <a:spAutoFit/>
          </a:bodyPr>
          <a:lstStyle/>
          <a:p>
            <a:r>
              <a:rPr lang="en-US" sz="1000" i="1" dirty="0" smtClean="0"/>
              <a:t>45</a:t>
            </a:r>
            <a:endParaRPr lang="en-US" sz="1000" i="1" dirty="0"/>
          </a:p>
        </p:txBody>
      </p:sp>
      <p:sp>
        <p:nvSpPr>
          <p:cNvPr id="10" name="TextBox 9"/>
          <p:cNvSpPr txBox="1"/>
          <p:nvPr/>
        </p:nvSpPr>
        <p:spPr>
          <a:xfrm>
            <a:off x="457200" y="3276600"/>
            <a:ext cx="316112" cy="246221"/>
          </a:xfrm>
          <a:prstGeom prst="rect">
            <a:avLst/>
          </a:prstGeom>
          <a:noFill/>
          <a:effectLst>
            <a:outerShdw blurRad="50800" dist="50800" dir="5400000" algn="ctr" rotWithShape="0">
              <a:schemeClr val="bg1"/>
            </a:outerShdw>
          </a:effectLst>
        </p:spPr>
        <p:txBody>
          <a:bodyPr wrap="none" rtlCol="0">
            <a:spAutoFit/>
          </a:bodyPr>
          <a:lstStyle/>
          <a:p>
            <a:r>
              <a:rPr lang="en-US" sz="1000" i="1" dirty="0" smtClean="0"/>
              <a:t>50</a:t>
            </a:r>
            <a:endParaRPr lang="en-US" sz="1000" i="1" dirty="0"/>
          </a:p>
        </p:txBody>
      </p:sp>
      <p:sp>
        <p:nvSpPr>
          <p:cNvPr id="12" name="Rectangle 11"/>
          <p:cNvSpPr/>
          <p:nvPr/>
        </p:nvSpPr>
        <p:spPr>
          <a:xfrm rot="3402897">
            <a:off x="7526297" y="2139288"/>
            <a:ext cx="825512" cy="1531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4482161">
            <a:off x="2656497" y="2433972"/>
            <a:ext cx="113708" cy="14729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4482161">
            <a:off x="4111958" y="2043205"/>
            <a:ext cx="93603" cy="14729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rot="4950315">
            <a:off x="5571128" y="1722945"/>
            <a:ext cx="99392" cy="14877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4577731">
            <a:off x="6940562" y="1463886"/>
            <a:ext cx="135067" cy="1383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0" y="5396805"/>
            <a:ext cx="2133600" cy="1015663"/>
          </a:xfrm>
          <a:prstGeom prst="rect">
            <a:avLst/>
          </a:prstGeom>
          <a:noFill/>
        </p:spPr>
        <p:txBody>
          <a:bodyPr wrap="square" rtlCol="0">
            <a:spAutoFit/>
          </a:bodyPr>
          <a:lstStyle/>
          <a:p>
            <a:r>
              <a:rPr lang="en-US" sz="1200" dirty="0" smtClean="0"/>
              <a:t>Thanks to</a:t>
            </a:r>
          </a:p>
          <a:p>
            <a:r>
              <a:rPr lang="en-US" sz="1200" dirty="0" smtClean="0"/>
              <a:t>Julie Tosten (Engineering Tech.)</a:t>
            </a:r>
          </a:p>
          <a:p>
            <a:r>
              <a:rPr lang="en-US" sz="1200" dirty="0" smtClean="0"/>
              <a:t>Stephanie Wilsen (Cultural Res. Coordinator)</a:t>
            </a:r>
          </a:p>
          <a:p>
            <a:r>
              <a:rPr lang="en-US" sz="1200" dirty="0" smtClean="0"/>
              <a:t>Len Reno (District Con.)</a:t>
            </a:r>
            <a:endParaRPr lang="en-US" sz="1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370" y="4824911"/>
            <a:ext cx="7772400" cy="1362075"/>
          </a:xfrm>
        </p:spPr>
        <p:txBody>
          <a:bodyPr/>
          <a:lstStyle/>
          <a:p>
            <a:r>
              <a:rPr lang="en-US" dirty="0" smtClean="0"/>
              <a:t>Wetland Restorations</a:t>
            </a:r>
            <a:endParaRPr lang="en-US" dirty="0"/>
          </a:p>
        </p:txBody>
      </p:sp>
      <p:grpSp>
        <p:nvGrpSpPr>
          <p:cNvPr id="6" name="Group 5"/>
          <p:cNvGrpSpPr/>
          <p:nvPr/>
        </p:nvGrpSpPr>
        <p:grpSpPr>
          <a:xfrm>
            <a:off x="-26125" y="404948"/>
            <a:ext cx="9144000" cy="5532626"/>
            <a:chOff x="0" y="0"/>
            <a:chExt cx="9144000" cy="5532626"/>
          </a:xfrm>
        </p:grpSpPr>
        <p:pic>
          <p:nvPicPr>
            <p:cNvPr id="4" name="Picture 3"/>
            <p:cNvPicPr>
              <a:picLocks noChangeAspect="1" noChangeArrowheads="1"/>
            </p:cNvPicPr>
            <p:nvPr/>
          </p:nvPicPr>
          <p:blipFill>
            <a:blip r:embed="rId3" cstate="print"/>
            <a:srcRect/>
            <a:stretch>
              <a:fillRect/>
            </a:stretch>
          </p:blipFill>
          <p:spPr bwMode="auto">
            <a:xfrm>
              <a:off x="0" y="0"/>
              <a:ext cx="4714875" cy="1524000"/>
            </a:xfrm>
            <a:prstGeom prst="rect">
              <a:avLst/>
            </a:prstGeom>
            <a:noFill/>
            <a:ln w="28575">
              <a:solidFill>
                <a:schemeClr val="tx2">
                  <a:lumMod val="75000"/>
                </a:schemeClr>
              </a:solidFill>
              <a:miter lim="800000"/>
              <a:headEnd/>
              <a:tailEnd/>
            </a:ln>
          </p:spPr>
        </p:pic>
        <p:pic>
          <p:nvPicPr>
            <p:cNvPr id="7170" name="Picture 2"/>
            <p:cNvPicPr>
              <a:picLocks noChangeAspect="1" noChangeArrowheads="1"/>
            </p:cNvPicPr>
            <p:nvPr/>
          </p:nvPicPr>
          <p:blipFill>
            <a:blip r:embed="rId4" cstate="print"/>
            <a:srcRect/>
            <a:stretch>
              <a:fillRect/>
            </a:stretch>
          </p:blipFill>
          <p:spPr bwMode="auto">
            <a:xfrm>
              <a:off x="3429000" y="1981200"/>
              <a:ext cx="2447925" cy="2027506"/>
            </a:xfrm>
            <a:prstGeom prst="rect">
              <a:avLst/>
            </a:prstGeom>
            <a:noFill/>
            <a:ln w="28575">
              <a:solidFill>
                <a:schemeClr val="tx2">
                  <a:lumMod val="75000"/>
                </a:schemeClr>
              </a:solidFill>
              <a:miter lim="800000"/>
              <a:headEnd/>
              <a:tailEnd/>
            </a:ln>
          </p:spPr>
        </p:pic>
        <p:pic>
          <p:nvPicPr>
            <p:cNvPr id="7171" name="Picture 3"/>
            <p:cNvPicPr>
              <a:picLocks noChangeAspect="1" noChangeArrowheads="1"/>
            </p:cNvPicPr>
            <p:nvPr/>
          </p:nvPicPr>
          <p:blipFill>
            <a:blip r:embed="rId5" cstate="print"/>
            <a:srcRect/>
            <a:stretch>
              <a:fillRect/>
            </a:stretch>
          </p:blipFill>
          <p:spPr bwMode="auto">
            <a:xfrm>
              <a:off x="6629400" y="3429000"/>
              <a:ext cx="2514600" cy="2103626"/>
            </a:xfrm>
            <a:prstGeom prst="rect">
              <a:avLst/>
            </a:prstGeom>
            <a:noFill/>
            <a:ln w="28575">
              <a:solidFill>
                <a:schemeClr val="tx2">
                  <a:lumMod val="75000"/>
                </a:schemeClr>
              </a:solidFill>
              <a:miter lim="800000"/>
              <a:headEnd/>
              <a:tailEnd/>
            </a:ln>
          </p:spPr>
        </p:pic>
        <p:cxnSp>
          <p:nvCxnSpPr>
            <p:cNvPr id="8" name="Shape 7"/>
            <p:cNvCxnSpPr>
              <a:stCxn id="4" idx="2"/>
              <a:endCxn id="7170" idx="1"/>
            </p:cNvCxnSpPr>
            <p:nvPr/>
          </p:nvCxnSpPr>
          <p:spPr>
            <a:xfrm rot="16200000" flipH="1">
              <a:off x="2157743" y="1723695"/>
              <a:ext cx="1470953" cy="1071562"/>
            </a:xfrm>
            <a:prstGeom prst="bentConnector2">
              <a:avLst/>
            </a:prstGeom>
            <a:ln w="28575">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Shape 12"/>
            <p:cNvCxnSpPr>
              <a:stCxn id="7170" idx="3"/>
              <a:endCxn id="7171" idx="0"/>
            </p:cNvCxnSpPr>
            <p:nvPr/>
          </p:nvCxnSpPr>
          <p:spPr>
            <a:xfrm>
              <a:off x="5876925" y="2994953"/>
              <a:ext cx="2009775" cy="434047"/>
            </a:xfrm>
            <a:prstGeom prst="bentConnector2">
              <a:avLst/>
            </a:prstGeom>
            <a:ln w="28575">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370" y="4824911"/>
            <a:ext cx="7772400" cy="1362075"/>
          </a:xfrm>
        </p:spPr>
        <p:txBody>
          <a:bodyPr/>
          <a:lstStyle/>
          <a:p>
            <a:r>
              <a:rPr lang="en-US" dirty="0" smtClean="0"/>
              <a:t>Wetland Restorations</a:t>
            </a:r>
            <a:endParaRPr lang="en-US" dirty="0"/>
          </a:p>
        </p:txBody>
      </p:sp>
      <p:grpSp>
        <p:nvGrpSpPr>
          <p:cNvPr id="5" name="Group 4"/>
          <p:cNvGrpSpPr/>
          <p:nvPr/>
        </p:nvGrpSpPr>
        <p:grpSpPr>
          <a:xfrm>
            <a:off x="-26125" y="404948"/>
            <a:ext cx="9144000" cy="5532626"/>
            <a:chOff x="-26125" y="404948"/>
            <a:chExt cx="9144000" cy="5532626"/>
          </a:xfrm>
        </p:grpSpPr>
        <p:grpSp>
          <p:nvGrpSpPr>
            <p:cNvPr id="6" name="Group 5"/>
            <p:cNvGrpSpPr/>
            <p:nvPr/>
          </p:nvGrpSpPr>
          <p:grpSpPr>
            <a:xfrm>
              <a:off x="-26125" y="404948"/>
              <a:ext cx="9144000" cy="5532626"/>
              <a:chOff x="0" y="0"/>
              <a:chExt cx="9144000" cy="5532626"/>
            </a:xfrm>
          </p:grpSpPr>
          <p:pic>
            <p:nvPicPr>
              <p:cNvPr id="4" name="Picture 3"/>
              <p:cNvPicPr>
                <a:picLocks noChangeAspect="1" noChangeArrowheads="1"/>
              </p:cNvPicPr>
              <p:nvPr/>
            </p:nvPicPr>
            <p:blipFill>
              <a:blip r:embed="rId3" cstate="print"/>
              <a:srcRect/>
              <a:stretch>
                <a:fillRect/>
              </a:stretch>
            </p:blipFill>
            <p:spPr bwMode="auto">
              <a:xfrm>
                <a:off x="0" y="0"/>
                <a:ext cx="4714875" cy="1524000"/>
              </a:xfrm>
              <a:prstGeom prst="rect">
                <a:avLst/>
              </a:prstGeom>
              <a:noFill/>
              <a:ln w="28575">
                <a:solidFill>
                  <a:schemeClr val="tx2">
                    <a:lumMod val="75000"/>
                  </a:schemeClr>
                </a:solidFill>
                <a:miter lim="800000"/>
                <a:headEnd/>
                <a:tailEnd/>
              </a:ln>
            </p:spPr>
          </p:pic>
          <p:pic>
            <p:nvPicPr>
              <p:cNvPr id="7170" name="Picture 2"/>
              <p:cNvPicPr>
                <a:picLocks noChangeAspect="1" noChangeArrowheads="1"/>
              </p:cNvPicPr>
              <p:nvPr/>
            </p:nvPicPr>
            <p:blipFill>
              <a:blip r:embed="rId4" cstate="print"/>
              <a:srcRect/>
              <a:stretch>
                <a:fillRect/>
              </a:stretch>
            </p:blipFill>
            <p:spPr bwMode="auto">
              <a:xfrm>
                <a:off x="3429000" y="1981200"/>
                <a:ext cx="2447925" cy="2027506"/>
              </a:xfrm>
              <a:prstGeom prst="rect">
                <a:avLst/>
              </a:prstGeom>
              <a:noFill/>
              <a:ln w="28575">
                <a:solidFill>
                  <a:schemeClr val="tx2">
                    <a:lumMod val="75000"/>
                  </a:schemeClr>
                </a:solidFill>
                <a:miter lim="800000"/>
                <a:headEnd/>
                <a:tailEnd/>
              </a:ln>
            </p:spPr>
          </p:pic>
          <p:pic>
            <p:nvPicPr>
              <p:cNvPr id="7171" name="Picture 3"/>
              <p:cNvPicPr>
                <a:picLocks noChangeAspect="1" noChangeArrowheads="1"/>
              </p:cNvPicPr>
              <p:nvPr/>
            </p:nvPicPr>
            <p:blipFill>
              <a:blip r:embed="rId5" cstate="print"/>
              <a:srcRect/>
              <a:stretch>
                <a:fillRect/>
              </a:stretch>
            </p:blipFill>
            <p:spPr bwMode="auto">
              <a:xfrm>
                <a:off x="6629400" y="3429000"/>
                <a:ext cx="2514600" cy="2103626"/>
              </a:xfrm>
              <a:prstGeom prst="rect">
                <a:avLst/>
              </a:prstGeom>
              <a:noFill/>
              <a:ln w="28575">
                <a:solidFill>
                  <a:schemeClr val="tx2">
                    <a:lumMod val="75000"/>
                  </a:schemeClr>
                </a:solidFill>
                <a:miter lim="800000"/>
                <a:headEnd/>
                <a:tailEnd/>
              </a:ln>
            </p:spPr>
          </p:pic>
          <p:cxnSp>
            <p:nvCxnSpPr>
              <p:cNvPr id="8" name="Shape 7"/>
              <p:cNvCxnSpPr>
                <a:stCxn id="4" idx="2"/>
                <a:endCxn id="7170" idx="1"/>
              </p:cNvCxnSpPr>
              <p:nvPr/>
            </p:nvCxnSpPr>
            <p:spPr>
              <a:xfrm rot="16200000" flipH="1">
                <a:off x="2157743" y="1723695"/>
                <a:ext cx="1470953" cy="1071562"/>
              </a:xfrm>
              <a:prstGeom prst="bentConnector2">
                <a:avLst/>
              </a:prstGeom>
              <a:ln w="28575">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Shape 12"/>
              <p:cNvCxnSpPr>
                <a:stCxn id="7170" idx="3"/>
                <a:endCxn id="7171" idx="0"/>
              </p:cNvCxnSpPr>
              <p:nvPr/>
            </p:nvCxnSpPr>
            <p:spPr>
              <a:xfrm>
                <a:off x="5876925" y="2994953"/>
                <a:ext cx="2009775" cy="434047"/>
              </a:xfrm>
              <a:prstGeom prst="bentConnector2">
                <a:avLst/>
              </a:prstGeom>
              <a:ln w="28575">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3" name="Oval 2"/>
            <p:cNvSpPr/>
            <p:nvPr/>
          </p:nvSpPr>
          <p:spPr>
            <a:xfrm>
              <a:off x="1447800" y="1166948"/>
              <a:ext cx="1295400" cy="50945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810000" y="3081346"/>
              <a:ext cx="1600200" cy="95725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42287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8229600" cy="685800"/>
          </a:xfrm>
          <a:solidFill>
            <a:schemeClr val="bg1"/>
          </a:solidFill>
        </p:spPr>
        <p:txBody>
          <a:bodyPr>
            <a:normAutofit fontScale="90000"/>
          </a:bodyPr>
          <a:lstStyle/>
          <a:p>
            <a:r>
              <a:rPr lang="en-US" dirty="0" smtClean="0"/>
              <a:t>Evaluating wetland restoration impacts</a:t>
            </a:r>
            <a:endParaRPr lang="en-US" dirty="0"/>
          </a:p>
        </p:txBody>
      </p:sp>
      <p:grpSp>
        <p:nvGrpSpPr>
          <p:cNvPr id="3" name="Group 2"/>
          <p:cNvGrpSpPr/>
          <p:nvPr/>
        </p:nvGrpSpPr>
        <p:grpSpPr>
          <a:xfrm>
            <a:off x="731520" y="905692"/>
            <a:ext cx="7772400" cy="5638800"/>
            <a:chOff x="731520" y="905692"/>
            <a:chExt cx="7772400" cy="5638800"/>
          </a:xfrm>
        </p:grpSpPr>
        <p:pic>
          <p:nvPicPr>
            <p:cNvPr id="1026" name="Picture 2"/>
            <p:cNvPicPr>
              <a:picLocks noChangeAspect="1" noChangeArrowheads="1"/>
            </p:cNvPicPr>
            <p:nvPr/>
          </p:nvPicPr>
          <p:blipFill>
            <a:blip r:embed="rId3" cstate="email"/>
            <a:srcRect/>
            <a:stretch>
              <a:fillRect/>
            </a:stretch>
          </p:blipFill>
          <p:spPr bwMode="auto">
            <a:xfrm>
              <a:off x="731520" y="905692"/>
              <a:ext cx="7772400" cy="5638800"/>
            </a:xfrm>
            <a:prstGeom prst="rect">
              <a:avLst/>
            </a:prstGeom>
            <a:noFill/>
            <a:ln w="9525">
              <a:noFill/>
              <a:miter lim="800000"/>
              <a:headEnd/>
              <a:tailEnd/>
            </a:ln>
          </p:spPr>
        </p:pic>
        <p:sp>
          <p:nvSpPr>
            <p:cNvPr id="5" name="Rectangle 4"/>
            <p:cNvSpPr/>
            <p:nvPr/>
          </p:nvSpPr>
          <p:spPr>
            <a:xfrm>
              <a:off x="2991394" y="3407229"/>
              <a:ext cx="1600200" cy="914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itle 1"/>
          <p:cNvSpPr txBox="1">
            <a:spLocks/>
          </p:cNvSpPr>
          <p:nvPr/>
        </p:nvSpPr>
        <p:spPr>
          <a:xfrm>
            <a:off x="502920" y="219892"/>
            <a:ext cx="8229600" cy="6858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USGS 1:24k </a:t>
            </a:r>
            <a:r>
              <a:rPr lang="en-US" dirty="0" err="1" smtClean="0"/>
              <a:t>topo</a:t>
            </a:r>
            <a:r>
              <a:rPr lang="en-US" dirty="0" smtClean="0"/>
              <a:t> map</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400"/>
            <a:ext cx="8229600" cy="685800"/>
          </a:xfrm>
        </p:spPr>
        <p:txBody>
          <a:bodyPr>
            <a:normAutofit fontScale="90000"/>
          </a:bodyPr>
          <a:lstStyle/>
          <a:p>
            <a:r>
              <a:rPr lang="en-US" dirty="0" smtClean="0"/>
              <a:t>USGS 1:24k </a:t>
            </a:r>
            <a:r>
              <a:rPr lang="en-US" dirty="0" err="1" smtClean="0"/>
              <a:t>topo</a:t>
            </a:r>
            <a:r>
              <a:rPr lang="en-US" dirty="0" smtClean="0"/>
              <a:t> map</a:t>
            </a:r>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0" y="1075415"/>
            <a:ext cx="9143999" cy="5249185"/>
          </a:xfrm>
          <a:prstGeom prst="rect">
            <a:avLst/>
          </a:prstGeom>
          <a:noFill/>
          <a:ln w="9525">
            <a:noFill/>
            <a:miter lim="800000"/>
            <a:headEnd/>
            <a:tailEnd/>
          </a:ln>
        </p:spPr>
      </p:pic>
      <p:sp>
        <p:nvSpPr>
          <p:cNvPr id="4" name="Title 1"/>
          <p:cNvSpPr txBox="1">
            <a:spLocks/>
          </p:cNvSpPr>
          <p:nvPr/>
        </p:nvSpPr>
        <p:spPr>
          <a:xfrm>
            <a:off x="1181099" y="749839"/>
            <a:ext cx="6781800" cy="685800"/>
          </a:xfrm>
          <a:prstGeom prst="rect">
            <a:avLst/>
          </a:prstGeom>
          <a:solidFill>
            <a:schemeClr val="bg1"/>
          </a:solidFill>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zoomed to inside the red box</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fontScale="90000"/>
          </a:bodyPr>
          <a:lstStyle/>
          <a:p>
            <a:r>
              <a:rPr lang="en-US" dirty="0" smtClean="0"/>
              <a:t>Aerial imagery</a:t>
            </a:r>
            <a:endParaRPr lang="en-US" dirty="0"/>
          </a:p>
        </p:txBody>
      </p:sp>
      <p:pic>
        <p:nvPicPr>
          <p:cNvPr id="3074" name="Picture 2"/>
          <p:cNvPicPr>
            <a:picLocks noChangeAspect="1" noChangeArrowheads="1"/>
          </p:cNvPicPr>
          <p:nvPr/>
        </p:nvPicPr>
        <p:blipFill>
          <a:blip r:embed="rId3" cstate="print"/>
          <a:srcRect/>
          <a:stretch>
            <a:fillRect/>
          </a:stretch>
        </p:blipFill>
        <p:spPr bwMode="auto">
          <a:xfrm>
            <a:off x="0" y="1066800"/>
            <a:ext cx="9144000" cy="5249185"/>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685800"/>
          </a:xfrm>
        </p:spPr>
        <p:txBody>
          <a:bodyPr>
            <a:normAutofit fontScale="90000"/>
          </a:bodyPr>
          <a:lstStyle/>
          <a:p>
            <a:r>
              <a:rPr lang="en-US" dirty="0" err="1" smtClean="0"/>
              <a:t>LiDAR</a:t>
            </a:r>
            <a:r>
              <a:rPr lang="en-US" dirty="0" smtClean="0"/>
              <a:t>-derived DEM (1-meter post-spacing)</a:t>
            </a:r>
            <a:endParaRPr lang="en-US" dirty="0"/>
          </a:p>
        </p:txBody>
      </p:sp>
      <p:pic>
        <p:nvPicPr>
          <p:cNvPr id="4098" name="Picture 2"/>
          <p:cNvPicPr>
            <a:picLocks noChangeAspect="1" noChangeArrowheads="1"/>
          </p:cNvPicPr>
          <p:nvPr/>
        </p:nvPicPr>
        <p:blipFill>
          <a:blip r:embed="rId3" cstate="print"/>
          <a:srcRect/>
          <a:stretch>
            <a:fillRect/>
          </a:stretch>
        </p:blipFill>
        <p:spPr bwMode="auto">
          <a:xfrm>
            <a:off x="0" y="1075415"/>
            <a:ext cx="9144000" cy="5249185"/>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876800"/>
            <a:ext cx="7772400" cy="838200"/>
          </a:xfrm>
        </p:spPr>
        <p:txBody>
          <a:bodyPr/>
          <a:lstStyle/>
          <a:p>
            <a:r>
              <a:rPr lang="en-US" dirty="0" smtClean="0"/>
              <a:t>Desk-based structural design</a:t>
            </a:r>
            <a:endParaRPr lang="en-US" dirty="0"/>
          </a:p>
        </p:txBody>
      </p:sp>
      <p:grpSp>
        <p:nvGrpSpPr>
          <p:cNvPr id="7" name="Group 6"/>
          <p:cNvGrpSpPr/>
          <p:nvPr/>
        </p:nvGrpSpPr>
        <p:grpSpPr>
          <a:xfrm>
            <a:off x="2548346" y="1285551"/>
            <a:ext cx="3166654" cy="3086100"/>
            <a:chOff x="3810000" y="1219200"/>
            <a:chExt cx="1752600" cy="2057400"/>
          </a:xfrm>
        </p:grpSpPr>
        <p:pic>
          <p:nvPicPr>
            <p:cNvPr id="8195" name="Picture 3"/>
            <p:cNvPicPr>
              <a:picLocks noChangeAspect="1" noChangeArrowheads="1"/>
            </p:cNvPicPr>
            <p:nvPr/>
          </p:nvPicPr>
          <p:blipFill>
            <a:blip r:embed="rId3" cstate="print"/>
            <a:srcRect/>
            <a:stretch>
              <a:fillRect/>
            </a:stretch>
          </p:blipFill>
          <p:spPr bwMode="auto">
            <a:xfrm>
              <a:off x="4267200" y="1524000"/>
              <a:ext cx="838200" cy="1495425"/>
            </a:xfrm>
            <a:prstGeom prst="rect">
              <a:avLst/>
            </a:prstGeom>
            <a:noFill/>
            <a:ln w="9525">
              <a:noFill/>
              <a:miter lim="800000"/>
              <a:headEnd/>
              <a:tailEnd/>
            </a:ln>
          </p:spPr>
        </p:pic>
        <p:sp>
          <p:nvSpPr>
            <p:cNvPr id="18" name="&quot;No&quot; Symbol 17"/>
            <p:cNvSpPr/>
            <p:nvPr/>
          </p:nvSpPr>
          <p:spPr>
            <a:xfrm>
              <a:off x="3810000" y="1219200"/>
              <a:ext cx="1752600" cy="2057400"/>
            </a:xfrm>
            <a:prstGeom prst="noSmoking">
              <a:avLst/>
            </a:prstGeom>
            <a:solidFill>
              <a:srgbClr val="FF0000">
                <a:alpha val="13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 name="Group 4"/>
          <p:cNvGrpSpPr/>
          <p:nvPr/>
        </p:nvGrpSpPr>
        <p:grpSpPr>
          <a:xfrm>
            <a:off x="5715000" y="228600"/>
            <a:ext cx="3305273" cy="3886200"/>
            <a:chOff x="5715000" y="228600"/>
            <a:chExt cx="3305273" cy="3886200"/>
          </a:xfrm>
        </p:grpSpPr>
        <p:pic>
          <p:nvPicPr>
            <p:cNvPr id="8199" name="Picture 7" descr="http://news.washcoll.edu/events/2006/05/gis/09.jpg"/>
            <p:cNvPicPr>
              <a:picLocks noChangeAspect="1" noChangeArrowheads="1"/>
            </p:cNvPicPr>
            <p:nvPr/>
          </p:nvPicPr>
          <p:blipFill>
            <a:blip r:embed="rId4" cstate="print"/>
            <a:srcRect/>
            <a:stretch>
              <a:fillRect/>
            </a:stretch>
          </p:blipFill>
          <p:spPr bwMode="auto">
            <a:xfrm>
              <a:off x="6201251" y="1676400"/>
              <a:ext cx="2333149" cy="1752600"/>
            </a:xfrm>
            <a:prstGeom prst="rect">
              <a:avLst/>
            </a:prstGeom>
            <a:noFill/>
          </p:spPr>
        </p:pic>
        <p:sp>
          <p:nvSpPr>
            <p:cNvPr id="21" name="10-Point Star 20"/>
            <p:cNvSpPr/>
            <p:nvPr/>
          </p:nvSpPr>
          <p:spPr>
            <a:xfrm>
              <a:off x="5715000" y="990600"/>
              <a:ext cx="3276600" cy="3124200"/>
            </a:xfrm>
            <a:prstGeom prst="star10">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rot="21278019">
              <a:off x="6604002" y="400100"/>
              <a:ext cx="460382" cy="1107996"/>
            </a:xfrm>
            <a:prstGeom prst="rect">
              <a:avLst/>
            </a:prstGeom>
            <a:noFill/>
          </p:spPr>
          <p:txBody>
            <a:bodyPr wrap="none" rtlCol="0">
              <a:spAutoFit/>
            </a:bodyPr>
            <a:lstStyle/>
            <a:p>
              <a:r>
                <a:rPr lang="en-US" sz="6600" b="1" dirty="0" smtClean="0">
                  <a:solidFill>
                    <a:srgbClr val="FFC000"/>
                  </a:solidFill>
                </a:rPr>
                <a:t>!</a:t>
              </a:r>
              <a:endParaRPr lang="en-US" sz="6600" b="1" dirty="0">
                <a:solidFill>
                  <a:srgbClr val="FFC000"/>
                </a:solidFill>
              </a:endParaRPr>
            </a:p>
          </p:txBody>
        </p:sp>
        <p:sp>
          <p:nvSpPr>
            <p:cNvPr id="23" name="TextBox 22"/>
            <p:cNvSpPr txBox="1"/>
            <p:nvPr/>
          </p:nvSpPr>
          <p:spPr>
            <a:xfrm rot="20327247">
              <a:off x="5823656" y="731553"/>
              <a:ext cx="460382" cy="1107996"/>
            </a:xfrm>
            <a:prstGeom prst="rect">
              <a:avLst/>
            </a:prstGeom>
            <a:noFill/>
          </p:spPr>
          <p:txBody>
            <a:bodyPr wrap="none" rtlCol="0">
              <a:spAutoFit/>
            </a:bodyPr>
            <a:lstStyle/>
            <a:p>
              <a:r>
                <a:rPr lang="en-US" sz="6600" b="1" dirty="0" smtClean="0">
                  <a:solidFill>
                    <a:srgbClr val="FFC000"/>
                  </a:solidFill>
                </a:rPr>
                <a:t>!</a:t>
              </a:r>
              <a:endParaRPr lang="en-US" sz="6600" b="1" dirty="0">
                <a:solidFill>
                  <a:srgbClr val="FFC000"/>
                </a:solidFill>
              </a:endParaRPr>
            </a:p>
          </p:txBody>
        </p:sp>
        <p:sp>
          <p:nvSpPr>
            <p:cNvPr id="24" name="TextBox 23"/>
            <p:cNvSpPr txBox="1"/>
            <p:nvPr/>
          </p:nvSpPr>
          <p:spPr>
            <a:xfrm>
              <a:off x="7315200" y="228600"/>
              <a:ext cx="460382" cy="1107996"/>
            </a:xfrm>
            <a:prstGeom prst="rect">
              <a:avLst/>
            </a:prstGeom>
            <a:noFill/>
          </p:spPr>
          <p:txBody>
            <a:bodyPr wrap="none" rtlCol="0">
              <a:spAutoFit/>
            </a:bodyPr>
            <a:lstStyle/>
            <a:p>
              <a:r>
                <a:rPr lang="en-US" sz="6600" b="1" dirty="0" smtClean="0">
                  <a:solidFill>
                    <a:srgbClr val="FFC000"/>
                  </a:solidFill>
                </a:rPr>
                <a:t>!</a:t>
              </a:r>
              <a:endParaRPr lang="en-US" sz="6600" b="1" dirty="0">
                <a:solidFill>
                  <a:srgbClr val="FFC000"/>
                </a:solidFill>
              </a:endParaRPr>
            </a:p>
          </p:txBody>
        </p:sp>
        <p:sp>
          <p:nvSpPr>
            <p:cNvPr id="25" name="TextBox 24"/>
            <p:cNvSpPr txBox="1"/>
            <p:nvPr/>
          </p:nvSpPr>
          <p:spPr>
            <a:xfrm rot="279319">
              <a:off x="8045204" y="321656"/>
              <a:ext cx="460382" cy="1107996"/>
            </a:xfrm>
            <a:prstGeom prst="rect">
              <a:avLst/>
            </a:prstGeom>
            <a:noFill/>
          </p:spPr>
          <p:txBody>
            <a:bodyPr wrap="none" rtlCol="0">
              <a:spAutoFit/>
            </a:bodyPr>
            <a:lstStyle/>
            <a:p>
              <a:r>
                <a:rPr lang="en-US" sz="6600" b="1" dirty="0" smtClean="0">
                  <a:solidFill>
                    <a:srgbClr val="FFC000"/>
                  </a:solidFill>
                </a:rPr>
                <a:t>!</a:t>
              </a:r>
              <a:endParaRPr lang="en-US" sz="6600" b="1" dirty="0">
                <a:solidFill>
                  <a:srgbClr val="FFC000"/>
                </a:solidFill>
              </a:endParaRPr>
            </a:p>
          </p:txBody>
        </p:sp>
        <p:sp>
          <p:nvSpPr>
            <p:cNvPr id="26" name="TextBox 25"/>
            <p:cNvSpPr txBox="1"/>
            <p:nvPr/>
          </p:nvSpPr>
          <p:spPr>
            <a:xfrm rot="815383">
              <a:off x="8559891" y="800577"/>
              <a:ext cx="460382" cy="1107996"/>
            </a:xfrm>
            <a:prstGeom prst="rect">
              <a:avLst/>
            </a:prstGeom>
            <a:noFill/>
          </p:spPr>
          <p:txBody>
            <a:bodyPr wrap="none" rtlCol="0">
              <a:spAutoFit/>
            </a:bodyPr>
            <a:lstStyle/>
            <a:p>
              <a:r>
                <a:rPr lang="en-US" sz="6600" b="1" dirty="0" smtClean="0">
                  <a:solidFill>
                    <a:srgbClr val="FFC000"/>
                  </a:solidFill>
                </a:rPr>
                <a:t>!</a:t>
              </a:r>
              <a:endParaRPr lang="en-US" sz="6600" b="1" dirty="0">
                <a:solidFill>
                  <a:srgbClr val="FFC000"/>
                </a:solidFill>
              </a:endParaRPr>
            </a:p>
          </p:txBody>
        </p:sp>
      </p:grpSp>
      <p:grpSp>
        <p:nvGrpSpPr>
          <p:cNvPr id="4" name="Group 3"/>
          <p:cNvGrpSpPr/>
          <p:nvPr/>
        </p:nvGrpSpPr>
        <p:grpSpPr>
          <a:xfrm>
            <a:off x="457200" y="380999"/>
            <a:ext cx="3124200" cy="3581400"/>
            <a:chOff x="228600" y="228600"/>
            <a:chExt cx="3124200" cy="3581400"/>
          </a:xfrm>
        </p:grpSpPr>
        <p:pic>
          <p:nvPicPr>
            <p:cNvPr id="8194" name="Picture 2" descr="Photo of NRCS staff using GPS equipment at a Ground Control Point (GCP) site on Cape Cod to ensure accuracy of the LIDAR data collected. "/>
            <p:cNvPicPr>
              <a:picLocks noChangeAspect="1" noChangeArrowheads="1"/>
            </p:cNvPicPr>
            <p:nvPr/>
          </p:nvPicPr>
          <p:blipFill>
            <a:blip r:embed="rId5" cstate="print"/>
            <a:srcRect/>
            <a:stretch>
              <a:fillRect/>
            </a:stretch>
          </p:blipFill>
          <p:spPr bwMode="auto">
            <a:xfrm>
              <a:off x="685800" y="533400"/>
              <a:ext cx="2143125" cy="2857500"/>
            </a:xfrm>
            <a:prstGeom prst="rect">
              <a:avLst/>
            </a:prstGeom>
            <a:noFill/>
          </p:spPr>
        </p:pic>
        <p:sp>
          <p:nvSpPr>
            <p:cNvPr id="19" name="&quot;No&quot; Symbol 18"/>
            <p:cNvSpPr/>
            <p:nvPr/>
          </p:nvSpPr>
          <p:spPr>
            <a:xfrm>
              <a:off x="228600" y="228600"/>
              <a:ext cx="3124200" cy="3581400"/>
            </a:xfrm>
            <a:prstGeom prst="noSmoking">
              <a:avLst/>
            </a:prstGeom>
            <a:solidFill>
              <a:srgbClr val="FF0000">
                <a:alpha val="13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fontScale="90000"/>
          </a:bodyPr>
          <a:lstStyle/>
          <a:p>
            <a:r>
              <a:rPr lang="en-US" dirty="0" err="1" smtClean="0"/>
              <a:t>LiDAR</a:t>
            </a:r>
            <a:r>
              <a:rPr lang="en-US" dirty="0" smtClean="0"/>
              <a:t>-derived 1-foot contours</a:t>
            </a:r>
            <a:endParaRPr lang="en-US" dirty="0"/>
          </a:p>
        </p:txBody>
      </p:sp>
      <p:pic>
        <p:nvPicPr>
          <p:cNvPr id="5122" name="Picture 2"/>
          <p:cNvPicPr>
            <a:picLocks noChangeAspect="1" noChangeArrowheads="1"/>
          </p:cNvPicPr>
          <p:nvPr/>
        </p:nvPicPr>
        <p:blipFill>
          <a:blip r:embed="rId3" cstate="print"/>
          <a:srcRect/>
          <a:stretch>
            <a:fillRect/>
          </a:stretch>
        </p:blipFill>
        <p:spPr bwMode="auto">
          <a:xfrm>
            <a:off x="1" y="990600"/>
            <a:ext cx="9143999" cy="52491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fontScale="90000"/>
          </a:bodyPr>
          <a:lstStyle/>
          <a:p>
            <a:r>
              <a:rPr lang="en-US" dirty="0" smtClean="0"/>
              <a:t>Water rise to 9-foot contour = trouble</a:t>
            </a:r>
            <a:endParaRPr lang="en-US" dirty="0"/>
          </a:p>
        </p:txBody>
      </p:sp>
      <p:pic>
        <p:nvPicPr>
          <p:cNvPr id="6147" name="Picture 3"/>
          <p:cNvPicPr>
            <a:picLocks noChangeAspect="1" noChangeArrowheads="1"/>
          </p:cNvPicPr>
          <p:nvPr/>
        </p:nvPicPr>
        <p:blipFill>
          <a:blip r:embed="rId3" cstate="print"/>
          <a:srcRect/>
          <a:stretch>
            <a:fillRect/>
          </a:stretch>
        </p:blipFill>
        <p:spPr bwMode="auto">
          <a:xfrm>
            <a:off x="1" y="990600"/>
            <a:ext cx="9159008" cy="5257800"/>
          </a:xfrm>
          <a:prstGeom prst="rect">
            <a:avLst/>
          </a:prstGeom>
          <a:noFill/>
          <a:ln w="9525">
            <a:noFill/>
            <a:miter lim="800000"/>
            <a:headEnd/>
            <a:tailEnd/>
          </a:ln>
        </p:spPr>
      </p:pic>
      <p:sp>
        <p:nvSpPr>
          <p:cNvPr id="6" name="Title 1"/>
          <p:cNvSpPr txBox="1">
            <a:spLocks/>
          </p:cNvSpPr>
          <p:nvPr/>
        </p:nvSpPr>
        <p:spPr>
          <a:xfrm>
            <a:off x="4191000" y="6400800"/>
            <a:ext cx="4876800" cy="381000"/>
          </a:xfrm>
          <a:prstGeom prst="rect">
            <a:avLst/>
          </a:prstGeom>
        </p:spPr>
        <p:txBody>
          <a:bodyPr vert="horz" lIns="91440" tIns="45720" rIns="91440" bIns="45720" rtlCol="0" anchor="ctr">
            <a:normAutofit fontScale="4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No survey required to get this information.</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TextBox 6"/>
          <p:cNvSpPr txBox="1"/>
          <p:nvPr/>
        </p:nvSpPr>
        <p:spPr>
          <a:xfrm>
            <a:off x="0" y="6396335"/>
            <a:ext cx="3657600" cy="461665"/>
          </a:xfrm>
          <a:prstGeom prst="rect">
            <a:avLst/>
          </a:prstGeom>
          <a:noFill/>
        </p:spPr>
        <p:txBody>
          <a:bodyPr wrap="square" rtlCol="0">
            <a:spAutoFit/>
          </a:bodyPr>
          <a:lstStyle/>
          <a:p>
            <a:r>
              <a:rPr lang="en-US" sz="1200" dirty="0" smtClean="0"/>
              <a:t>Thanks to</a:t>
            </a:r>
          </a:p>
          <a:p>
            <a:r>
              <a:rPr lang="en-US" sz="1200" dirty="0" smtClean="0"/>
              <a:t>Sharon Randall, Cape Cod Conservation District</a:t>
            </a:r>
            <a:endParaRPr lang="en-US" sz="12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3124200" cy="3733800"/>
          </a:xfrm>
        </p:spPr>
        <p:txBody>
          <a:bodyPr>
            <a:normAutofit/>
          </a:bodyPr>
          <a:lstStyle/>
          <a:p>
            <a:r>
              <a:rPr lang="en-US" dirty="0" smtClean="0"/>
              <a:t>Impact assessment for WRP restoration projects</a:t>
            </a:r>
            <a:endParaRPr lang="en-US" dirty="0"/>
          </a:p>
        </p:txBody>
      </p:sp>
      <p:sp>
        <p:nvSpPr>
          <p:cNvPr id="6" name="Title 1"/>
          <p:cNvSpPr txBox="1">
            <a:spLocks/>
          </p:cNvSpPr>
          <p:nvPr/>
        </p:nvSpPr>
        <p:spPr>
          <a:xfrm>
            <a:off x="76200" y="4267200"/>
            <a:ext cx="3276600" cy="381000"/>
          </a:xfrm>
          <a:prstGeom prst="rect">
            <a:avLst/>
          </a:prstGeom>
        </p:spPr>
        <p:txBody>
          <a:bodyPr vert="horz" lIns="91440" tIns="45720" rIns="91440" bIns="45720" rtlCol="0" anchor="ctr">
            <a:normAutofit fontScale="3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No survey required to get this information.</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TextBox 6"/>
          <p:cNvSpPr txBox="1"/>
          <p:nvPr/>
        </p:nvSpPr>
        <p:spPr>
          <a:xfrm>
            <a:off x="0" y="6248400"/>
            <a:ext cx="2514600" cy="646331"/>
          </a:xfrm>
          <a:prstGeom prst="rect">
            <a:avLst/>
          </a:prstGeom>
          <a:noFill/>
        </p:spPr>
        <p:txBody>
          <a:bodyPr wrap="square" rtlCol="0">
            <a:spAutoFit/>
          </a:bodyPr>
          <a:lstStyle/>
          <a:p>
            <a:r>
              <a:rPr lang="en-US" sz="1200" dirty="0" smtClean="0"/>
              <a:t>Thanks to</a:t>
            </a:r>
          </a:p>
          <a:p>
            <a:r>
              <a:rPr lang="en-US" sz="1200" dirty="0" smtClean="0"/>
              <a:t>Bernie Taber, Soil Conservationist, West Wareham, MA</a:t>
            </a:r>
            <a:endParaRPr lang="en-US" sz="1200" dirty="0"/>
          </a:p>
        </p:txBody>
      </p:sp>
      <p:pic>
        <p:nvPicPr>
          <p:cNvPr id="1026" name="Picture 2"/>
          <p:cNvPicPr>
            <a:picLocks noChangeAspect="1" noChangeArrowheads="1"/>
          </p:cNvPicPr>
          <p:nvPr/>
        </p:nvPicPr>
        <p:blipFill>
          <a:blip r:embed="rId3" cstate="print"/>
          <a:srcRect t="5556" b="8373"/>
          <a:stretch>
            <a:fillRect/>
          </a:stretch>
        </p:blipFill>
        <p:spPr bwMode="auto">
          <a:xfrm>
            <a:off x="3200400" y="-18331"/>
            <a:ext cx="5943600" cy="6884578"/>
          </a:xfrm>
          <a:prstGeom prst="rect">
            <a:avLst/>
          </a:prstGeom>
          <a:noFill/>
          <a:ln w="9525">
            <a:noFill/>
            <a:miter lim="800000"/>
            <a:headEnd/>
            <a:tailEnd/>
          </a:ln>
        </p:spPr>
      </p:pic>
    </p:spTree>
    <p:extLst>
      <p:ext uri="{BB962C8B-B14F-4D97-AF65-F5344CB8AC3E}">
        <p14:creationId xmlns:p14="http://schemas.microsoft.com/office/powerpoint/2010/main" val="13258336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800600"/>
            <a:ext cx="7772400" cy="1362075"/>
          </a:xfrm>
        </p:spPr>
        <p:txBody>
          <a:bodyPr/>
          <a:lstStyle/>
          <a:p>
            <a:r>
              <a:rPr lang="en-US" dirty="0" smtClean="0"/>
              <a:t>precision measurements Vs. General planning</a:t>
            </a:r>
            <a:endParaRPr lang="en-US" dirty="0"/>
          </a:p>
        </p:txBody>
      </p:sp>
      <p:pic>
        <p:nvPicPr>
          <p:cNvPr id="41987" name="Picture 3"/>
          <p:cNvPicPr>
            <a:picLocks noChangeAspect="1" noChangeArrowheads="1"/>
          </p:cNvPicPr>
          <p:nvPr/>
        </p:nvPicPr>
        <p:blipFill>
          <a:blip r:embed="rId3" cstate="print"/>
          <a:srcRect l="29500" t="32889" r="32500" b="35111"/>
          <a:stretch>
            <a:fillRect/>
          </a:stretch>
        </p:blipFill>
        <p:spPr bwMode="auto">
          <a:xfrm>
            <a:off x="76200" y="707207"/>
            <a:ext cx="5791200" cy="2743200"/>
          </a:xfrm>
          <a:prstGeom prst="rect">
            <a:avLst/>
          </a:prstGeom>
          <a:noFill/>
          <a:ln w="9525">
            <a:noFill/>
            <a:miter lim="800000"/>
            <a:headEnd/>
            <a:tailEnd/>
          </a:ln>
        </p:spPr>
      </p:pic>
      <p:pic>
        <p:nvPicPr>
          <p:cNvPr id="10" name="Picture 9" descr="New Image2.JPG"/>
          <p:cNvPicPr>
            <a:picLocks noChangeAspect="1"/>
          </p:cNvPicPr>
          <p:nvPr/>
        </p:nvPicPr>
        <p:blipFill>
          <a:blip r:embed="rId4" cstate="print"/>
          <a:srcRect b="-3759"/>
          <a:stretch>
            <a:fillRect/>
          </a:stretch>
        </p:blipFill>
        <p:spPr>
          <a:xfrm>
            <a:off x="228600" y="2893059"/>
            <a:ext cx="2117558" cy="1676400"/>
          </a:xfrm>
          <a:prstGeom prst="rect">
            <a:avLst/>
          </a:prstGeom>
        </p:spPr>
      </p:pic>
      <p:pic>
        <p:nvPicPr>
          <p:cNvPr id="12" name="Picture 11" descr="New Image.JPG"/>
          <p:cNvPicPr>
            <a:picLocks noChangeAspect="1"/>
          </p:cNvPicPr>
          <p:nvPr/>
        </p:nvPicPr>
        <p:blipFill>
          <a:blip r:embed="rId5" cstate="print"/>
          <a:srcRect t="5556" r="14415"/>
          <a:stretch>
            <a:fillRect/>
          </a:stretch>
        </p:blipFill>
        <p:spPr>
          <a:xfrm>
            <a:off x="5843451" y="304800"/>
            <a:ext cx="3276600" cy="4264659"/>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0" name="Picture 10"/>
          <p:cNvPicPr>
            <a:picLocks noChangeArrowheads="1"/>
          </p:cNvPicPr>
          <p:nvPr/>
        </p:nvPicPr>
        <p:blipFill>
          <a:blip r:embed="rId3" cstate="email"/>
          <a:srcRect l="1493" b="5556"/>
          <a:stretch>
            <a:fillRect/>
          </a:stretch>
        </p:blipFill>
        <p:spPr bwMode="auto">
          <a:xfrm>
            <a:off x="261257" y="211183"/>
            <a:ext cx="5029201" cy="6477000"/>
          </a:xfrm>
          <a:prstGeom prst="rect">
            <a:avLst/>
          </a:prstGeom>
          <a:noFill/>
          <a:ln w="9525">
            <a:noFill/>
            <a:miter lim="800000"/>
            <a:headEnd/>
            <a:tailEnd/>
          </a:ln>
        </p:spPr>
      </p:pic>
      <p:sp>
        <p:nvSpPr>
          <p:cNvPr id="15" name="Title 14"/>
          <p:cNvSpPr>
            <a:spLocks noGrp="1"/>
          </p:cNvSpPr>
          <p:nvPr>
            <p:ph type="title"/>
          </p:nvPr>
        </p:nvSpPr>
        <p:spPr>
          <a:xfrm>
            <a:off x="5245825" y="422684"/>
            <a:ext cx="3886200" cy="2011362"/>
          </a:xfrm>
        </p:spPr>
        <p:txBody>
          <a:bodyPr>
            <a:normAutofit fontScale="90000"/>
          </a:bodyPr>
          <a:lstStyle/>
          <a:p>
            <a:r>
              <a:rPr lang="en-US" dirty="0" smtClean="0"/>
              <a:t>Survey points from a WRP cranberry bog</a:t>
            </a:r>
            <a:endParaRPr lang="en-US" dirty="0"/>
          </a:p>
        </p:txBody>
      </p:sp>
      <p:pic>
        <p:nvPicPr>
          <p:cNvPr id="6146" name="Picture 2" descr="C:\Documents and Settings\aaron.dushku\My Documents\LiDAR\tosten\2012.06.12 203.jpg"/>
          <p:cNvPicPr>
            <a:picLocks noChangeAspect="1" noChangeArrowheads="1"/>
          </p:cNvPicPr>
          <p:nvPr/>
        </p:nvPicPr>
        <p:blipFill>
          <a:blip r:embed="rId4" cstate="print"/>
          <a:srcRect/>
          <a:stretch>
            <a:fillRect/>
          </a:stretch>
        </p:blipFill>
        <p:spPr bwMode="auto">
          <a:xfrm>
            <a:off x="5258525" y="2640874"/>
            <a:ext cx="3860800" cy="2895600"/>
          </a:xfrm>
          <a:prstGeom prst="rect">
            <a:avLst/>
          </a:prstGeom>
          <a:noFill/>
          <a:ln w="76200">
            <a:solidFill>
              <a:srgbClr val="002060"/>
            </a:solidFill>
          </a:ln>
        </p:spPr>
      </p:pic>
      <p:sp>
        <p:nvSpPr>
          <p:cNvPr id="5" name="TextBox 4"/>
          <p:cNvSpPr txBox="1"/>
          <p:nvPr/>
        </p:nvSpPr>
        <p:spPr>
          <a:xfrm>
            <a:off x="6692537" y="6239581"/>
            <a:ext cx="2438400" cy="461665"/>
          </a:xfrm>
          <a:prstGeom prst="rect">
            <a:avLst/>
          </a:prstGeom>
          <a:noFill/>
        </p:spPr>
        <p:txBody>
          <a:bodyPr wrap="square" rtlCol="0">
            <a:spAutoFit/>
          </a:bodyPr>
          <a:lstStyle/>
          <a:p>
            <a:r>
              <a:rPr lang="en-US" sz="1200" dirty="0" smtClean="0"/>
              <a:t>Thanks to</a:t>
            </a:r>
          </a:p>
          <a:p>
            <a:r>
              <a:rPr lang="en-US" sz="1200" dirty="0" smtClean="0"/>
              <a:t>Julie Tosten (Engineering Tech.)</a:t>
            </a:r>
            <a:endParaRPr lang="en-US" sz="12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1200" y="914400"/>
            <a:ext cx="2819400" cy="5105400"/>
          </a:xfrm>
        </p:spPr>
        <p:txBody>
          <a:bodyPr>
            <a:normAutofit fontScale="90000"/>
          </a:bodyPr>
          <a:lstStyle/>
          <a:p>
            <a:r>
              <a:rPr lang="en-US" dirty="0" smtClean="0"/>
              <a:t>Interpolated contours from </a:t>
            </a:r>
            <a:br>
              <a:rPr lang="en-US" dirty="0" smtClean="0"/>
            </a:br>
            <a:r>
              <a:rPr lang="en-US" dirty="0" smtClean="0"/>
              <a:t>survey (red) </a:t>
            </a:r>
            <a:br>
              <a:rPr lang="en-US" dirty="0" smtClean="0"/>
            </a:br>
            <a:r>
              <a:rPr lang="en-US" dirty="0" smtClean="0"/>
              <a:t>and  </a:t>
            </a:r>
            <a:br>
              <a:rPr lang="en-US" dirty="0" smtClean="0"/>
            </a:br>
            <a:r>
              <a:rPr lang="en-US" dirty="0" err="1" smtClean="0"/>
              <a:t>LiDAR</a:t>
            </a:r>
            <a:r>
              <a:rPr lang="en-US" dirty="0" smtClean="0"/>
              <a:t> (black)</a:t>
            </a:r>
            <a:endParaRPr lang="en-US" dirty="0"/>
          </a:p>
        </p:txBody>
      </p:sp>
      <p:pic>
        <p:nvPicPr>
          <p:cNvPr id="5" name="Picture 4" descr="New Image.JPG"/>
          <p:cNvPicPr>
            <a:picLocks noChangeAspect="1"/>
          </p:cNvPicPr>
          <p:nvPr/>
        </p:nvPicPr>
        <p:blipFill>
          <a:blip r:embed="rId3" cstate="print"/>
          <a:srcRect t="5556" r="14415"/>
          <a:stretch>
            <a:fillRect/>
          </a:stretch>
        </p:blipFill>
        <p:spPr>
          <a:xfrm>
            <a:off x="52826" y="381000"/>
            <a:ext cx="4976374" cy="64770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aaron.dushku\My Documents\LiDAR\tosten\Untitled-2.jpg"/>
          <p:cNvPicPr>
            <a:picLocks noChangeAspect="1" noChangeArrowheads="1"/>
          </p:cNvPicPr>
          <p:nvPr/>
        </p:nvPicPr>
        <p:blipFill>
          <a:blip r:embed="rId3" cstate="print"/>
          <a:srcRect/>
          <a:stretch>
            <a:fillRect/>
          </a:stretch>
        </p:blipFill>
        <p:spPr bwMode="auto">
          <a:xfrm>
            <a:off x="0" y="1719206"/>
            <a:ext cx="9147742" cy="5138794"/>
          </a:xfrm>
          <a:prstGeom prst="rect">
            <a:avLst/>
          </a:prstGeom>
          <a:noFill/>
        </p:spPr>
      </p:pic>
      <p:sp>
        <p:nvSpPr>
          <p:cNvPr id="2" name="Title 1"/>
          <p:cNvSpPr>
            <a:spLocks noGrp="1"/>
          </p:cNvSpPr>
          <p:nvPr>
            <p:ph type="title"/>
          </p:nvPr>
        </p:nvSpPr>
        <p:spPr>
          <a:xfrm>
            <a:off x="2362200" y="152400"/>
            <a:ext cx="6705600" cy="1219200"/>
          </a:xfrm>
        </p:spPr>
        <p:txBody>
          <a:bodyPr>
            <a:normAutofit fontScale="90000"/>
          </a:bodyPr>
          <a:lstStyle/>
          <a:p>
            <a:r>
              <a:rPr lang="en-US" dirty="0" smtClean="0"/>
              <a:t>Precise observations</a:t>
            </a:r>
            <a:br>
              <a:rPr lang="en-US" dirty="0" smtClean="0"/>
            </a:br>
            <a:r>
              <a:rPr lang="en-US" dirty="0" smtClean="0"/>
              <a:t>Survey (red) vs. </a:t>
            </a:r>
            <a:r>
              <a:rPr lang="en-US" dirty="0" err="1" smtClean="0"/>
              <a:t>LiDAR</a:t>
            </a:r>
            <a:r>
              <a:rPr lang="en-US" dirty="0" smtClean="0"/>
              <a:t> (black)</a:t>
            </a:r>
            <a:endParaRPr lang="en-US" dirty="0"/>
          </a:p>
        </p:txBody>
      </p:sp>
      <p:pic>
        <p:nvPicPr>
          <p:cNvPr id="40962" name="Picture 2"/>
          <p:cNvPicPr>
            <a:picLocks noChangeAspect="1" noChangeArrowheads="1"/>
          </p:cNvPicPr>
          <p:nvPr/>
        </p:nvPicPr>
        <p:blipFill>
          <a:blip r:embed="rId4" cstate="email"/>
          <a:srcRect l="54167" t="2211" b="5147"/>
          <a:stretch>
            <a:fillRect/>
          </a:stretch>
        </p:blipFill>
        <p:spPr bwMode="auto">
          <a:xfrm>
            <a:off x="1" y="0"/>
            <a:ext cx="2362199"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aaron.dushku\My Documents\LiDAR\tosten\Untitled-2.jpg"/>
          <p:cNvPicPr>
            <a:picLocks noChangeAspect="1" noChangeArrowheads="1"/>
          </p:cNvPicPr>
          <p:nvPr/>
        </p:nvPicPr>
        <p:blipFill>
          <a:blip r:embed="rId3" cstate="print"/>
          <a:srcRect/>
          <a:stretch>
            <a:fillRect/>
          </a:stretch>
        </p:blipFill>
        <p:spPr bwMode="auto">
          <a:xfrm>
            <a:off x="0" y="1719206"/>
            <a:ext cx="9147742" cy="5138794"/>
          </a:xfrm>
          <a:prstGeom prst="rect">
            <a:avLst/>
          </a:prstGeom>
          <a:noFill/>
        </p:spPr>
      </p:pic>
      <p:sp>
        <p:nvSpPr>
          <p:cNvPr id="2" name="Title 1"/>
          <p:cNvSpPr>
            <a:spLocks noGrp="1"/>
          </p:cNvSpPr>
          <p:nvPr>
            <p:ph type="title"/>
          </p:nvPr>
        </p:nvSpPr>
        <p:spPr>
          <a:xfrm>
            <a:off x="2362200" y="152400"/>
            <a:ext cx="6705600" cy="1219200"/>
          </a:xfrm>
        </p:spPr>
        <p:txBody>
          <a:bodyPr>
            <a:normAutofit fontScale="90000"/>
          </a:bodyPr>
          <a:lstStyle/>
          <a:p>
            <a:r>
              <a:rPr lang="en-US" dirty="0" smtClean="0"/>
              <a:t>Precise observations</a:t>
            </a:r>
            <a:br>
              <a:rPr lang="en-US" dirty="0" smtClean="0"/>
            </a:br>
            <a:r>
              <a:rPr lang="en-US" dirty="0" smtClean="0"/>
              <a:t>Survey (red) vs. </a:t>
            </a:r>
            <a:r>
              <a:rPr lang="en-US" dirty="0" err="1" smtClean="0"/>
              <a:t>LiDAR</a:t>
            </a:r>
            <a:r>
              <a:rPr lang="en-US" dirty="0" smtClean="0"/>
              <a:t> (black)</a:t>
            </a:r>
            <a:endParaRPr lang="en-US" dirty="0"/>
          </a:p>
        </p:txBody>
      </p:sp>
      <p:pic>
        <p:nvPicPr>
          <p:cNvPr id="40962" name="Picture 2"/>
          <p:cNvPicPr>
            <a:picLocks noChangeAspect="1" noChangeArrowheads="1"/>
          </p:cNvPicPr>
          <p:nvPr/>
        </p:nvPicPr>
        <p:blipFill>
          <a:blip r:embed="rId4" cstate="email"/>
          <a:srcRect l="54167" t="2211" b="5147"/>
          <a:stretch>
            <a:fillRect/>
          </a:stretch>
        </p:blipFill>
        <p:spPr bwMode="auto">
          <a:xfrm>
            <a:off x="1" y="0"/>
            <a:ext cx="2362199" cy="2819400"/>
          </a:xfrm>
          <a:prstGeom prst="rect">
            <a:avLst/>
          </a:prstGeom>
          <a:noFill/>
          <a:ln w="9525">
            <a:noFill/>
            <a:miter lim="800000"/>
            <a:headEnd/>
            <a:tailEnd/>
          </a:ln>
        </p:spPr>
      </p:pic>
      <p:sp>
        <p:nvSpPr>
          <p:cNvPr id="3" name="TextBox 2"/>
          <p:cNvSpPr txBox="1"/>
          <p:nvPr/>
        </p:nvSpPr>
        <p:spPr>
          <a:xfrm>
            <a:off x="3054927" y="1981200"/>
            <a:ext cx="457200" cy="584775"/>
          </a:xfrm>
          <a:prstGeom prst="rect">
            <a:avLst/>
          </a:prstGeom>
          <a:noFill/>
        </p:spPr>
        <p:txBody>
          <a:bodyPr wrap="square" rtlCol="0">
            <a:spAutoFit/>
          </a:bodyPr>
          <a:lstStyle/>
          <a:p>
            <a:r>
              <a:rPr lang="en-US" sz="3200" b="1" dirty="0" smtClean="0">
                <a:solidFill>
                  <a:srgbClr val="FF0000"/>
                </a:solidFill>
              </a:rPr>
              <a:t>1</a:t>
            </a:r>
            <a:endParaRPr lang="en-US" sz="3200" b="1" dirty="0">
              <a:solidFill>
                <a:srgbClr val="FF0000"/>
              </a:solidFill>
            </a:endParaRPr>
          </a:p>
        </p:txBody>
      </p:sp>
      <p:sp>
        <p:nvSpPr>
          <p:cNvPr id="6" name="TextBox 5"/>
          <p:cNvSpPr txBox="1"/>
          <p:nvPr/>
        </p:nvSpPr>
        <p:spPr>
          <a:xfrm>
            <a:off x="3992880" y="3263537"/>
            <a:ext cx="457200" cy="584775"/>
          </a:xfrm>
          <a:prstGeom prst="rect">
            <a:avLst/>
          </a:prstGeom>
          <a:noFill/>
        </p:spPr>
        <p:txBody>
          <a:bodyPr wrap="square" rtlCol="0">
            <a:spAutoFit/>
          </a:bodyPr>
          <a:lstStyle/>
          <a:p>
            <a:r>
              <a:rPr lang="en-US" sz="3200" b="1" dirty="0" smtClean="0">
                <a:solidFill>
                  <a:srgbClr val="FF0000"/>
                </a:solidFill>
              </a:rPr>
              <a:t>2</a:t>
            </a:r>
            <a:endParaRPr lang="en-US" sz="3200" b="1" dirty="0">
              <a:solidFill>
                <a:srgbClr val="FF0000"/>
              </a:solidFill>
            </a:endParaRPr>
          </a:p>
        </p:txBody>
      </p:sp>
      <p:sp>
        <p:nvSpPr>
          <p:cNvPr id="7" name="TextBox 6"/>
          <p:cNvSpPr txBox="1"/>
          <p:nvPr/>
        </p:nvSpPr>
        <p:spPr>
          <a:xfrm>
            <a:off x="6324600" y="2356714"/>
            <a:ext cx="457200" cy="584775"/>
          </a:xfrm>
          <a:prstGeom prst="rect">
            <a:avLst/>
          </a:prstGeom>
          <a:noFill/>
        </p:spPr>
        <p:txBody>
          <a:bodyPr wrap="square" rtlCol="0">
            <a:spAutoFit/>
          </a:bodyPr>
          <a:lstStyle/>
          <a:p>
            <a:r>
              <a:rPr lang="en-US" sz="3200" b="1" dirty="0" smtClean="0">
                <a:solidFill>
                  <a:srgbClr val="FF0000"/>
                </a:solidFill>
              </a:rPr>
              <a:t>3</a:t>
            </a:r>
            <a:endParaRPr lang="en-US" sz="3200" b="1" dirty="0">
              <a:solidFill>
                <a:srgbClr val="FF0000"/>
              </a:solidFill>
            </a:endParaRPr>
          </a:p>
        </p:txBody>
      </p:sp>
      <p:sp>
        <p:nvSpPr>
          <p:cNvPr id="8" name="TextBox 7"/>
          <p:cNvSpPr txBox="1"/>
          <p:nvPr/>
        </p:nvSpPr>
        <p:spPr>
          <a:xfrm>
            <a:off x="1824446" y="5334000"/>
            <a:ext cx="457200" cy="584775"/>
          </a:xfrm>
          <a:prstGeom prst="rect">
            <a:avLst/>
          </a:prstGeom>
          <a:noFill/>
        </p:spPr>
        <p:txBody>
          <a:bodyPr wrap="square" rtlCol="0">
            <a:spAutoFit/>
          </a:bodyPr>
          <a:lstStyle/>
          <a:p>
            <a:r>
              <a:rPr lang="en-US" sz="3200" b="1" dirty="0" smtClean="0">
                <a:solidFill>
                  <a:srgbClr val="FF0000"/>
                </a:solidFill>
              </a:rPr>
              <a:t>1</a:t>
            </a:r>
            <a:endParaRPr lang="en-US" sz="3200" b="1" dirty="0">
              <a:solidFill>
                <a:srgbClr val="FF0000"/>
              </a:solidFill>
            </a:endParaRPr>
          </a:p>
        </p:txBody>
      </p:sp>
      <p:sp>
        <p:nvSpPr>
          <p:cNvPr id="9" name="TextBox 8"/>
          <p:cNvSpPr txBox="1"/>
          <p:nvPr/>
        </p:nvSpPr>
        <p:spPr>
          <a:xfrm>
            <a:off x="4800600" y="5334000"/>
            <a:ext cx="457200" cy="584775"/>
          </a:xfrm>
          <a:prstGeom prst="rect">
            <a:avLst/>
          </a:prstGeom>
          <a:noFill/>
        </p:spPr>
        <p:txBody>
          <a:bodyPr wrap="square" rtlCol="0">
            <a:spAutoFit/>
          </a:bodyPr>
          <a:lstStyle/>
          <a:p>
            <a:r>
              <a:rPr lang="en-US" sz="3200" b="1" dirty="0" smtClean="0">
                <a:solidFill>
                  <a:srgbClr val="FF0000"/>
                </a:solidFill>
              </a:rPr>
              <a:t>2</a:t>
            </a:r>
            <a:endParaRPr lang="en-US" sz="3200" b="1" dirty="0">
              <a:solidFill>
                <a:srgbClr val="FF0000"/>
              </a:solidFill>
            </a:endParaRPr>
          </a:p>
        </p:txBody>
      </p:sp>
      <p:sp>
        <p:nvSpPr>
          <p:cNvPr id="10" name="TextBox 9"/>
          <p:cNvSpPr txBox="1"/>
          <p:nvPr/>
        </p:nvSpPr>
        <p:spPr>
          <a:xfrm>
            <a:off x="7848600" y="5333999"/>
            <a:ext cx="457200" cy="584775"/>
          </a:xfrm>
          <a:prstGeom prst="rect">
            <a:avLst/>
          </a:prstGeom>
          <a:noFill/>
        </p:spPr>
        <p:txBody>
          <a:bodyPr wrap="square" rtlCol="0">
            <a:spAutoFit/>
          </a:bodyPr>
          <a:lstStyle/>
          <a:p>
            <a:r>
              <a:rPr lang="en-US" sz="3200" b="1" dirty="0" smtClean="0">
                <a:solidFill>
                  <a:srgbClr val="FF0000"/>
                </a:solidFill>
              </a:rPr>
              <a:t>3</a:t>
            </a:r>
            <a:endParaRPr lang="en-US" sz="3200" b="1" dirty="0">
              <a:solidFill>
                <a:srgbClr val="FF0000"/>
              </a:solidFill>
            </a:endParaRPr>
          </a:p>
        </p:txBody>
      </p:sp>
    </p:spTree>
    <p:extLst>
      <p:ext uri="{BB962C8B-B14F-4D97-AF65-F5344CB8AC3E}">
        <p14:creationId xmlns:p14="http://schemas.microsoft.com/office/powerpoint/2010/main" val="29591930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C:\Documents and Settings\aaron.dushku\My Documents\LiDAR\tosten\DSC00386.JPG"/>
          <p:cNvPicPr>
            <a:picLocks noChangeAspect="1" noChangeArrowheads="1"/>
          </p:cNvPicPr>
          <p:nvPr/>
        </p:nvPicPr>
        <p:blipFill>
          <a:blip r:embed="rId3" cstate="print"/>
          <a:srcRect/>
          <a:stretch>
            <a:fillRect/>
          </a:stretch>
        </p:blipFill>
        <p:spPr bwMode="auto">
          <a:xfrm>
            <a:off x="0" y="0"/>
            <a:ext cx="2663877" cy="1508125"/>
          </a:xfrm>
          <a:prstGeom prst="rect">
            <a:avLst/>
          </a:prstGeom>
          <a:noFill/>
        </p:spPr>
      </p:pic>
      <p:pic>
        <p:nvPicPr>
          <p:cNvPr id="5122" name="Picture 2" descr="C:\Documents and Settings\aaron.dushku\My Documents\LiDAR\tosten\Untitled-2 copy.jpg"/>
          <p:cNvPicPr>
            <a:picLocks noChangeAspect="1" noChangeArrowheads="1"/>
          </p:cNvPicPr>
          <p:nvPr/>
        </p:nvPicPr>
        <p:blipFill>
          <a:blip r:embed="rId4" cstate="print"/>
          <a:srcRect/>
          <a:stretch>
            <a:fillRect/>
          </a:stretch>
        </p:blipFill>
        <p:spPr bwMode="auto">
          <a:xfrm>
            <a:off x="0" y="1721308"/>
            <a:ext cx="9144000" cy="5136692"/>
          </a:xfrm>
          <a:prstGeom prst="rect">
            <a:avLst/>
          </a:prstGeom>
          <a:noFill/>
        </p:spPr>
      </p:pic>
      <p:pic>
        <p:nvPicPr>
          <p:cNvPr id="5123" name="Picture 3" descr="C:\Documents and Settings\aaron.dushku\My Documents\LiDAR\tosten\2012.06.12 274.jpg"/>
          <p:cNvPicPr>
            <a:picLocks noChangeAspect="1" noChangeArrowheads="1"/>
          </p:cNvPicPr>
          <p:nvPr/>
        </p:nvPicPr>
        <p:blipFill>
          <a:blip r:embed="rId5" cstate="print"/>
          <a:srcRect/>
          <a:stretch>
            <a:fillRect/>
          </a:stretch>
        </p:blipFill>
        <p:spPr bwMode="auto">
          <a:xfrm>
            <a:off x="6400800" y="1"/>
            <a:ext cx="2743199" cy="2057400"/>
          </a:xfrm>
          <a:prstGeom prst="rect">
            <a:avLst/>
          </a:prstGeom>
          <a:noFill/>
        </p:spPr>
      </p:pic>
      <p:cxnSp>
        <p:nvCxnSpPr>
          <p:cNvPr id="9" name="Straight Arrow Connector 8"/>
          <p:cNvCxnSpPr/>
          <p:nvPr/>
        </p:nvCxnSpPr>
        <p:spPr>
          <a:xfrm flipH="1">
            <a:off x="6400800" y="1524000"/>
            <a:ext cx="1143000" cy="10668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7543800" y="1524000"/>
            <a:ext cx="457200" cy="44958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5124" name="Picture 4" descr="C:\Documents and Settings\aaron.dushku\My Documents\LiDAR\tosten\DSC00388.JPG"/>
          <p:cNvPicPr>
            <a:picLocks noChangeAspect="1" noChangeArrowheads="1"/>
          </p:cNvPicPr>
          <p:nvPr/>
        </p:nvPicPr>
        <p:blipFill>
          <a:blip r:embed="rId6" cstate="print"/>
          <a:srcRect/>
          <a:stretch>
            <a:fillRect/>
          </a:stretch>
        </p:blipFill>
        <p:spPr bwMode="auto">
          <a:xfrm>
            <a:off x="2895600" y="0"/>
            <a:ext cx="3381375" cy="1914329"/>
          </a:xfrm>
          <a:prstGeom prst="rect">
            <a:avLst/>
          </a:prstGeom>
          <a:noFill/>
        </p:spPr>
      </p:pic>
      <p:cxnSp>
        <p:nvCxnSpPr>
          <p:cNvPr id="17" name="Straight Arrow Connector 16"/>
          <p:cNvCxnSpPr/>
          <p:nvPr/>
        </p:nvCxnSpPr>
        <p:spPr>
          <a:xfrm>
            <a:off x="1676400" y="533400"/>
            <a:ext cx="1219200" cy="18288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381000" y="533400"/>
            <a:ext cx="1295400" cy="54864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4038600" y="2971800"/>
            <a:ext cx="304800" cy="3810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3962400" y="685800"/>
            <a:ext cx="914400" cy="53340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790303" y="914400"/>
            <a:ext cx="7162800" cy="1265238"/>
          </a:xfrm>
        </p:spPr>
        <p:txBody>
          <a:bodyPr>
            <a:normAutofit/>
          </a:bodyPr>
          <a:lstStyle/>
          <a:p>
            <a:pPr algn="l">
              <a:defRPr/>
            </a:pPr>
            <a:r>
              <a:rPr lang="en-US" sz="4400" dirty="0" smtClean="0">
                <a:latin typeface="Berlin Sans FB" pitchFamily="34" charset="0"/>
              </a:rPr>
              <a:t>Summary</a:t>
            </a:r>
            <a:r>
              <a:rPr lang="en-US" sz="3200" dirty="0" smtClean="0">
                <a:latin typeface="Berlin Sans FB" pitchFamily="34" charset="0"/>
              </a:rPr>
              <a:t/>
            </a:r>
            <a:br>
              <a:rPr lang="en-US" sz="3200" dirty="0" smtClean="0">
                <a:latin typeface="Berlin Sans FB" pitchFamily="34" charset="0"/>
              </a:rPr>
            </a:br>
            <a:r>
              <a:rPr lang="en-US" sz="3200" dirty="0" smtClean="0">
                <a:latin typeface="Berlin Sans FB" pitchFamily="34" charset="0"/>
              </a:rPr>
              <a:t>LiDAR derived contours make sense:</a:t>
            </a:r>
            <a:endParaRPr lang="en-US" sz="3200" dirty="0" smtClean="0"/>
          </a:p>
        </p:txBody>
      </p:sp>
      <p:sp>
        <p:nvSpPr>
          <p:cNvPr id="9" name="TextBox 8"/>
          <p:cNvSpPr txBox="1"/>
          <p:nvPr/>
        </p:nvSpPr>
        <p:spPr>
          <a:xfrm>
            <a:off x="790303" y="2209800"/>
            <a:ext cx="7467600" cy="3139321"/>
          </a:xfrm>
          <a:prstGeom prst="rect">
            <a:avLst/>
          </a:prstGeom>
          <a:noFill/>
        </p:spPr>
        <p:txBody>
          <a:bodyPr wrap="square" rtlCol="0">
            <a:spAutoFit/>
          </a:bodyPr>
          <a:lstStyle/>
          <a:p>
            <a:endParaRPr lang="en-US" dirty="0"/>
          </a:p>
          <a:p>
            <a:pPr marL="342900" indent="-342900">
              <a:buFont typeface="Arial" charset="0"/>
              <a:buChar char="•"/>
            </a:pPr>
            <a:r>
              <a:rPr lang="en-US" dirty="0" smtClean="0"/>
              <a:t>When you need to more quickly provide accurate information (design engineers, archeologists)</a:t>
            </a:r>
          </a:p>
          <a:p>
            <a:pPr marL="342900" indent="-342900">
              <a:buFont typeface="Arial" charset="0"/>
              <a:buChar char="•"/>
            </a:pPr>
            <a:endParaRPr lang="en-US" dirty="0"/>
          </a:p>
          <a:p>
            <a:pPr marL="342900" indent="-342900">
              <a:buFont typeface="Arial" charset="0"/>
              <a:buChar char="•"/>
            </a:pPr>
            <a:r>
              <a:rPr lang="en-US" dirty="0" smtClean="0"/>
              <a:t>When you want to help project planners identify potential impacts to or from a proposed project (higher water elevation due to wetland restoration)</a:t>
            </a:r>
          </a:p>
          <a:p>
            <a:pPr marL="342900" indent="-342900">
              <a:buFont typeface="Arial" charset="0"/>
              <a:buChar char="•"/>
            </a:pPr>
            <a:endParaRPr lang="en-US" dirty="0"/>
          </a:p>
          <a:p>
            <a:pPr marL="342900" indent="-342900">
              <a:buFont typeface="Arial" charset="0"/>
              <a:buChar char="•"/>
            </a:pPr>
            <a:r>
              <a:rPr lang="en-US" dirty="0" smtClean="0"/>
              <a:t>When you want to identify optimal locations for the more accurate land survey data (where to do survey-grade cross-sections)</a:t>
            </a:r>
          </a:p>
          <a:p>
            <a:pPr marL="342900" indent="-342900">
              <a:buFont typeface="Arial" charset="0"/>
              <a:buChar char="•"/>
            </a:pP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467600" cy="715962"/>
          </a:xfrm>
        </p:spPr>
        <p:txBody>
          <a:bodyPr>
            <a:normAutofit fontScale="90000"/>
          </a:bodyPr>
          <a:lstStyle/>
          <a:p>
            <a:r>
              <a:rPr lang="en-US" sz="3600" dirty="0" smtClean="0"/>
              <a:t>Cranberry bog with water-flow problems</a:t>
            </a:r>
            <a:endParaRPr lang="en-US" sz="3600" dirty="0"/>
          </a:p>
        </p:txBody>
      </p:sp>
      <p:pic>
        <p:nvPicPr>
          <p:cNvPr id="1026" name="Picture 2"/>
          <p:cNvPicPr>
            <a:picLocks noChangeAspect="1" noChangeArrowheads="1"/>
          </p:cNvPicPr>
          <p:nvPr/>
        </p:nvPicPr>
        <p:blipFill>
          <a:blip r:embed="rId3" cstate="print"/>
          <a:srcRect/>
          <a:stretch>
            <a:fillRect/>
          </a:stretch>
        </p:blipFill>
        <p:spPr bwMode="auto">
          <a:xfrm>
            <a:off x="0" y="677293"/>
            <a:ext cx="7772400" cy="61807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467600" cy="715962"/>
          </a:xfrm>
        </p:spPr>
        <p:txBody>
          <a:bodyPr>
            <a:normAutofit/>
          </a:bodyPr>
          <a:lstStyle/>
          <a:p>
            <a:r>
              <a:rPr lang="en-US" sz="3600" dirty="0" smtClean="0"/>
              <a:t>Proposed bypass (sketched)</a:t>
            </a:r>
            <a:endParaRPr lang="en-US" sz="3600" dirty="0"/>
          </a:p>
        </p:txBody>
      </p:sp>
      <p:sp>
        <p:nvSpPr>
          <p:cNvPr id="5" name="TextBox 4"/>
          <p:cNvSpPr txBox="1"/>
          <p:nvPr/>
        </p:nvSpPr>
        <p:spPr>
          <a:xfrm rot="20147314">
            <a:off x="1414250" y="2977452"/>
            <a:ext cx="465192" cy="307777"/>
          </a:xfrm>
          <a:prstGeom prst="rect">
            <a:avLst/>
          </a:prstGeom>
          <a:noFill/>
        </p:spPr>
        <p:txBody>
          <a:bodyPr wrap="none" rtlCol="0">
            <a:spAutoFit/>
          </a:bodyPr>
          <a:lstStyle/>
          <a:p>
            <a:r>
              <a:rPr lang="en-US" sz="1400" b="1" dirty="0" smtClean="0">
                <a:solidFill>
                  <a:srgbClr val="66FFCC"/>
                </a:solidFill>
                <a:effectLst>
                  <a:outerShdw blurRad="38100" dist="38100" dir="2700000" algn="tl">
                    <a:srgbClr val="000000">
                      <a:alpha val="43137"/>
                    </a:srgbClr>
                  </a:outerShdw>
                </a:effectLst>
              </a:rPr>
              <a:t>FILL</a:t>
            </a:r>
            <a:endParaRPr lang="en-US" sz="1400" b="1" dirty="0">
              <a:solidFill>
                <a:srgbClr val="66FFCC"/>
              </a:solidFill>
              <a:effectLst>
                <a:outerShdw blurRad="38100" dist="38100" dir="2700000" algn="tl">
                  <a:srgbClr val="000000">
                    <a:alpha val="43137"/>
                  </a:srgbClr>
                </a:outerShdw>
              </a:effectLst>
            </a:endParaRPr>
          </a:p>
        </p:txBody>
      </p:sp>
      <p:sp>
        <p:nvSpPr>
          <p:cNvPr id="7" name="TextBox 6"/>
          <p:cNvSpPr txBox="1"/>
          <p:nvPr/>
        </p:nvSpPr>
        <p:spPr>
          <a:xfrm rot="20591317">
            <a:off x="3350089" y="2239209"/>
            <a:ext cx="639149" cy="307777"/>
          </a:xfrm>
          <a:prstGeom prst="rect">
            <a:avLst/>
          </a:prstGeom>
          <a:noFill/>
        </p:spPr>
        <p:txBody>
          <a:bodyPr wrap="none" rtlCol="0">
            <a:spAutoFit/>
          </a:bodyPr>
          <a:lstStyle/>
          <a:p>
            <a:r>
              <a:rPr lang="en-US" sz="1400" b="1" dirty="0" smtClean="0">
                <a:solidFill>
                  <a:srgbClr val="66FFCC"/>
                </a:solidFill>
                <a:effectLst>
                  <a:outerShdw blurRad="38100" dist="38100" dir="2700000" algn="tl">
                    <a:srgbClr val="000000">
                      <a:alpha val="43137"/>
                    </a:srgbClr>
                  </a:outerShdw>
                </a:effectLst>
              </a:rPr>
              <a:t>DITCH</a:t>
            </a:r>
          </a:p>
        </p:txBody>
      </p:sp>
      <p:grpSp>
        <p:nvGrpSpPr>
          <p:cNvPr id="8" name="Group 7"/>
          <p:cNvGrpSpPr/>
          <p:nvPr/>
        </p:nvGrpSpPr>
        <p:grpSpPr>
          <a:xfrm>
            <a:off x="0" y="677293"/>
            <a:ext cx="7772400" cy="6180707"/>
            <a:chOff x="0" y="677293"/>
            <a:chExt cx="7772400" cy="6180707"/>
          </a:xfrm>
        </p:grpSpPr>
        <p:pic>
          <p:nvPicPr>
            <p:cNvPr id="3074" name="Picture 2"/>
            <p:cNvPicPr>
              <a:picLocks noChangeAspect="1" noChangeArrowheads="1"/>
            </p:cNvPicPr>
            <p:nvPr/>
          </p:nvPicPr>
          <p:blipFill>
            <a:blip r:embed="rId3" cstate="print"/>
            <a:srcRect/>
            <a:stretch>
              <a:fillRect/>
            </a:stretch>
          </p:blipFill>
          <p:spPr bwMode="auto">
            <a:xfrm>
              <a:off x="0" y="677293"/>
              <a:ext cx="7772400" cy="6180707"/>
            </a:xfrm>
            <a:prstGeom prst="rect">
              <a:avLst/>
            </a:prstGeom>
            <a:noFill/>
            <a:ln w="9525">
              <a:noFill/>
              <a:miter lim="800000"/>
              <a:headEnd/>
              <a:tailEnd/>
            </a:ln>
          </p:spPr>
        </p:pic>
        <p:cxnSp>
          <p:nvCxnSpPr>
            <p:cNvPr id="9" name="Straight Arrow Connector 8"/>
            <p:cNvCxnSpPr/>
            <p:nvPr/>
          </p:nvCxnSpPr>
          <p:spPr>
            <a:xfrm flipH="1">
              <a:off x="6065520" y="1672590"/>
              <a:ext cx="1676400" cy="65039"/>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5715000" y="1295400"/>
              <a:ext cx="342900" cy="77343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7757160" y="685800"/>
            <a:ext cx="1295400" cy="2308324"/>
          </a:xfrm>
          <a:prstGeom prst="rect">
            <a:avLst/>
          </a:prstGeom>
          <a:noFill/>
          <a:ln w="38100">
            <a:solidFill>
              <a:srgbClr val="FF0000"/>
            </a:solidFill>
          </a:ln>
        </p:spPr>
        <p:txBody>
          <a:bodyPr wrap="square" rtlCol="0">
            <a:spAutoFit/>
          </a:bodyPr>
          <a:lstStyle/>
          <a:p>
            <a:pPr algn="ctr"/>
            <a:r>
              <a:rPr lang="en-US" dirty="0" smtClean="0"/>
              <a:t>Site of a historic mill required a cultural resource evaluation to be done quickly.</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467600" cy="715962"/>
          </a:xfrm>
        </p:spPr>
        <p:txBody>
          <a:bodyPr>
            <a:normAutofit/>
          </a:bodyPr>
          <a:lstStyle/>
          <a:p>
            <a:r>
              <a:rPr lang="en-US" sz="3600" dirty="0" smtClean="0"/>
              <a:t>1:24k USGS </a:t>
            </a:r>
            <a:r>
              <a:rPr lang="en-US" sz="3600" dirty="0" err="1" smtClean="0"/>
              <a:t>topo</a:t>
            </a:r>
            <a:r>
              <a:rPr lang="en-US" sz="3600" dirty="0" smtClean="0"/>
              <a:t> quad</a:t>
            </a:r>
            <a:endParaRPr lang="en-US" sz="3600" dirty="0"/>
          </a:p>
        </p:txBody>
      </p:sp>
      <p:pic>
        <p:nvPicPr>
          <p:cNvPr id="2050" name="Picture 2"/>
          <p:cNvPicPr>
            <a:picLocks noChangeAspect="1" noChangeArrowheads="1"/>
          </p:cNvPicPr>
          <p:nvPr/>
        </p:nvPicPr>
        <p:blipFill>
          <a:blip r:embed="rId3" cstate="print"/>
          <a:srcRect/>
          <a:stretch>
            <a:fillRect/>
          </a:stretch>
        </p:blipFill>
        <p:spPr bwMode="auto">
          <a:xfrm>
            <a:off x="0" y="677293"/>
            <a:ext cx="7772400" cy="6180707"/>
          </a:xfrm>
          <a:prstGeom prst="rect">
            <a:avLst/>
          </a:prstGeom>
          <a:noFill/>
          <a:ln w="9525">
            <a:noFill/>
            <a:miter lim="800000"/>
            <a:headEnd/>
            <a:tailEnd/>
          </a:ln>
        </p:spPr>
      </p:pic>
      <p:sp>
        <p:nvSpPr>
          <p:cNvPr id="4" name="TextBox 3"/>
          <p:cNvSpPr txBox="1"/>
          <p:nvPr/>
        </p:nvSpPr>
        <p:spPr>
          <a:xfrm>
            <a:off x="3520509" y="2971800"/>
            <a:ext cx="518091" cy="646331"/>
          </a:xfrm>
          <a:prstGeom prst="rect">
            <a:avLst/>
          </a:prstGeom>
          <a:noFill/>
          <a:ln>
            <a:noFill/>
          </a:ln>
        </p:spPr>
        <p:txBody>
          <a:bodyPr wrap="square" rtlCol="0">
            <a:spAutoFit/>
          </a:bodyPr>
          <a:lstStyle/>
          <a:p>
            <a:r>
              <a:rPr lang="en-US" sz="3600" b="1" dirty="0" smtClean="0">
                <a:solidFill>
                  <a:schemeClr val="accent2">
                    <a:lumMod val="75000"/>
                  </a:schemeClr>
                </a:solidFill>
              </a:rPr>
              <a:t>X</a:t>
            </a:r>
            <a:endParaRPr lang="en-US" sz="3600" b="1" dirty="0">
              <a:solidFill>
                <a:schemeClr val="accent2">
                  <a:lumMod val="75000"/>
                </a:schemeClr>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cstate="print"/>
          <a:srcRect/>
          <a:stretch>
            <a:fillRect/>
          </a:stretch>
        </p:blipFill>
        <p:spPr bwMode="auto">
          <a:xfrm>
            <a:off x="0" y="677293"/>
            <a:ext cx="7772400" cy="6180707"/>
          </a:xfrm>
          <a:prstGeom prst="rect">
            <a:avLst/>
          </a:prstGeom>
          <a:noFill/>
          <a:ln w="9525">
            <a:noFill/>
            <a:miter lim="800000"/>
            <a:headEnd/>
            <a:tailEnd/>
          </a:ln>
        </p:spPr>
      </p:pic>
      <p:sp>
        <p:nvSpPr>
          <p:cNvPr id="2" name="Title 1"/>
          <p:cNvSpPr>
            <a:spLocks noGrp="1"/>
          </p:cNvSpPr>
          <p:nvPr>
            <p:ph type="title"/>
          </p:nvPr>
        </p:nvSpPr>
        <p:spPr>
          <a:xfrm>
            <a:off x="304800" y="0"/>
            <a:ext cx="8382000" cy="715962"/>
          </a:xfrm>
        </p:spPr>
        <p:txBody>
          <a:bodyPr>
            <a:normAutofit/>
          </a:bodyPr>
          <a:lstStyle/>
          <a:p>
            <a:r>
              <a:rPr lang="en-US" sz="3600" dirty="0" smtClean="0"/>
              <a:t>Contours from 1:5k DTM data points</a:t>
            </a:r>
            <a:endParaRPr lang="en-US" sz="3600" dirty="0"/>
          </a:p>
        </p:txBody>
      </p:sp>
      <p:sp>
        <p:nvSpPr>
          <p:cNvPr id="6" name="TextBox 5"/>
          <p:cNvSpPr txBox="1"/>
          <p:nvPr/>
        </p:nvSpPr>
        <p:spPr>
          <a:xfrm>
            <a:off x="3368109" y="2249269"/>
            <a:ext cx="518091" cy="646331"/>
          </a:xfrm>
          <a:prstGeom prst="rect">
            <a:avLst/>
          </a:prstGeom>
          <a:noFill/>
        </p:spPr>
        <p:txBody>
          <a:bodyPr wrap="square" rtlCol="0">
            <a:spAutoFit/>
          </a:bodyPr>
          <a:lstStyle/>
          <a:p>
            <a:r>
              <a:rPr lang="en-US" sz="3600" b="1" dirty="0" smtClean="0">
                <a:solidFill>
                  <a:srgbClr val="FF0000"/>
                </a:solidFill>
              </a:rPr>
              <a:t>X</a:t>
            </a:r>
            <a:endParaRPr lang="en-US" sz="3600" b="1" dirty="0">
              <a:solidFill>
                <a:srgbClr val="FF0000"/>
              </a:solidFill>
            </a:endParaRPr>
          </a:p>
        </p:txBody>
      </p:sp>
      <p:sp>
        <p:nvSpPr>
          <p:cNvPr id="7" name="TextBox 6"/>
          <p:cNvSpPr txBox="1"/>
          <p:nvPr/>
        </p:nvSpPr>
        <p:spPr>
          <a:xfrm>
            <a:off x="2438400" y="2133600"/>
            <a:ext cx="393056" cy="338554"/>
          </a:xfrm>
          <a:prstGeom prst="rect">
            <a:avLst/>
          </a:prstGeom>
          <a:noFill/>
          <a:effectLst>
            <a:outerShdw blurRad="50800" dist="38100" dir="2700000" algn="tl" rotWithShape="0">
              <a:schemeClr val="bg1"/>
            </a:outerShdw>
          </a:effectLst>
        </p:spPr>
        <p:txBody>
          <a:bodyPr wrap="none" rtlCol="0">
            <a:spAutoFit/>
          </a:bodyPr>
          <a:lstStyle/>
          <a:p>
            <a:r>
              <a:rPr lang="en-US" sz="1600" i="1" dirty="0" smtClean="0"/>
              <a:t>49</a:t>
            </a:r>
            <a:endParaRPr lang="en-US" sz="1600" i="1" dirty="0"/>
          </a:p>
        </p:txBody>
      </p:sp>
      <p:sp>
        <p:nvSpPr>
          <p:cNvPr id="8" name="TextBox 7"/>
          <p:cNvSpPr txBox="1"/>
          <p:nvPr/>
        </p:nvSpPr>
        <p:spPr>
          <a:xfrm>
            <a:off x="2438400" y="2938046"/>
            <a:ext cx="393056" cy="338554"/>
          </a:xfrm>
          <a:prstGeom prst="rect">
            <a:avLst/>
          </a:prstGeom>
          <a:noFill/>
          <a:effectLst>
            <a:outerShdw blurRad="38100" dist="38100" dir="2700000" algn="tl" rotWithShape="0">
              <a:schemeClr val="bg1"/>
            </a:outerShdw>
          </a:effectLst>
        </p:spPr>
        <p:txBody>
          <a:bodyPr wrap="none" rtlCol="0">
            <a:spAutoFit/>
          </a:bodyPr>
          <a:lstStyle/>
          <a:p>
            <a:r>
              <a:rPr lang="en-US" sz="1600" i="1" dirty="0" smtClean="0"/>
              <a:t>39</a:t>
            </a:r>
            <a:endParaRPr lang="en-US" sz="1600" i="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467600" cy="715962"/>
          </a:xfrm>
        </p:spPr>
        <p:txBody>
          <a:bodyPr>
            <a:normAutofit/>
          </a:bodyPr>
          <a:lstStyle/>
          <a:p>
            <a:r>
              <a:rPr lang="en-US" sz="3600" dirty="0" err="1" smtClean="0"/>
              <a:t>LiDAR</a:t>
            </a:r>
            <a:r>
              <a:rPr lang="en-US" sz="3600" dirty="0" smtClean="0"/>
              <a:t> DTM (2-meter post-spacing)</a:t>
            </a:r>
            <a:endParaRPr lang="en-US" sz="3600" dirty="0"/>
          </a:p>
        </p:txBody>
      </p:sp>
      <p:pic>
        <p:nvPicPr>
          <p:cNvPr id="5122" name="Picture 2"/>
          <p:cNvPicPr>
            <a:picLocks noChangeAspect="1" noChangeArrowheads="1"/>
          </p:cNvPicPr>
          <p:nvPr/>
        </p:nvPicPr>
        <p:blipFill>
          <a:blip r:embed="rId3" cstate="print"/>
          <a:srcRect/>
          <a:stretch>
            <a:fillRect/>
          </a:stretch>
        </p:blipFill>
        <p:spPr bwMode="auto">
          <a:xfrm>
            <a:off x="0" y="685800"/>
            <a:ext cx="7773201" cy="6181344"/>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cstate="print"/>
          <a:srcRect/>
          <a:stretch>
            <a:fillRect/>
          </a:stretch>
        </p:blipFill>
        <p:spPr bwMode="auto">
          <a:xfrm>
            <a:off x="0" y="677293"/>
            <a:ext cx="7772400" cy="6180707"/>
          </a:xfrm>
          <a:prstGeom prst="rect">
            <a:avLst/>
          </a:prstGeom>
          <a:noFill/>
          <a:ln w="9525">
            <a:noFill/>
            <a:miter lim="800000"/>
            <a:headEnd/>
            <a:tailEnd/>
          </a:ln>
        </p:spPr>
      </p:pic>
      <p:sp>
        <p:nvSpPr>
          <p:cNvPr id="2" name="Title 1"/>
          <p:cNvSpPr>
            <a:spLocks noGrp="1"/>
          </p:cNvSpPr>
          <p:nvPr>
            <p:ph type="title"/>
          </p:nvPr>
        </p:nvSpPr>
        <p:spPr>
          <a:xfrm>
            <a:off x="914400" y="0"/>
            <a:ext cx="7467600" cy="715962"/>
          </a:xfrm>
        </p:spPr>
        <p:txBody>
          <a:bodyPr>
            <a:normAutofit/>
          </a:bodyPr>
          <a:lstStyle/>
          <a:p>
            <a:r>
              <a:rPr lang="en-US" sz="3600" dirty="0" err="1" smtClean="0"/>
              <a:t>LiDAR</a:t>
            </a:r>
            <a:r>
              <a:rPr lang="en-US" sz="3600" dirty="0" smtClean="0"/>
              <a:t>-derived contours</a:t>
            </a:r>
            <a:endParaRPr lang="en-US" sz="3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640080" y="624404"/>
            <a:ext cx="7773201" cy="6181344"/>
          </a:xfrm>
          <a:prstGeom prst="rect">
            <a:avLst/>
          </a:prstGeom>
          <a:noFill/>
          <a:ln w="9525">
            <a:noFill/>
            <a:miter lim="800000"/>
            <a:headEnd/>
            <a:tailEnd/>
          </a:ln>
        </p:spPr>
      </p:pic>
      <p:sp>
        <p:nvSpPr>
          <p:cNvPr id="2" name="Title 1"/>
          <p:cNvSpPr>
            <a:spLocks noGrp="1"/>
          </p:cNvSpPr>
          <p:nvPr>
            <p:ph type="title"/>
          </p:nvPr>
        </p:nvSpPr>
        <p:spPr>
          <a:xfrm>
            <a:off x="914400" y="0"/>
            <a:ext cx="7467600" cy="715962"/>
          </a:xfrm>
        </p:spPr>
        <p:txBody>
          <a:bodyPr>
            <a:normAutofit/>
          </a:bodyPr>
          <a:lstStyle/>
          <a:p>
            <a:r>
              <a:rPr lang="en-US" sz="3600" dirty="0" smtClean="0"/>
              <a:t>Extracted LiDAR Contours</a:t>
            </a:r>
            <a:endParaRPr lang="en-US" sz="3600" dirty="0"/>
          </a:p>
        </p:txBody>
      </p:sp>
      <p:sp>
        <p:nvSpPr>
          <p:cNvPr id="5" name="TextBox 4"/>
          <p:cNvSpPr txBox="1"/>
          <p:nvPr/>
        </p:nvSpPr>
        <p:spPr>
          <a:xfrm rot="20147314">
            <a:off x="1414251" y="3053653"/>
            <a:ext cx="465192" cy="307777"/>
          </a:xfrm>
          <a:prstGeom prst="rect">
            <a:avLst/>
          </a:prstGeom>
          <a:noFill/>
        </p:spPr>
        <p:txBody>
          <a:bodyPr wrap="none" rtlCol="0">
            <a:spAutoFit/>
          </a:bodyPr>
          <a:lstStyle/>
          <a:p>
            <a:r>
              <a:rPr lang="en-US" sz="1400" b="1" dirty="0" smtClean="0">
                <a:solidFill>
                  <a:srgbClr val="66FFCC"/>
                </a:solidFill>
                <a:effectLst>
                  <a:outerShdw blurRad="38100" dist="38100" dir="2700000" algn="tl">
                    <a:srgbClr val="000000">
                      <a:alpha val="43137"/>
                    </a:srgbClr>
                  </a:outerShdw>
                </a:effectLst>
              </a:rPr>
              <a:t>FILL</a:t>
            </a:r>
            <a:endParaRPr lang="en-US" sz="1400" b="1" dirty="0">
              <a:solidFill>
                <a:srgbClr val="66FFCC"/>
              </a:solidFill>
              <a:effectLst>
                <a:outerShdw blurRad="38100" dist="38100" dir="2700000" algn="tl">
                  <a:srgbClr val="000000">
                    <a:alpha val="43137"/>
                  </a:srgbClr>
                </a:outerShdw>
              </a:effectLst>
            </a:endParaRPr>
          </a:p>
        </p:txBody>
      </p:sp>
      <p:sp>
        <p:nvSpPr>
          <p:cNvPr id="7" name="TextBox 6"/>
          <p:cNvSpPr txBox="1"/>
          <p:nvPr/>
        </p:nvSpPr>
        <p:spPr>
          <a:xfrm rot="20591317">
            <a:off x="3350089" y="2239209"/>
            <a:ext cx="639149" cy="307777"/>
          </a:xfrm>
          <a:prstGeom prst="rect">
            <a:avLst/>
          </a:prstGeom>
          <a:noFill/>
        </p:spPr>
        <p:txBody>
          <a:bodyPr wrap="none" rtlCol="0">
            <a:spAutoFit/>
          </a:bodyPr>
          <a:lstStyle/>
          <a:p>
            <a:r>
              <a:rPr lang="en-US" sz="1400" b="1" dirty="0" smtClean="0">
                <a:solidFill>
                  <a:srgbClr val="66FFCC"/>
                </a:solidFill>
                <a:effectLst>
                  <a:outerShdw blurRad="38100" dist="38100" dir="2700000" algn="tl">
                    <a:srgbClr val="000000">
                      <a:alpha val="43137"/>
                    </a:srgbClr>
                  </a:outerShdw>
                </a:effectLst>
              </a:rPr>
              <a:t>DITCH</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1680</TotalTime>
  <Words>1662</Words>
  <Application>Microsoft Office PowerPoint</Application>
  <PresentationFormat>On-screen Show (4:3)</PresentationFormat>
  <Paragraphs>182</Paragraphs>
  <Slides>29</Slides>
  <Notes>28</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Using LiDAR Makes Sense </vt:lpstr>
      <vt:lpstr>Desk-based structural design</vt:lpstr>
      <vt:lpstr>Cranberry bog with water-flow problems</vt:lpstr>
      <vt:lpstr>Proposed bypass (sketched)</vt:lpstr>
      <vt:lpstr>1:24k USGS topo quad</vt:lpstr>
      <vt:lpstr>Contours from 1:5k DTM data points</vt:lpstr>
      <vt:lpstr>LiDAR DTM (2-meter post-spacing)</vt:lpstr>
      <vt:lpstr>LiDAR-derived contours</vt:lpstr>
      <vt:lpstr>Extracted LiDAR Contours</vt:lpstr>
      <vt:lpstr>Extracted LiDAR contours, zoomed</vt:lpstr>
      <vt:lpstr>Extracted contours imported  to Civil 3D</vt:lpstr>
      <vt:lpstr>Designing the dikes</vt:lpstr>
      <vt:lpstr>Designing the new ditch</vt:lpstr>
      <vt:lpstr>Wetland Restorations</vt:lpstr>
      <vt:lpstr>Wetland Restorations</vt:lpstr>
      <vt:lpstr>Evaluating wetland restoration impacts</vt:lpstr>
      <vt:lpstr>USGS 1:24k topo map</vt:lpstr>
      <vt:lpstr>Aerial imagery</vt:lpstr>
      <vt:lpstr>LiDAR-derived DEM (1-meter post-spacing)</vt:lpstr>
      <vt:lpstr>LiDAR-derived 1-foot contours</vt:lpstr>
      <vt:lpstr>Water rise to 9-foot contour = trouble</vt:lpstr>
      <vt:lpstr>Impact assessment for WRP restoration projects</vt:lpstr>
      <vt:lpstr>precision measurements Vs. General planning</vt:lpstr>
      <vt:lpstr>Survey points from a WRP cranberry bog</vt:lpstr>
      <vt:lpstr>Interpolated contours from  survey (red)  and   LiDAR (black)</vt:lpstr>
      <vt:lpstr>Precise observations Survey (red) vs. LiDAR (black)</vt:lpstr>
      <vt:lpstr>Precise observations Survey (red) vs. LiDAR (black)</vt:lpstr>
      <vt:lpstr>PowerPoint Presentation</vt:lpstr>
      <vt:lpstr>Summary LiDAR derived contours make sense:</vt:lpstr>
    </vt:vector>
  </TitlesOfParts>
  <Company>USDA OCIO-ITS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LiDAR Makes Sense</dc:title>
  <dc:creator>aaron.dushku</dc:creator>
  <cp:lastModifiedBy>Ransom, Madalene - NRCS, Greensboro, NC</cp:lastModifiedBy>
  <cp:revision>119</cp:revision>
  <dcterms:created xsi:type="dcterms:W3CDTF">2013-01-28T21:37:03Z</dcterms:created>
  <dcterms:modified xsi:type="dcterms:W3CDTF">2013-03-12T15:20:01Z</dcterms:modified>
</cp:coreProperties>
</file>