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09" r:id="rId5"/>
    <p:sldId id="408" r:id="rId6"/>
    <p:sldId id="397" r:id="rId7"/>
    <p:sldId id="413" r:id="rId8"/>
    <p:sldId id="414" r:id="rId9"/>
    <p:sldId id="3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901"/>
    <a:srgbClr val="FFC522"/>
    <a:srgbClr val="274D28"/>
    <a:srgbClr val="51A253"/>
    <a:srgbClr val="AB8701"/>
    <a:srgbClr val="6B2413"/>
    <a:srgbClr val="CE4523"/>
    <a:srgbClr val="0A525E"/>
    <a:srgbClr val="118EA3"/>
    <a:srgbClr val="792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341" autoAdjust="0"/>
  </p:normalViewPr>
  <p:slideViewPr>
    <p:cSldViewPr snapToGrid="0">
      <p:cViewPr varScale="1">
        <p:scale>
          <a:sx n="119" d="100"/>
          <a:sy n="119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EA2E-E3DA-4C24-B151-E2AB2F05318F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7CC7-A53B-4981-A751-5162948C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B5D851-FACB-4A5F-B79F-E9CB3D40FA0A}"/>
              </a:ext>
            </a:extLst>
          </p:cNvPr>
          <p:cNvGrpSpPr/>
          <p:nvPr userDrawn="1"/>
        </p:nvGrpSpPr>
        <p:grpSpPr>
          <a:xfrm>
            <a:off x="2" y="0"/>
            <a:ext cx="5981700" cy="6858000"/>
            <a:chOff x="0" y="0"/>
            <a:chExt cx="59817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55983F-8A18-48A2-A9F3-D83B522E1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5981700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E79190-368B-4E21-AA32-6169AA7DF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880" y="2388416"/>
              <a:ext cx="1558101" cy="1627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9DEDC9-C91E-425A-8437-6D2B3C282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4236" y="2562383"/>
            <a:ext cx="5783767" cy="1661257"/>
          </a:xfrm>
        </p:spPr>
        <p:txBody>
          <a:bodyPr anchor="b"/>
          <a:lstStyle>
            <a:lvl1pPr algn="l">
              <a:defRPr sz="6000" i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D929D-C15F-4A61-887A-EFDF92490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4236" y="4237657"/>
            <a:ext cx="578376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1">
                <a:solidFill>
                  <a:schemeClr val="bg2">
                    <a:lumMod val="50000"/>
                  </a:schemeClr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CD170-23C3-4009-BEB5-C41C7731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1028700" cy="365125"/>
          </a:xfrm>
        </p:spPr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228C-72FA-49F6-9382-E5C04C35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4235" y="5930494"/>
            <a:ext cx="62191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6A180-8502-49D4-8CBF-683E958D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2" y="6356353"/>
            <a:ext cx="435367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9F2A3E-3ABB-4258-B1F9-659ECBE05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68" y="5930494"/>
            <a:ext cx="626839" cy="6268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0FD0B6-D568-427F-9C35-87930484D5F8}"/>
              </a:ext>
            </a:extLst>
          </p:cNvPr>
          <p:cNvSpPr/>
          <p:nvPr userDrawn="1"/>
        </p:nvSpPr>
        <p:spPr>
          <a:xfrm>
            <a:off x="4884236" y="6356352"/>
            <a:ext cx="578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The N.C. Forest Service is a division of the N.C. Depart. of Agriculture &amp; Consumer Services 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Steve Troxler, Commissioner</a:t>
            </a:r>
          </a:p>
        </p:txBody>
      </p:sp>
    </p:spTree>
    <p:extLst>
      <p:ext uri="{BB962C8B-B14F-4D97-AF65-F5344CB8AC3E}">
        <p14:creationId xmlns:p14="http://schemas.microsoft.com/office/powerpoint/2010/main" val="16095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2C12799-ED6C-4DC4-AE28-46C0D76002B6}"/>
              </a:ext>
            </a:extLst>
          </p:cNvPr>
          <p:cNvSpPr/>
          <p:nvPr userDrawn="1"/>
        </p:nvSpPr>
        <p:spPr>
          <a:xfrm>
            <a:off x="-7602" y="0"/>
            <a:ext cx="6883660" cy="6858000"/>
          </a:xfrm>
          <a:prstGeom prst="rect">
            <a:avLst/>
          </a:prstGeom>
          <a:solidFill>
            <a:srgbClr val="CE452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8835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768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631" y="987428"/>
            <a:ext cx="422975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616768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6B2413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10909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7581" y="6356353"/>
            <a:ext cx="43458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4044" y="6356353"/>
            <a:ext cx="4229758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2" y="2653990"/>
            <a:ext cx="5616768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39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B591B3-486C-4FCC-8845-60A6257D55CB}"/>
              </a:ext>
            </a:extLst>
          </p:cNvPr>
          <p:cNvSpPr/>
          <p:nvPr userDrawn="1"/>
        </p:nvSpPr>
        <p:spPr>
          <a:xfrm>
            <a:off x="-7602" y="0"/>
            <a:ext cx="6883660" cy="6858000"/>
          </a:xfrm>
          <a:prstGeom prst="rect">
            <a:avLst/>
          </a:prstGeom>
          <a:solidFill>
            <a:srgbClr val="118EA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8835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768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631" y="987428"/>
            <a:ext cx="422975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616768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0A525E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10909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7581" y="6356353"/>
            <a:ext cx="43458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4044" y="6356353"/>
            <a:ext cx="4229758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2" y="2653990"/>
            <a:ext cx="5616768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24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4AA2F8-17C3-4A3C-8B00-24B660EA8000}"/>
              </a:ext>
            </a:extLst>
          </p:cNvPr>
          <p:cNvSpPr/>
          <p:nvPr userDrawn="1"/>
        </p:nvSpPr>
        <p:spPr>
          <a:xfrm>
            <a:off x="-7602" y="0"/>
            <a:ext cx="688366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8835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768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631" y="987428"/>
            <a:ext cx="422975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616768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10909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7581" y="6356353"/>
            <a:ext cx="43458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4044" y="6356353"/>
            <a:ext cx="4229758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2" y="2653990"/>
            <a:ext cx="5616768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32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D46-0997-4DB0-8B8A-74F66081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2EA6E-43B3-464E-9210-7297285C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1406" y="6356353"/>
            <a:ext cx="1609996" cy="365125"/>
          </a:xfrm>
        </p:spPr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87429-F1ED-4199-A5C1-FD93C50F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2703B-BF4B-4A5F-961F-8C887BDB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EC2387-624A-4F85-90AE-7E9087AF6AB5}"/>
              </a:ext>
            </a:extLst>
          </p:cNvPr>
          <p:cNvGrpSpPr/>
          <p:nvPr userDrawn="1"/>
        </p:nvGrpSpPr>
        <p:grpSpPr>
          <a:xfrm>
            <a:off x="381003" y="6042932"/>
            <a:ext cx="1417486" cy="626839"/>
            <a:chOff x="7462261" y="2489873"/>
            <a:chExt cx="1659897" cy="7340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3688C8-4850-477E-8691-2C693C102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1CF8DF-16D2-40AA-A5B3-8ABC3B1CE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78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D1144-C2D7-485D-8283-0AC71B21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1406" y="6356353"/>
            <a:ext cx="1609996" cy="365125"/>
          </a:xfrm>
        </p:spPr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5E99F-B167-42AA-8C67-9B505C2E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05648-E111-4108-8157-9E46E28E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F46B49-92EA-408D-8F4F-AF881A9BD5B5}"/>
              </a:ext>
            </a:extLst>
          </p:cNvPr>
          <p:cNvGrpSpPr/>
          <p:nvPr userDrawn="1"/>
        </p:nvGrpSpPr>
        <p:grpSpPr>
          <a:xfrm>
            <a:off x="381003" y="6042932"/>
            <a:ext cx="1417486" cy="626839"/>
            <a:chOff x="7462261" y="2489873"/>
            <a:chExt cx="1659897" cy="7340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AFCE64-1A22-4CC6-9389-147B769FC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44051E-1018-4EBC-B4A0-6E1B179CF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41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D1144-C2D7-485D-8283-0AC71B21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773" y="6356353"/>
            <a:ext cx="2934629" cy="365125"/>
          </a:xfrm>
        </p:spPr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5E99F-B167-42AA-8C67-9B505C2E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05648-E111-4108-8157-9E46E28E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9C91D8-696A-48E1-B1CE-6B64388C19FF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62A6C3-A7C8-4D12-B8DF-CD47A390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9B00E2-1BD0-42B4-BB74-14130F436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22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2601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1403" y="6356353"/>
            <a:ext cx="2799033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88" y="6356353"/>
            <a:ext cx="4473769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8830" y="6356353"/>
            <a:ext cx="148497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A65772B-3EA8-48A4-ABA3-023F295187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5BD8A-78BE-4BA0-83D0-65C377D10889}"/>
              </a:ext>
            </a:extLst>
          </p:cNvPr>
          <p:cNvGrpSpPr/>
          <p:nvPr userDrawn="1"/>
        </p:nvGrpSpPr>
        <p:grpSpPr>
          <a:xfrm>
            <a:off x="381003" y="6042932"/>
            <a:ext cx="1417486" cy="626839"/>
            <a:chOff x="7462261" y="2489873"/>
            <a:chExt cx="1659897" cy="7340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68B4FA-A339-449D-B839-FAFF0824A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329276-59C6-4E82-9F7E-0D5E0C288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57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2601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3"/>
            <a:ext cx="393223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88" y="6356353"/>
            <a:ext cx="4473769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8830" y="6356353"/>
            <a:ext cx="148497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A65772B-3EA8-48A4-ABA3-023F29518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71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9C7EEA-80A6-48B6-B65A-832512D79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6"/>
          <a:stretch/>
        </p:blipFill>
        <p:spPr>
          <a:xfrm>
            <a:off x="0" y="4815388"/>
            <a:ext cx="12192000" cy="20343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2601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1102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65772B-3EA8-48A4-ABA3-023F29518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69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92E2432-2891-42B5-9D79-0F42E75A51E5}"/>
              </a:ext>
            </a:extLst>
          </p:cNvPr>
          <p:cNvSpPr/>
          <p:nvPr userDrawn="1"/>
        </p:nvSpPr>
        <p:spPr>
          <a:xfrm>
            <a:off x="4" y="0"/>
            <a:ext cx="4952622" cy="6858000"/>
          </a:xfrm>
          <a:prstGeom prst="rect">
            <a:avLst/>
          </a:prstGeom>
          <a:solidFill>
            <a:srgbClr val="51A25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274D28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88" y="6356353"/>
            <a:ext cx="47860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7973" y="6356353"/>
            <a:ext cx="1105829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4" y="2653990"/>
            <a:ext cx="3932236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58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704D16-469D-48DD-BBBB-E62663DD3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6"/>
          <a:stretch/>
        </p:blipFill>
        <p:spPr>
          <a:xfrm>
            <a:off x="0" y="4813066"/>
            <a:ext cx="12192000" cy="20343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9C5DEB-E6DC-4F47-A312-57010D6E8695}"/>
              </a:ext>
            </a:extLst>
          </p:cNvPr>
          <p:cNvGrpSpPr/>
          <p:nvPr userDrawn="1"/>
        </p:nvGrpSpPr>
        <p:grpSpPr>
          <a:xfrm>
            <a:off x="10493454" y="298376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98FE35-2405-48B8-8A65-ED9E1E1E6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D97CE8-41D0-45B0-AC09-FE4B3707E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3706D1-FC82-40DF-A3EC-B8CA074C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103506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2362-9601-4893-BB23-C14DE18C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6931"/>
            <a:ext cx="10515600" cy="4382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4FD99-2A07-42DF-9608-1AA275C4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49F4-3896-4F78-A6C8-E1B6E7F9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01C57-ABCB-408D-BF03-58BE595B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10909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65772B-3EA8-48A4-ABA3-023F295187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9B1352-934D-4159-8DEA-EEAAC48D9349}"/>
              </a:ext>
            </a:extLst>
          </p:cNvPr>
          <p:cNvCxnSpPr>
            <a:cxnSpLocks/>
          </p:cNvCxnSpPr>
          <p:nvPr userDrawn="1"/>
        </p:nvCxnSpPr>
        <p:spPr>
          <a:xfrm>
            <a:off x="-17550" y="1487963"/>
            <a:ext cx="546012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23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F2B028-BCDA-4140-A9FC-567AC67357E9}"/>
              </a:ext>
            </a:extLst>
          </p:cNvPr>
          <p:cNvSpPr/>
          <p:nvPr userDrawn="1"/>
        </p:nvSpPr>
        <p:spPr>
          <a:xfrm>
            <a:off x="-7604" y="0"/>
            <a:ext cx="4960229" cy="6858000"/>
          </a:xfrm>
          <a:prstGeom prst="rect">
            <a:avLst/>
          </a:prstGeom>
          <a:solidFill>
            <a:srgbClr val="FFC5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856901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88" y="6356353"/>
            <a:ext cx="47860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7973" y="6356353"/>
            <a:ext cx="1105829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4" y="2653990"/>
            <a:ext cx="3932236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668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9DC0312-0C4C-4B54-8843-05E478B6BB12}"/>
              </a:ext>
            </a:extLst>
          </p:cNvPr>
          <p:cNvSpPr/>
          <p:nvPr userDrawn="1"/>
        </p:nvSpPr>
        <p:spPr>
          <a:xfrm>
            <a:off x="-7604" y="0"/>
            <a:ext cx="4960229" cy="6858000"/>
          </a:xfrm>
          <a:prstGeom prst="rect">
            <a:avLst/>
          </a:prstGeom>
          <a:solidFill>
            <a:srgbClr val="CE452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6B2413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88" y="6356353"/>
            <a:ext cx="47860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7973" y="6356353"/>
            <a:ext cx="1105829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4" y="2653990"/>
            <a:ext cx="3932236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11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384BDF1-5614-469F-A6A3-2DEA559A251D}"/>
              </a:ext>
            </a:extLst>
          </p:cNvPr>
          <p:cNvSpPr/>
          <p:nvPr userDrawn="1"/>
        </p:nvSpPr>
        <p:spPr>
          <a:xfrm>
            <a:off x="-7604" y="0"/>
            <a:ext cx="4960229" cy="6858000"/>
          </a:xfrm>
          <a:prstGeom prst="rect">
            <a:avLst/>
          </a:prstGeom>
          <a:solidFill>
            <a:srgbClr val="118EA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0A525E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88" y="6356353"/>
            <a:ext cx="47860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7973" y="6356353"/>
            <a:ext cx="1105829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4" y="2653990"/>
            <a:ext cx="3932236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773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0F09235-4B42-4CBF-8D10-DC2E6AA63ECC}"/>
              </a:ext>
            </a:extLst>
          </p:cNvPr>
          <p:cNvSpPr/>
          <p:nvPr userDrawn="1"/>
        </p:nvSpPr>
        <p:spPr>
          <a:xfrm>
            <a:off x="-7604" y="0"/>
            <a:ext cx="4960229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39306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88" y="6356353"/>
            <a:ext cx="47860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7973" y="6356353"/>
            <a:ext cx="1105829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4" y="2653990"/>
            <a:ext cx="3932236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141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087C-CCF3-4C86-8048-2FCACD5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EB038-5C77-4070-BA31-06B3CAAE4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E97E-3279-4590-A523-8B1EC9D18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7E84A-6046-4593-A331-38273ED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1406" y="6356353"/>
            <a:ext cx="1609996" cy="365125"/>
          </a:xfrm>
        </p:spPr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8431-F865-4CAF-A1BA-5968C9F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CB02-9CF2-49F2-8834-8F8EEF68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E52E60-4688-465E-8993-8D2583D66EDD}"/>
              </a:ext>
            </a:extLst>
          </p:cNvPr>
          <p:cNvGrpSpPr/>
          <p:nvPr userDrawn="1"/>
        </p:nvGrpSpPr>
        <p:grpSpPr>
          <a:xfrm>
            <a:off x="381003" y="6042932"/>
            <a:ext cx="1417486" cy="626839"/>
            <a:chOff x="7462261" y="2489873"/>
            <a:chExt cx="1659897" cy="7340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71EEF5-D804-4B89-A486-8742AA58E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38CCC1-94CD-4453-9D6C-F3024B41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93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EE20E4-DF23-43F0-BE67-21F40D2F6A66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5AFAEA-B832-4A80-B243-67E155DC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6D4650-BE7E-4FC8-ACA5-7545BC76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13087C-CCF3-4C86-8048-2FCACD5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EB038-5C77-4070-BA31-06B3CAAE4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E97E-3279-4590-A523-8B1EC9D18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7E84A-6046-4593-A331-38273ED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8431-F865-4CAF-A1BA-5968C9F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CB02-9CF2-49F2-8834-8F8EEF68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61F9B5-2FA6-4160-AE2D-96ED6643F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6"/>
          <a:stretch/>
        </p:blipFill>
        <p:spPr>
          <a:xfrm>
            <a:off x="0" y="4815388"/>
            <a:ext cx="12192000" cy="20343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EE20E4-DF23-43F0-BE67-21F40D2F6A66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5AFAEA-B832-4A80-B243-67E155DC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6D4650-BE7E-4FC8-ACA5-7545BC76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13087C-CCF3-4C86-8048-2FCACD5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EB038-5C77-4070-BA31-06B3CAAE4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E97E-3279-4590-A523-8B1EC9D18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7E84A-6046-4593-A331-38273ED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8431-F865-4CAF-A1BA-5968C9F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CB02-9CF2-49F2-8834-8F8EEF68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10909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65772B-3EA8-48A4-ABA3-023F295187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75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082F50-4A71-444E-9627-0438055A011F}"/>
              </a:ext>
            </a:extLst>
          </p:cNvPr>
          <p:cNvSpPr/>
          <p:nvPr userDrawn="1"/>
        </p:nvSpPr>
        <p:spPr>
          <a:xfrm>
            <a:off x="4" y="0"/>
            <a:ext cx="4952622" cy="6858000"/>
          </a:xfrm>
          <a:prstGeom prst="rect">
            <a:avLst/>
          </a:prstGeom>
          <a:solidFill>
            <a:srgbClr val="51A25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B91CB6-E289-44D1-8E60-450A9CD83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EE20E4-DF23-43F0-BE67-21F40D2F6A66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5AFAEA-B832-4A80-B243-67E155DC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6D4650-BE7E-4FC8-ACA5-7545BC76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13087C-CCF3-4C86-8048-2FCACD5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EB038-5C77-4070-BA31-06B3CAAE4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E97E-3279-4590-A523-8B1EC9D18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653990"/>
            <a:ext cx="3932236" cy="3214998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7E84A-6046-4593-A331-38273ED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3"/>
            <a:ext cx="39322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8431-F865-4CAF-A1BA-5968C9F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86" y="6356353"/>
            <a:ext cx="48083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CB02-9CF2-49F2-8834-8F8EEF68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2060" y="6356353"/>
            <a:ext cx="1131742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333D10D-25F3-43EB-A4E2-BEDCB11457A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274D28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375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96D1CD-39FA-4AED-B618-3990EF63F9AA}"/>
              </a:ext>
            </a:extLst>
          </p:cNvPr>
          <p:cNvSpPr/>
          <p:nvPr userDrawn="1"/>
        </p:nvSpPr>
        <p:spPr>
          <a:xfrm>
            <a:off x="-7604" y="0"/>
            <a:ext cx="4960229" cy="6858000"/>
          </a:xfrm>
          <a:prstGeom prst="rect">
            <a:avLst/>
          </a:prstGeom>
          <a:solidFill>
            <a:srgbClr val="FFC5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B91CB6-E289-44D1-8E60-450A9CD83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EE20E4-DF23-43F0-BE67-21F40D2F6A66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5AFAEA-B832-4A80-B243-67E155DC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6D4650-BE7E-4FC8-ACA5-7545BC76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13087C-CCF3-4C86-8048-2FCACD5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EB038-5C77-4070-BA31-06B3CAAE4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E97E-3279-4590-A523-8B1EC9D18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653990"/>
            <a:ext cx="3932236" cy="3214998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7E84A-6046-4593-A331-38273ED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3"/>
            <a:ext cx="3932236" cy="365125"/>
          </a:xfrm>
        </p:spPr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8431-F865-4CAF-A1BA-5968C9F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0" y="6356353"/>
            <a:ext cx="48640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CB02-9CF2-49F2-8834-8F8EEF68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7814" y="6356353"/>
            <a:ext cx="1075988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333D10D-25F3-43EB-A4E2-BEDCB11457A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856901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3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824E05-973F-4B03-AFB1-1B336911D712}"/>
              </a:ext>
            </a:extLst>
          </p:cNvPr>
          <p:cNvSpPr/>
          <p:nvPr userDrawn="1"/>
        </p:nvSpPr>
        <p:spPr>
          <a:xfrm>
            <a:off x="-7604" y="0"/>
            <a:ext cx="4960229" cy="6858000"/>
          </a:xfrm>
          <a:prstGeom prst="rect">
            <a:avLst/>
          </a:prstGeom>
          <a:solidFill>
            <a:srgbClr val="CE452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B91CB6-E289-44D1-8E60-450A9CD83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EE20E4-DF23-43F0-BE67-21F40D2F6A66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5AFAEA-B832-4A80-B243-67E155DC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6D4650-BE7E-4FC8-ACA5-7545BC76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13087C-CCF3-4C86-8048-2FCACD5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EB038-5C77-4070-BA31-06B3CAAE4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E97E-3279-4590-A523-8B1EC9D18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653990"/>
            <a:ext cx="3932236" cy="3214998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7E84A-6046-4593-A331-38273ED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3"/>
            <a:ext cx="3932236" cy="365125"/>
          </a:xfrm>
        </p:spPr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8431-F865-4CAF-A1BA-5968C9F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0" y="6356353"/>
            <a:ext cx="48640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CB02-9CF2-49F2-8834-8F8EEF68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7814" y="6356353"/>
            <a:ext cx="1075988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333D10D-25F3-43EB-A4E2-BEDCB11457A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6B2413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1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6223CA-0499-4153-B7C1-1C1813E2F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6"/>
          <a:stretch/>
        </p:blipFill>
        <p:spPr>
          <a:xfrm>
            <a:off x="2" y="4823673"/>
            <a:ext cx="12192000" cy="20343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B69896A-24AA-47E9-8116-DD9BC3F75A35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9ABAFC-2802-498B-9B55-DC746D9ED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D2EECF-16E7-4982-9925-825CFC45F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714982-A3A1-43AD-A70C-3C8A8E95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3" y="588662"/>
            <a:ext cx="10521950" cy="1133475"/>
          </a:xfrm>
        </p:spPr>
        <p:txBody>
          <a:bodyPr anchor="b"/>
          <a:lstStyle>
            <a:lvl1pPr>
              <a:defRPr sz="60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EF74E-39F7-495D-9EC6-0DBFCFE1C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2010100"/>
            <a:ext cx="10515600" cy="721830"/>
          </a:xfrm>
        </p:spPr>
        <p:txBody>
          <a:bodyPr>
            <a:normAutofit/>
          </a:bodyPr>
          <a:lstStyle>
            <a:lvl1pPr marL="0" indent="0">
              <a:buNone/>
              <a:defRPr sz="2601" b="1" cap="all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3FED9-B244-48EF-8703-BD498810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C7B85-1A30-47B8-BE10-F0D4D444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FA307-BD56-40F8-A710-DC0B7107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10575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65772B-3EA8-48A4-ABA3-023F295187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15BBA7-297A-4424-81B4-BEA71C501E48}"/>
              </a:ext>
            </a:extLst>
          </p:cNvPr>
          <p:cNvCxnSpPr>
            <a:cxnSpLocks/>
          </p:cNvCxnSpPr>
          <p:nvPr userDrawn="1"/>
        </p:nvCxnSpPr>
        <p:spPr>
          <a:xfrm>
            <a:off x="-78128" y="1722134"/>
            <a:ext cx="546012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DF5CB2C-AA20-4E95-A354-FE6CBD9C660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2" y="2731933"/>
            <a:ext cx="10515600" cy="1297139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992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E62465-2EA8-43C0-A8F9-30D0A19516D6}"/>
              </a:ext>
            </a:extLst>
          </p:cNvPr>
          <p:cNvSpPr/>
          <p:nvPr userDrawn="1"/>
        </p:nvSpPr>
        <p:spPr>
          <a:xfrm>
            <a:off x="-7604" y="0"/>
            <a:ext cx="4960229" cy="6858000"/>
          </a:xfrm>
          <a:prstGeom prst="rect">
            <a:avLst/>
          </a:prstGeom>
          <a:solidFill>
            <a:srgbClr val="118EA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B91CB6-E289-44D1-8E60-450A9CD83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EE20E4-DF23-43F0-BE67-21F40D2F6A66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5AFAEA-B832-4A80-B243-67E155DC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6D4650-BE7E-4FC8-ACA5-7545BC76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13087C-CCF3-4C86-8048-2FCACD5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EB038-5C77-4070-BA31-06B3CAAE4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E97E-3279-4590-A523-8B1EC9D18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653990"/>
            <a:ext cx="3932236" cy="3214998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7E84A-6046-4593-A331-38273ED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3"/>
            <a:ext cx="3932236" cy="365125"/>
          </a:xfrm>
        </p:spPr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8431-F865-4CAF-A1BA-5968C9F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0" y="6356353"/>
            <a:ext cx="48640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CB02-9CF2-49F2-8834-8F8EEF68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7814" y="6356353"/>
            <a:ext cx="1075988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333D10D-25F3-43EB-A4E2-BEDCB11457A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0A525E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127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926493-5CC3-405C-8B78-CB069FD0AC6B}"/>
              </a:ext>
            </a:extLst>
          </p:cNvPr>
          <p:cNvSpPr/>
          <p:nvPr userDrawn="1"/>
        </p:nvSpPr>
        <p:spPr>
          <a:xfrm>
            <a:off x="-7604" y="0"/>
            <a:ext cx="4960229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B91CB6-E289-44D1-8E60-450A9CD83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577214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EE20E4-DF23-43F0-BE67-21F40D2F6A66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5AFAEA-B832-4A80-B243-67E155DC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6D4650-BE7E-4FC8-ACA5-7545BC76E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13087C-CCF3-4C86-8048-2FCACD5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EB038-5C77-4070-BA31-06B3CAAE4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BE97E-3279-4590-A523-8B1EC9D18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653990"/>
            <a:ext cx="3932236" cy="3214998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7E84A-6046-4593-A331-38273ED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356353"/>
            <a:ext cx="3932236" cy="365125"/>
          </a:xfrm>
        </p:spPr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88431-F865-4CAF-A1BA-5968C9F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0" y="6356353"/>
            <a:ext cx="48640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BCB02-9CF2-49F2-8834-8F8EEF68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7814" y="6356353"/>
            <a:ext cx="1075988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333D10D-25F3-43EB-A4E2-BEDCB11457A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90" y="2057400"/>
            <a:ext cx="3932236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49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30D43F-C42F-42E3-96C2-1D48756DD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6"/>
          <a:stretch/>
        </p:blipFill>
        <p:spPr>
          <a:xfrm>
            <a:off x="0" y="4815388"/>
            <a:ext cx="12192000" cy="203432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912252C-C15E-4F1C-8B98-1F59757723A7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833B60-154D-4BCA-832D-2E13690F9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266FD8-53A9-4ACC-95DE-C0AA9BF9A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8C2D1E-74F9-4B63-99E1-E86D9FF4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196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77011-8BD6-4374-B14B-A17A70C89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5836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CF5F3-1E57-4431-8EDF-A2EBA60DB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836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F60B2-40CB-4632-888E-DE52B95C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B5395-B15D-4EFC-8C5E-1393C8DC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19B17-C456-4001-8E74-A8F1BE6B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10909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65772B-3EA8-48A4-ABA3-023F29518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7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912252C-C15E-4F1C-8B98-1F59757723A7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833B60-154D-4BCA-832D-2E13690F9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266FD8-53A9-4ACC-95DE-C0AA9BF9A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8C2D1E-74F9-4B63-99E1-E86D9FF4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77011-8BD6-4374-B14B-A17A70C89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CF5F3-1E57-4431-8EDF-A2EBA60DB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F60B2-40CB-4632-888E-DE52B95C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B5395-B15D-4EFC-8C5E-1393C8DC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19B17-C456-4001-8E74-A8F1BE6B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5B5D82-93AC-4E46-98E5-8DAE4907E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6"/>
          <a:stretch/>
        </p:blipFill>
        <p:spPr>
          <a:xfrm>
            <a:off x="0" y="4815388"/>
            <a:ext cx="12192000" cy="20343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9281082-FD76-472A-84DD-739917CF80E9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49D8D-43B9-4E12-BE50-3C30CF095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932578-331B-47B6-9538-1783E78C7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AF28C3-21F2-446B-9655-8F464455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ECF63-35BA-45FE-A124-DF0D05CED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0AF75-688E-4FCA-A3F0-D406A2684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516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8FC13-D302-448C-96DE-9DBBE5937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F7529-D339-4B6E-A909-89A5FC278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516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CF0A4-AE16-406A-9A52-4A0143B3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A34D2-110B-4D14-831E-B007EF42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E1666-51E7-47B8-B793-B4CEA76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10686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65772B-3EA8-48A4-ABA3-023F295187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C05BC-34B1-472E-A1F5-034C02CC3B19}"/>
              </a:ext>
            </a:extLst>
          </p:cNvPr>
          <p:cNvCxnSpPr>
            <a:cxnSpLocks/>
          </p:cNvCxnSpPr>
          <p:nvPr userDrawn="1"/>
        </p:nvCxnSpPr>
        <p:spPr>
          <a:xfrm>
            <a:off x="-28701" y="1688681"/>
            <a:ext cx="546012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7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9281082-FD76-472A-84DD-739917CF80E9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49D8D-43B9-4E12-BE50-3C30CF095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932578-331B-47B6-9538-1783E78C7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AF28C3-21F2-446B-9655-8F464455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ECF63-35BA-45FE-A124-DF0D05CED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0AF75-688E-4FCA-A3F0-D406A2684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8FC13-D302-448C-96DE-9DBBE5937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F7529-D339-4B6E-A909-89A5FC278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CF0A4-AE16-406A-9A52-4A0143B3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BBBC-132E-4B5A-8B04-FAEAFB4CF00B}" type="datetimeFigureOut">
              <a:rPr lang="en-US" smtClean="0"/>
              <a:t>6/1/21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EA34D2-110B-4D14-831E-B007EF42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E1666-51E7-47B8-B793-B4CEA768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5E9607-1421-4300-97D5-48955E2F480B}"/>
              </a:ext>
            </a:extLst>
          </p:cNvPr>
          <p:cNvSpPr/>
          <p:nvPr userDrawn="1"/>
        </p:nvSpPr>
        <p:spPr>
          <a:xfrm>
            <a:off x="-7602" y="0"/>
            <a:ext cx="6883660" cy="6858000"/>
          </a:xfrm>
          <a:prstGeom prst="rect">
            <a:avLst/>
          </a:prstGeom>
          <a:solidFill>
            <a:srgbClr val="51A25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8835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768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631" y="987428"/>
            <a:ext cx="422975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616768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274D28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10909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7581" y="6356353"/>
            <a:ext cx="43458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4044" y="6356353"/>
            <a:ext cx="4229758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2" y="2653990"/>
            <a:ext cx="5616768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48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4309F94-0F98-4ABB-8AC3-FD1EB384BEDC}"/>
              </a:ext>
            </a:extLst>
          </p:cNvPr>
          <p:cNvSpPr/>
          <p:nvPr userDrawn="1"/>
        </p:nvSpPr>
        <p:spPr>
          <a:xfrm>
            <a:off x="-7602" y="0"/>
            <a:ext cx="6883660" cy="6858000"/>
          </a:xfrm>
          <a:prstGeom prst="rect">
            <a:avLst/>
          </a:prstGeom>
          <a:solidFill>
            <a:srgbClr val="FFC52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1A236-6309-441B-8354-8E97E7B9D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8835"/>
            <a:ext cx="785504" cy="997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943B52-E3CA-413E-9C80-D3DE51D5830A}"/>
              </a:ext>
            </a:extLst>
          </p:cNvPr>
          <p:cNvGrpSpPr/>
          <p:nvPr userDrawn="1"/>
        </p:nvGrpSpPr>
        <p:grpSpPr>
          <a:xfrm>
            <a:off x="10493454" y="300698"/>
            <a:ext cx="1417486" cy="626839"/>
            <a:chOff x="7462261" y="2489873"/>
            <a:chExt cx="1659897" cy="7340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2513E2-FDCE-4CB3-B4DA-B7148A36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121" y="2489873"/>
              <a:ext cx="734037" cy="734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9CFA9D-9B0F-4FF0-8420-A96B19E6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61" y="2489873"/>
              <a:ext cx="723372" cy="7340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73D96E-942E-4D00-91F8-75B4C4F5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16768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3E57-1199-4A30-B2BC-1813052E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631" y="987428"/>
            <a:ext cx="422975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C99CB-0D0F-484A-91DF-6596C882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616768" cy="596590"/>
          </a:xfrm>
        </p:spPr>
        <p:txBody>
          <a:bodyPr>
            <a:noAutofit/>
          </a:bodyPr>
          <a:lstStyle>
            <a:lvl1pPr marL="0" indent="0">
              <a:buNone/>
              <a:defRPr sz="2601" b="1" cap="all" baseline="0">
                <a:solidFill>
                  <a:srgbClr val="856901"/>
                </a:solidFill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508C-7523-4366-8FB0-EE48B71E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10909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BBBC-132E-4B5A-8B04-FAEAFB4CF00B}" type="datetimeFigureOut">
              <a:rPr lang="en-US" smtClean="0"/>
              <a:pPr/>
              <a:t>6/1/21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3D5C6-D741-42E9-889F-78DB8839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7581" y="6356353"/>
            <a:ext cx="43458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2E250-7CA6-4D51-A240-75690E94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4044" y="6356353"/>
            <a:ext cx="4229758" cy="365125"/>
          </a:xfrm>
        </p:spPr>
        <p:txBody>
          <a:bodyPr/>
          <a:lstStyle/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83DDF9-C80D-42A8-8CD0-06F2701E02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6612" y="2653990"/>
            <a:ext cx="5616768" cy="3207060"/>
          </a:xfrm>
        </p:spPr>
        <p:txBody>
          <a:bodyPr>
            <a:normAutofit/>
          </a:bodyPr>
          <a:lstStyle>
            <a:lvl1pPr marL="0" indent="0">
              <a:buNone/>
              <a:defRPr sz="2601">
                <a:solidFill>
                  <a:schemeClr val="bg1"/>
                </a:solidFill>
                <a:latin typeface="+mj-lt"/>
              </a:defRPr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27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9FB55-AAAF-4385-9A81-89D4B065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DD101-20F6-4383-8D5B-33B3958D9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EA2C4-D5FC-4D3C-AD1F-1CB1CA12F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BBBC-132E-4B5A-8B04-FAEAFB4CF00B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2B99C-FC22-4E0A-8198-69438B9D4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FA08-2741-4FF4-9A7D-6701EB32F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772B-3EA8-48A4-ABA3-023F2951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7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0" r:id="rId6"/>
    <p:sldLayoutId id="2147483653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54" r:id="rId13"/>
    <p:sldLayoutId id="2147483655" r:id="rId14"/>
    <p:sldLayoutId id="2147483673" r:id="rId15"/>
    <p:sldLayoutId id="2147483656" r:id="rId16"/>
    <p:sldLayoutId id="2147483676" r:id="rId17"/>
    <p:sldLayoutId id="2147483675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57" r:id="rId24"/>
    <p:sldLayoutId id="2147483674" r:id="rId25"/>
    <p:sldLayoutId id="2147483667" r:id="rId26"/>
    <p:sldLayoutId id="2147483668" r:id="rId27"/>
    <p:sldLayoutId id="2147483669" r:id="rId28"/>
    <p:sldLayoutId id="2147483670" r:id="rId29"/>
    <p:sldLayoutId id="2147483671" r:id="rId30"/>
    <p:sldLayoutId id="2147483672" r:id="rId3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Montserrat" panose="00000800000000000000" pitchFamily="50" charset="0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nsoft.ne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8DF6-2D7B-4C23-A8AB-9C89A0380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1872762"/>
            <a:ext cx="6511838" cy="1510518"/>
          </a:xfr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NC Foresters for Healthy Waters Part 7 A &amp; 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44B85-6D3B-40CD-84BB-C5B821240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2084" y="3383281"/>
            <a:ext cx="5783765" cy="1619794"/>
          </a:xfrm>
          <a:noFill/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Jonathan Murray, NCRF # 1739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North Carolina Forest Service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Forest Stewardship and Forest Legacy Coordinator</a:t>
            </a:r>
          </a:p>
        </p:txBody>
      </p:sp>
    </p:spTree>
    <p:extLst>
      <p:ext uri="{BB962C8B-B14F-4D97-AF65-F5344CB8AC3E}">
        <p14:creationId xmlns:p14="http://schemas.microsoft.com/office/powerpoint/2010/main" val="14250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6019801" cy="533401"/>
          </a:xfrm>
        </p:spPr>
        <p:txBody>
          <a:bodyPr/>
          <a:lstStyle/>
          <a:p>
            <a:pPr>
              <a:defRPr/>
            </a:pPr>
            <a:r>
              <a:rPr lang="en-US" sz="1600" b="1" i="1" dirty="0"/>
              <a:t>To protect, manage and promote forest resources </a:t>
            </a:r>
          </a:p>
          <a:p>
            <a:pPr>
              <a:defRPr/>
            </a:pPr>
            <a:r>
              <a:rPr lang="en-US" sz="1600" b="1" i="1" dirty="0"/>
              <a:t>for the citizens of North Carolina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3014F7-83B7-4827-89B0-D3BAF45C9D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5FEFA-D57E-4316-A148-D945A8580391}"/>
              </a:ext>
            </a:extLst>
          </p:cNvPr>
          <p:cNvSpPr txBox="1"/>
          <p:nvPr/>
        </p:nvSpPr>
        <p:spPr>
          <a:xfrm>
            <a:off x="102043" y="699053"/>
            <a:ext cx="875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Part 7A: Basic Plan Elements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704" y="1695511"/>
            <a:ext cx="1068541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4" indent="-342904">
              <a:buFont typeface="+mj-lt"/>
              <a:buAutoNum type="arabicPeriod"/>
            </a:pPr>
            <a:r>
              <a:rPr lang="en-US" sz="2300" dirty="0"/>
              <a:t>Landowner name(s) and contact information.</a:t>
            </a:r>
          </a:p>
          <a:p>
            <a:pPr marL="342904" indent="-342904">
              <a:buFont typeface="+mj-lt"/>
              <a:buAutoNum type="arabicPeriod"/>
            </a:pPr>
            <a:endParaRPr lang="en-US" sz="2300" dirty="0"/>
          </a:p>
          <a:p>
            <a:pPr marL="342904" indent="-342904">
              <a:buFont typeface="+mj-lt"/>
              <a:buAutoNum type="arabicPeriod"/>
            </a:pPr>
            <a:r>
              <a:rPr lang="en-US" sz="2300" dirty="0"/>
              <a:t>Plan writer’s name(s) and contact information, including any professional certifications.</a:t>
            </a:r>
          </a:p>
          <a:p>
            <a:pPr marL="342904" indent="-342904">
              <a:buFont typeface="+mj-lt"/>
              <a:buAutoNum type="arabicPeriod"/>
            </a:pPr>
            <a:endParaRPr lang="en-US" sz="2300" dirty="0"/>
          </a:p>
          <a:p>
            <a:pPr marL="342904" indent="-342904">
              <a:buFont typeface="+mj-lt"/>
              <a:buAutoNum type="arabicPeriod"/>
            </a:pPr>
            <a:r>
              <a:rPr lang="en-US" sz="2300" dirty="0"/>
              <a:t>Landowner’s objectives for the harvest.</a:t>
            </a:r>
          </a:p>
          <a:p>
            <a:pPr marL="342904" indent="-342904">
              <a:buFont typeface="+mj-lt"/>
              <a:buAutoNum type="arabicPeriod"/>
            </a:pPr>
            <a:endParaRPr lang="en-US" sz="2300" dirty="0"/>
          </a:p>
          <a:p>
            <a:pPr marL="342904" indent="-342904">
              <a:buFont typeface="+mj-lt"/>
              <a:buAutoNum type="arabicPeriod"/>
            </a:pPr>
            <a:r>
              <a:rPr lang="en-US" sz="2300" dirty="0"/>
              <a:t>Describe the current condition of the harvest area.</a:t>
            </a:r>
          </a:p>
          <a:p>
            <a:pPr marL="342904" indent="-342904">
              <a:buFont typeface="+mj-lt"/>
              <a:buAutoNum type="arabicPeriod"/>
            </a:pPr>
            <a:endParaRPr lang="en-US" sz="2300" dirty="0"/>
          </a:p>
          <a:p>
            <a:pPr marL="342904" indent="-342904">
              <a:buFont typeface="+mj-lt"/>
              <a:buAutoNum type="arabicPeriod"/>
            </a:pPr>
            <a:r>
              <a:rPr lang="en-US" sz="2300" dirty="0"/>
              <a:t>Desired outcome for the harvest area.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11" lvl="1" indent="-457206">
              <a:buFont typeface="+mj-lt"/>
              <a:buAutoNum type="arabicPeriod"/>
            </a:pPr>
            <a:endParaRPr lang="en-US" sz="2400" dirty="0"/>
          </a:p>
          <a:p>
            <a:pPr marL="914411" lvl="1" indent="-457206">
              <a:buFont typeface="+mj-lt"/>
              <a:buAutoNum type="arabicPeriod"/>
            </a:pPr>
            <a:endParaRPr lang="en-US" sz="2400" dirty="0"/>
          </a:p>
          <a:p>
            <a:pPr marL="1371617" lvl="2" indent="-457206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55181" y="3648808"/>
            <a:ext cx="18473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805" y="2851351"/>
            <a:ext cx="4394686" cy="24767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25805" y="4940844"/>
            <a:ext cx="1651444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>
                <a:solidFill>
                  <a:schemeClr val="bg1"/>
                </a:solidFill>
              </a:rPr>
              <a:t>Post Harvest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25805" y="3720411"/>
            <a:ext cx="183173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>
                <a:solidFill>
                  <a:schemeClr val="bg1"/>
                </a:solidFill>
              </a:rPr>
              <a:t>Pre-Harvest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8709" y="5282459"/>
            <a:ext cx="1968872" cy="831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Photo by: </a:t>
            </a:r>
            <a:r>
              <a:rPr lang="en-US" sz="1200" dirty="0" err="1">
                <a:hlinkClick r:id="rId3"/>
              </a:rPr>
              <a:t>Pensoft</a:t>
            </a:r>
            <a:r>
              <a:rPr lang="en-US" sz="1200" dirty="0">
                <a:hlinkClick r:id="rId3"/>
              </a:rPr>
              <a:t> Publishers</a:t>
            </a:r>
            <a:endParaRPr lang="en-US" sz="1200" dirty="0"/>
          </a:p>
          <a:p>
            <a:br>
              <a:rPr lang="en-US" sz="1801" dirty="0"/>
            </a:br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3940981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3014F7-83B7-4827-89B0-D3BAF45C9D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3" name="Picture 2" descr="North Carolina Forest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3" y="1376959"/>
            <a:ext cx="4884078" cy="22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290" y="1582615"/>
            <a:ext cx="6799603" cy="3859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3" y="3895720"/>
            <a:ext cx="4884078" cy="2540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3068" y="6444479"/>
            <a:ext cx="181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Google Earth Pro Image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483" y="5442438"/>
            <a:ext cx="1811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Google Earth Pro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929" y="3618721"/>
            <a:ext cx="125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By: NCFS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483" y="597730"/>
            <a:ext cx="720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Strategic Planning and Execution</a:t>
            </a:r>
          </a:p>
        </p:txBody>
      </p:sp>
    </p:spTree>
    <p:extLst>
      <p:ext uri="{BB962C8B-B14F-4D97-AF65-F5344CB8AC3E}">
        <p14:creationId xmlns:p14="http://schemas.microsoft.com/office/powerpoint/2010/main" val="41509037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6019801" cy="533401"/>
          </a:xfrm>
        </p:spPr>
        <p:txBody>
          <a:bodyPr/>
          <a:lstStyle/>
          <a:p>
            <a:pPr>
              <a:defRPr/>
            </a:pPr>
            <a:r>
              <a:rPr lang="en-US" sz="1600" b="1" i="1" dirty="0"/>
              <a:t>To protect, manage and promote forest resources </a:t>
            </a:r>
          </a:p>
          <a:p>
            <a:pPr>
              <a:defRPr/>
            </a:pPr>
            <a:r>
              <a:rPr lang="en-US" sz="1600" b="1" i="1" dirty="0"/>
              <a:t>for the citizens of North Carolina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3014F7-83B7-4827-89B0-D3BAF45C9DE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5FEFA-D57E-4316-A148-D945A8580391}"/>
              </a:ext>
            </a:extLst>
          </p:cNvPr>
          <p:cNvSpPr txBox="1"/>
          <p:nvPr/>
        </p:nvSpPr>
        <p:spPr>
          <a:xfrm>
            <a:off x="207616" y="735330"/>
            <a:ext cx="1004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Part 7B: Required Map Features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616" y="1707954"/>
            <a:ext cx="103874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4" indent="-342904">
              <a:buFont typeface="+mj-lt"/>
              <a:buAutoNum type="arabicPeriod"/>
            </a:pPr>
            <a:r>
              <a:rPr lang="en-US" sz="2000" dirty="0"/>
              <a:t>The harvest boundary must be digitized over an aerial photo.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000" b="1" i="1" dirty="0"/>
              <a:t>NOTE:</a:t>
            </a:r>
            <a:r>
              <a:rPr lang="en-US" sz="2000" i="1" dirty="0"/>
              <a:t> Acres within the harvest area must be on the map.</a:t>
            </a:r>
          </a:p>
          <a:p>
            <a:pPr marL="342904" indent="-342904">
              <a:buFont typeface="+mj-lt"/>
              <a:buAutoNum type="arabicPeriod"/>
            </a:pPr>
            <a:endParaRPr lang="en-US" sz="2000" dirty="0"/>
          </a:p>
          <a:p>
            <a:pPr marL="342904" indent="-342904">
              <a:buFont typeface="+mj-lt"/>
              <a:buAutoNum type="arabicPeriod"/>
            </a:pPr>
            <a:r>
              <a:rPr lang="en-US" sz="2000" dirty="0"/>
              <a:t>Harvest boundary outlined with </a:t>
            </a:r>
            <a:r>
              <a:rPr lang="en-US" sz="2000" u="sng" dirty="0"/>
              <a:t>all</a:t>
            </a:r>
            <a:r>
              <a:rPr lang="en-US" sz="2000" dirty="0"/>
              <a:t> intermittent and perennial streams. 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000" b="1" i="1" dirty="0"/>
              <a:t>NOTE: </a:t>
            </a:r>
            <a:r>
              <a:rPr lang="en-US" sz="2000" i="1" dirty="0"/>
              <a:t>This will likely require a site visit.</a:t>
            </a:r>
          </a:p>
          <a:p>
            <a:pPr lvl="1"/>
            <a:endParaRPr lang="en-US" sz="2000" dirty="0"/>
          </a:p>
          <a:p>
            <a:pPr marL="342904" indent="-342904">
              <a:buFont typeface="+mj-lt"/>
              <a:buAutoNum type="arabicPeriod"/>
            </a:pPr>
            <a:r>
              <a:rPr lang="en-US" sz="2000" dirty="0"/>
              <a:t>Soils mapped within the harvest boundary.</a:t>
            </a:r>
          </a:p>
          <a:p>
            <a:pPr marL="800110" lvl="1" indent="-342904">
              <a:buFont typeface="Arial" panose="020B0604020202020204" pitchFamily="34" charset="0"/>
              <a:buChar char="•"/>
            </a:pPr>
            <a:r>
              <a:rPr lang="en-US" sz="2000" dirty="0"/>
              <a:t>Any soil mapping reference source is acceptable. </a:t>
            </a:r>
            <a:r>
              <a:rPr lang="en-US" sz="2000" i="1" dirty="0"/>
              <a:t>(</a:t>
            </a:r>
            <a:r>
              <a:rPr lang="en-US" sz="2000" b="1" i="1" dirty="0"/>
              <a:t>NOTE:</a:t>
            </a:r>
            <a:r>
              <a:rPr lang="en-US" sz="2000" i="1" dirty="0"/>
              <a:t> For the Riparian Buffer Rule, you must reference the most-recently published/printed soil survey manuscript book.)</a:t>
            </a:r>
            <a:endParaRPr lang="en-US" sz="2000" dirty="0"/>
          </a:p>
          <a:p>
            <a:pPr lvl="0"/>
            <a:endParaRPr lang="en-US" sz="2000" dirty="0"/>
          </a:p>
          <a:p>
            <a:pPr marL="342904" indent="-342904">
              <a:buFont typeface="+mj-lt"/>
              <a:buAutoNum type="arabicPeriod"/>
            </a:pPr>
            <a:r>
              <a:rPr lang="en-US" sz="2000" dirty="0"/>
              <a:t>Topography (contour lines)</a:t>
            </a:r>
          </a:p>
          <a:p>
            <a:pPr marL="742959" lvl="1" indent="-285753">
              <a:buFont typeface="Arial" panose="020B0604020202020204" pitchFamily="34" charset="0"/>
              <a:buChar char="•"/>
            </a:pPr>
            <a:r>
              <a:rPr lang="en-US" sz="2000" dirty="0"/>
              <a:t>Any contour line source is acceptable. </a:t>
            </a:r>
            <a:r>
              <a:rPr lang="en-US" sz="2000" i="1" dirty="0"/>
              <a:t>(</a:t>
            </a:r>
            <a:r>
              <a:rPr lang="en-US" sz="2000" b="1" i="1" dirty="0"/>
              <a:t>NOTE:</a:t>
            </a:r>
            <a:r>
              <a:rPr lang="en-US" sz="2000" i="1" dirty="0"/>
              <a:t> For the Riparian Buffer Rule, you must reference the most-recently published USGS 7.5-Minute topo quad.)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33670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453" y="109199"/>
            <a:ext cx="5187095" cy="67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4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8DF174-6428-4A5A-B3E1-C36BF9074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348" y="4293412"/>
            <a:ext cx="5603653" cy="1655762"/>
          </a:xfrm>
        </p:spPr>
        <p:txBody>
          <a:bodyPr/>
          <a:lstStyle/>
          <a:p>
            <a:r>
              <a:rPr lang="en-US" dirty="0"/>
              <a:t>Learn more at </a:t>
            </a:r>
            <a:r>
              <a:rPr lang="en-US" dirty="0">
                <a:solidFill>
                  <a:srgbClr val="CE4523"/>
                </a:solidFill>
              </a:rPr>
              <a:t>www.ncforestservice.gov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15E7B-BBBE-4699-B6F8-D36981AF433A}"/>
              </a:ext>
            </a:extLst>
          </p:cNvPr>
          <p:cNvSpPr/>
          <p:nvPr/>
        </p:nvSpPr>
        <p:spPr>
          <a:xfrm>
            <a:off x="5103068" y="4801243"/>
            <a:ext cx="4087588" cy="492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1" b="1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Jonathan Murray</a:t>
            </a:r>
            <a:endParaRPr lang="en-US" sz="260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BF172-BC27-42AD-9008-D3214BA315E4}"/>
              </a:ext>
            </a:extLst>
          </p:cNvPr>
          <p:cNvSpPr/>
          <p:nvPr/>
        </p:nvSpPr>
        <p:spPr>
          <a:xfrm>
            <a:off x="4741041" y="5293684"/>
            <a:ext cx="4811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cap="all" dirty="0">
                <a:solidFill>
                  <a:schemeClr val="bg2">
                    <a:lumMod val="50000"/>
                  </a:schemeClr>
                </a:solidFill>
              </a:rPr>
              <a:t>919-857-4833  jonathan.murray@ncagr.gov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B71958-FAAA-43F6-ABA5-F5448EBC83F4}"/>
              </a:ext>
            </a:extLst>
          </p:cNvPr>
          <p:cNvCxnSpPr>
            <a:cxnSpLocks/>
          </p:cNvCxnSpPr>
          <p:nvPr/>
        </p:nvCxnSpPr>
        <p:spPr>
          <a:xfrm>
            <a:off x="5064348" y="4770047"/>
            <a:ext cx="40875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BD78E-04A9-4C18-8F23-E6C4D1640119}"/>
              </a:ext>
            </a:extLst>
          </p:cNvPr>
          <p:cNvCxnSpPr>
            <a:cxnSpLocks/>
          </p:cNvCxnSpPr>
          <p:nvPr/>
        </p:nvCxnSpPr>
        <p:spPr>
          <a:xfrm>
            <a:off x="5141788" y="5725165"/>
            <a:ext cx="404886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1025" y="2823785"/>
            <a:ext cx="236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5529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060963DF3844DA07734B252924082" ma:contentTypeVersion="0" ma:contentTypeDescription="Create a new document." ma:contentTypeScope="" ma:versionID="2aab953b8705f12bd095e084e7cd79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E2D92-C3AC-4894-A495-1D3213B9D54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BDCAF9-8110-40F3-A3DE-B311EC8776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A9569-A2DC-438D-954F-04B15F817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12348</TotalTime>
  <Words>274</Words>
  <Application>Microsoft Macintosh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Office Theme</vt:lpstr>
      <vt:lpstr>NC Foresters for Healthy Waters Part 7 A &amp; 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Richey</dc:creator>
  <cp:lastModifiedBy>Robert E Bardon</cp:lastModifiedBy>
  <cp:revision>484</cp:revision>
  <dcterms:created xsi:type="dcterms:W3CDTF">2020-04-04T21:15:13Z</dcterms:created>
  <dcterms:modified xsi:type="dcterms:W3CDTF">2021-06-01T15:34:51Z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0x010100E83060963DF3844DA07734B252924082</vt:lpwstr>
  </property>
</Properties>
</file>