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1" r:id="rId2"/>
    <p:sldId id="257" r:id="rId3"/>
    <p:sldId id="258" r:id="rId4"/>
    <p:sldId id="259" r:id="rId5"/>
    <p:sldId id="260"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1CD3BA-247C-4ADF-8F05-0650813AA1F7}" type="datetimeFigureOut">
              <a:rPr lang="en-US" smtClean="0"/>
              <a:pPr/>
              <a:t>3/2/2012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7437-A616-494A-9F3D-3B3F644F19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are some ‘rules of thumb’ that have been used by people in the grazing arena for years.  For our lactating beef cows</a:t>
            </a:r>
            <a:r>
              <a:rPr lang="en-US" baseline="0" dirty="0" smtClean="0"/>
              <a:t> we will use 3%.  Using this  percentage is a little high if we are just considering a beef cow for the whole growing/grazing season but it helps take into account the nursing calf which will begin to eat more and more forage per day until it is weaned.  </a:t>
            </a:r>
            <a:endParaRPr lang="en-US" dirty="0"/>
          </a:p>
        </p:txBody>
      </p:sp>
      <p:sp>
        <p:nvSpPr>
          <p:cNvPr id="4" name="Slide Number Placeholder 3"/>
          <p:cNvSpPr>
            <a:spLocks noGrp="1"/>
          </p:cNvSpPr>
          <p:nvPr>
            <p:ph type="sldNum" sz="quarter" idx="10"/>
          </p:nvPr>
        </p:nvSpPr>
        <p:spPr/>
        <p:txBody>
          <a:bodyPr/>
          <a:lstStyle/>
          <a:p>
            <a:fld id="{FCBCEAF7-80FD-49B2-9709-592BEF1B6CAC}" type="slidenum">
              <a:rPr lang="en-US" smtClean="0">
                <a:solidFill>
                  <a:prstClr val="black"/>
                </a:solidFill>
              </a:rPr>
              <a:pPr/>
              <a:t>1</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Read Slide.  This is also called carrying capacity of the pasture for livestock by some people.</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CBCEAF7-80FD-49B2-9709-592BEF1B6CAC}" type="slidenum">
              <a:rPr lang="en-US" smtClean="0">
                <a:solidFill>
                  <a:prstClr val="black"/>
                </a:solidFill>
              </a:rPr>
              <a:pPr/>
              <a:t>2</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We are not going to talk about paddock sizing or how to determine the</a:t>
            </a:r>
            <a:r>
              <a:rPr lang="en-US" b="1" baseline="0" dirty="0" smtClean="0"/>
              <a:t> number of paddocks needed but as the number of pastures increases the size of the paddocks (pastures) get smaller.  And as the number of days in the grazing period get smaller the days of rest of all the paddocks (pastures) increases.  </a:t>
            </a:r>
          </a:p>
          <a:p>
            <a:endParaRPr lang="en-US" baseline="0" dirty="0" smtClean="0"/>
          </a:p>
          <a:p>
            <a:r>
              <a:rPr lang="en-US" baseline="0" dirty="0" smtClean="0"/>
              <a:t>So when we can give that plant rest by having several pastures or paddocks we can see some real positive results in the plants.  I have some other data that shows that </a:t>
            </a:r>
            <a:r>
              <a:rPr lang="en-US" u="sng" baseline="0" dirty="0" smtClean="0"/>
              <a:t>in a continuous grazing system plants were bitten a second time by cattle every 7 to 9 days on average</a:t>
            </a:r>
            <a:r>
              <a:rPr lang="en-US" baseline="0" dirty="0" smtClean="0"/>
              <a:t>.  And another set of data shows that the </a:t>
            </a:r>
            <a:r>
              <a:rPr lang="en-US" u="sng" baseline="0" dirty="0" smtClean="0"/>
              <a:t>plants rested 28 days or more before being grazed a second time had the highest yield</a:t>
            </a:r>
            <a:r>
              <a:rPr lang="en-US" baseline="0" dirty="0" smtClean="0"/>
              <a:t> compared to only 7, 14 and 21 day rest periods for the grazing season.  That’s why I like to suggest that a livestock grazing operation have at least 5 paddocks (pastures) to give the plants at least 28 days of rest. Less than 28 days of rest on cool season forages cut yields by as high as 40 to 60%!     </a:t>
            </a:r>
          </a:p>
          <a:p>
            <a:endParaRPr lang="en-US" baseline="0" dirty="0" smtClean="0"/>
          </a:p>
          <a:p>
            <a:r>
              <a:rPr lang="en-US" dirty="0" smtClean="0"/>
              <a:t>Jim </a:t>
            </a:r>
            <a:r>
              <a:rPr lang="en-US" dirty="0" err="1" smtClean="0"/>
              <a:t>Gerrish</a:t>
            </a:r>
            <a:r>
              <a:rPr lang="en-US" dirty="0" smtClean="0"/>
              <a:t> at University of Missouri had</a:t>
            </a:r>
            <a:r>
              <a:rPr lang="en-US" baseline="0" dirty="0" smtClean="0"/>
              <a:t> some trials that backed up these numbers.  </a:t>
            </a:r>
            <a:endParaRPr lang="en-US" dirty="0"/>
          </a:p>
        </p:txBody>
      </p:sp>
      <p:sp>
        <p:nvSpPr>
          <p:cNvPr id="4" name="Slide Number Placeholder 3"/>
          <p:cNvSpPr>
            <a:spLocks noGrp="1"/>
          </p:cNvSpPr>
          <p:nvPr>
            <p:ph type="sldNum" sz="quarter" idx="10"/>
          </p:nvPr>
        </p:nvSpPr>
        <p:spPr/>
        <p:txBody>
          <a:bodyPr/>
          <a:lstStyle/>
          <a:p>
            <a:fld id="{FCBCEAF7-80FD-49B2-9709-592BEF1B6CAC}" type="slidenum">
              <a:rPr lang="en-US" smtClean="0">
                <a:solidFill>
                  <a:prstClr val="black"/>
                </a:solidFill>
              </a:rPr>
              <a:pPr/>
              <a:t>3</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I had a 30 day rest period and wanted to have only a 3 day grazing period,</a:t>
            </a:r>
            <a:r>
              <a:rPr lang="en-US" baseline="0" dirty="0" smtClean="0"/>
              <a:t> how many paddocks would I need?  </a:t>
            </a:r>
            <a:r>
              <a:rPr lang="en-US" baseline="0" dirty="0" smtClean="0">
                <a:solidFill>
                  <a:srgbClr val="FF0000"/>
                </a:solidFill>
              </a:rPr>
              <a:t>Answer 11.</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FCBCEAF7-80FD-49B2-9709-592BEF1B6CAC}" type="slidenum">
              <a:rPr lang="en-US" smtClean="0">
                <a:solidFill>
                  <a:prstClr val="black"/>
                </a:solidFill>
              </a:rPr>
              <a:pPr/>
              <a:t>4</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xfrm>
            <a:off x="752475" y="390525"/>
            <a:ext cx="5359400" cy="4019550"/>
          </a:xfrm>
          <a:prstGeom prst="rect">
            <a:avLst/>
          </a:prstGeom>
          <a:noFill/>
          <a:ln w="12700">
            <a:solidFill>
              <a:srgbClr val="000000"/>
            </a:solidFill>
            <a:miter lim="800000"/>
            <a:headEnd/>
            <a:tailEnd/>
          </a:ln>
        </p:spPr>
      </p:sp>
      <p:sp>
        <p:nvSpPr>
          <p:cNvPr id="21507" name="Rectangle 3"/>
          <p:cNvSpPr>
            <a:spLocks noGrp="1" noChangeArrowheads="1"/>
          </p:cNvSpPr>
          <p:nvPr>
            <p:ph type="body" idx="1"/>
          </p:nvPr>
        </p:nvSpPr>
        <p:spPr bwMode="auto">
          <a:xfrm>
            <a:off x="914400" y="4344025"/>
            <a:ext cx="5029200" cy="4116049"/>
          </a:xfrm>
          <a:prstGeom prst="rect">
            <a:avLst/>
          </a:prstGeom>
          <a:noFill/>
          <a:ln w="12700">
            <a:miter lim="800000"/>
            <a:headEnd/>
            <a:tailEnd/>
          </a:ln>
        </p:spPr>
        <p:txBody>
          <a:bodyPr lIns="57493" tIns="28746" rIns="57493" bIns="28746"/>
          <a:lstStyle/>
          <a:p>
            <a:pPr defTabSz="384175"/>
            <a:r>
              <a:rPr lang="en-US" baseline="0" dirty="0" smtClean="0"/>
              <a:t> </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xfrm>
            <a:off x="752475" y="390525"/>
            <a:ext cx="5359400" cy="4019550"/>
          </a:xfrm>
          <a:prstGeom prst="rect">
            <a:avLst/>
          </a:prstGeom>
          <a:noFill/>
          <a:ln w="12700">
            <a:solidFill>
              <a:srgbClr val="000000"/>
            </a:solidFill>
            <a:miter lim="800000"/>
            <a:headEnd/>
            <a:tailEnd/>
          </a:ln>
        </p:spPr>
      </p:sp>
      <p:sp>
        <p:nvSpPr>
          <p:cNvPr id="21507" name="Rectangle 3"/>
          <p:cNvSpPr>
            <a:spLocks noGrp="1" noChangeArrowheads="1"/>
          </p:cNvSpPr>
          <p:nvPr>
            <p:ph type="body" idx="1"/>
          </p:nvPr>
        </p:nvSpPr>
        <p:spPr bwMode="auto">
          <a:xfrm>
            <a:off x="914400" y="4344025"/>
            <a:ext cx="5029200" cy="4116049"/>
          </a:xfrm>
          <a:prstGeom prst="rect">
            <a:avLst/>
          </a:prstGeom>
          <a:noFill/>
          <a:ln w="12700">
            <a:miter lim="800000"/>
            <a:headEnd/>
            <a:tailEnd/>
          </a:ln>
        </p:spPr>
        <p:txBody>
          <a:bodyPr lIns="57493" tIns="28746" rIns="57493" bIns="28746"/>
          <a:lstStyle/>
          <a:p>
            <a:pPr defTabSz="384175"/>
            <a:r>
              <a:rPr lang="en-US" dirty="0" smtClean="0"/>
              <a:t>Emphasize “Per Day” X</a:t>
            </a:r>
            <a:r>
              <a:rPr lang="en-US" baseline="0" dirty="0" smtClean="0"/>
              <a:t> the Grazing Period.   – 11 beef cows weighing 1200 pounds need 3% of their body weight per day each in forage.  They are </a:t>
            </a:r>
            <a:r>
              <a:rPr lang="en-US" baseline="0" dirty="0" err="1" smtClean="0"/>
              <a:t>utlizing</a:t>
            </a:r>
            <a:r>
              <a:rPr lang="en-US" baseline="0" dirty="0" smtClean="0"/>
              <a:t> 50% of what is available.  The pasture has 10” tall forage and averages 300 pounds per acre inch.  They are moved every 3 days.  How big should the paddock be?  1.13 acres.  I would use 1.25 to be safe and easier to estimate for putting up fence. </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B24D9F2-5FCB-4BF8-B8BA-8CC44550E867}" type="datetimeFigureOut">
              <a:rPr lang="en-US" smtClean="0">
                <a:solidFill>
                  <a:srgbClr val="676A55">
                    <a:tint val="60000"/>
                    <a:satMod val="155000"/>
                  </a:srgbClr>
                </a:solidFill>
              </a:rPr>
              <a:pPr/>
              <a:t>3/2/2012</a:t>
            </a:fld>
            <a:endParaRPr lang="en-US">
              <a:solidFill>
                <a:srgbClr val="676A55">
                  <a:tint val="60000"/>
                  <a:satMod val="155000"/>
                </a:srgbClr>
              </a:solidFill>
            </a:endParaRPr>
          </a:p>
        </p:txBody>
      </p:sp>
      <p:sp>
        <p:nvSpPr>
          <p:cNvPr id="3" name="Footer Placeholder 2"/>
          <p:cNvSpPr>
            <a:spLocks noGrp="1"/>
          </p:cNvSpPr>
          <p:nvPr>
            <p:ph type="ftr" sz="quarter" idx="11"/>
          </p:nvPr>
        </p:nvSpPr>
        <p:spPr/>
        <p:txBody>
          <a:bodyPr/>
          <a:lstStyle>
            <a:extLst/>
          </a:lstStyle>
          <a:p>
            <a:endParaRPr lang="en-US">
              <a:solidFill>
                <a:srgbClr val="676A55">
                  <a:tint val="60000"/>
                  <a:satMod val="155000"/>
                </a:srgbClr>
              </a:solidFill>
            </a:endParaRPr>
          </a:p>
        </p:txBody>
      </p:sp>
      <p:sp>
        <p:nvSpPr>
          <p:cNvPr id="4" name="Slide Number Placeholder 3"/>
          <p:cNvSpPr>
            <a:spLocks noGrp="1"/>
          </p:cNvSpPr>
          <p:nvPr>
            <p:ph type="sldNum" sz="quarter" idx="12"/>
          </p:nvPr>
        </p:nvSpPr>
        <p:spPr/>
        <p:txBody>
          <a:bodyPr/>
          <a:lstStyle>
            <a:extLst/>
          </a:lstStyle>
          <a:p>
            <a:fld id="{F79FC43F-C3F2-4BF7-AA25-AA13F11ED96B}" type="slidenum">
              <a:rPr lang="en-US" smtClean="0">
                <a:solidFill>
                  <a:srgbClr val="EAEBDE">
                    <a:shade val="90000"/>
                  </a:srgbClr>
                </a:solidFill>
              </a:rPr>
              <a:pPr/>
              <a:t>‹#›</a:t>
            </a:fld>
            <a:endParaRPr lang="en-US">
              <a:solidFill>
                <a:srgbClr val="EAEBDE">
                  <a:shade val="9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24D9F2-5FCB-4BF8-B8BA-8CC44550E867}" type="datetimeFigureOut">
              <a:rPr lang="en-US" smtClean="0">
                <a:solidFill>
                  <a:srgbClr val="676A55">
                    <a:tint val="60000"/>
                    <a:satMod val="155000"/>
                  </a:srgbClr>
                </a:solidFill>
              </a:rPr>
              <a:pPr/>
              <a:t>3/2/2012</a:t>
            </a:fld>
            <a:endParaRPr lang="en-US">
              <a:solidFill>
                <a:srgbClr val="676A55">
                  <a:tint val="60000"/>
                  <a:satMod val="155000"/>
                </a:srgbClr>
              </a:solidFill>
            </a:endParaRPr>
          </a:p>
        </p:txBody>
      </p:sp>
      <p:sp>
        <p:nvSpPr>
          <p:cNvPr id="5" name="Footer Placeholder 4"/>
          <p:cNvSpPr>
            <a:spLocks noGrp="1"/>
          </p:cNvSpPr>
          <p:nvPr>
            <p:ph type="ftr" sz="quarter" idx="11"/>
          </p:nvPr>
        </p:nvSpPr>
        <p:spPr/>
        <p:txBody>
          <a:bodyPr/>
          <a:lstStyle>
            <a:extLst/>
          </a:lstStyle>
          <a:p>
            <a:endParaRPr lang="en-US">
              <a:solidFill>
                <a:srgbClr val="676A55">
                  <a:tint val="60000"/>
                  <a:satMod val="155000"/>
                </a:srgbClr>
              </a:solidFill>
            </a:endParaRPr>
          </a:p>
        </p:txBody>
      </p:sp>
      <p:sp>
        <p:nvSpPr>
          <p:cNvPr id="6" name="Slide Number Placeholder 5"/>
          <p:cNvSpPr>
            <a:spLocks noGrp="1"/>
          </p:cNvSpPr>
          <p:nvPr>
            <p:ph type="sldNum" sz="quarter" idx="12"/>
          </p:nvPr>
        </p:nvSpPr>
        <p:spPr/>
        <p:txBody>
          <a:bodyPr/>
          <a:lstStyle>
            <a:extLst/>
          </a:lstStyle>
          <a:p>
            <a:fld id="{F79FC43F-C3F2-4BF7-AA25-AA13F11ED96B}" type="slidenum">
              <a:rPr lang="en-US" smtClean="0">
                <a:solidFill>
                  <a:srgbClr val="EAEBDE">
                    <a:shade val="90000"/>
                  </a:srgbClr>
                </a:solidFill>
              </a:rPr>
              <a:pPr/>
              <a:t>‹#›</a:t>
            </a:fld>
            <a:endParaRPr lang="en-US">
              <a:solidFill>
                <a:srgbClr val="EAEBDE">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B24D9F2-5FCB-4BF8-B8BA-8CC44550E867}" type="datetimeFigureOut">
              <a:rPr lang="en-US" smtClean="0">
                <a:solidFill>
                  <a:srgbClr val="676A55">
                    <a:tint val="60000"/>
                    <a:satMod val="155000"/>
                  </a:srgbClr>
                </a:solidFill>
              </a:rPr>
              <a:pPr/>
              <a:t>3/2/2012</a:t>
            </a:fld>
            <a:endParaRPr lang="en-US">
              <a:solidFill>
                <a:srgbClr val="676A55">
                  <a:tint val="60000"/>
                  <a:satMod val="155000"/>
                </a:srgbClr>
              </a:solidFill>
            </a:endParaRPr>
          </a:p>
        </p:txBody>
      </p:sp>
      <p:sp>
        <p:nvSpPr>
          <p:cNvPr id="4" name="Footer Placeholder 3"/>
          <p:cNvSpPr>
            <a:spLocks noGrp="1"/>
          </p:cNvSpPr>
          <p:nvPr>
            <p:ph type="ftr" sz="quarter" idx="11"/>
          </p:nvPr>
        </p:nvSpPr>
        <p:spPr/>
        <p:txBody>
          <a:bodyPr/>
          <a:lstStyle>
            <a:extLst/>
          </a:lstStyle>
          <a:p>
            <a:endParaRPr lang="en-US">
              <a:solidFill>
                <a:srgbClr val="676A55">
                  <a:tint val="60000"/>
                  <a:satMod val="155000"/>
                </a:srgbClr>
              </a:solidFill>
            </a:endParaRPr>
          </a:p>
        </p:txBody>
      </p:sp>
      <p:sp>
        <p:nvSpPr>
          <p:cNvPr id="5" name="Slide Number Placeholder 4"/>
          <p:cNvSpPr>
            <a:spLocks noGrp="1"/>
          </p:cNvSpPr>
          <p:nvPr>
            <p:ph type="sldNum" sz="quarter" idx="12"/>
          </p:nvPr>
        </p:nvSpPr>
        <p:spPr/>
        <p:txBody>
          <a:bodyPr/>
          <a:lstStyle>
            <a:extLst/>
          </a:lstStyle>
          <a:p>
            <a:fld id="{F79FC43F-C3F2-4BF7-AA25-AA13F11ED96B}" type="slidenum">
              <a:rPr lang="en-US" smtClean="0">
                <a:solidFill>
                  <a:srgbClr val="EAEBDE">
                    <a:shade val="90000"/>
                  </a:srgbClr>
                </a:solidFill>
              </a:rPr>
              <a:pPr/>
              <a:t>‹#›</a:t>
            </a:fld>
            <a:endParaRPr lang="en-US">
              <a:solidFill>
                <a:srgbClr val="EAEBDE">
                  <a:shade val="90000"/>
                </a:srgbClr>
              </a:solidFill>
            </a:endParaRP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solidFill>
                <a:srgbClr val="676A55">
                  <a:tint val="60000"/>
                  <a:satMod val="155000"/>
                </a:srgbClr>
              </a:solidFill>
            </a:endParaRPr>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B24D9F2-5FCB-4BF8-B8BA-8CC44550E867}" type="datetimeFigureOut">
              <a:rPr lang="en-US" smtClean="0">
                <a:solidFill>
                  <a:srgbClr val="676A55">
                    <a:tint val="60000"/>
                    <a:satMod val="155000"/>
                  </a:srgbClr>
                </a:solidFill>
              </a:rPr>
              <a:pPr/>
              <a:t>3/2/2012</a:t>
            </a:fld>
            <a:endParaRPr lang="en-US">
              <a:solidFill>
                <a:srgbClr val="676A55">
                  <a:tint val="60000"/>
                  <a:satMod val="155000"/>
                </a:srgbClr>
              </a:solidFill>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F79FC43F-C3F2-4BF7-AA25-AA13F11ED96B}" type="slidenum">
              <a:rPr lang="en-US" smtClean="0">
                <a:solidFill>
                  <a:srgbClr val="EAEBDE">
                    <a:shade val="90000"/>
                  </a:srgbClr>
                </a:solidFill>
              </a:rPr>
              <a:pPr/>
              <a:t>‹#›</a:t>
            </a:fld>
            <a:endParaRPr lang="en-US">
              <a:solidFill>
                <a:srgbClr val="EAEBDE">
                  <a:shade val="90000"/>
                </a:srgbClr>
              </a:solidFill>
            </a:endParaRPr>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457200" y="609600"/>
            <a:ext cx="8229600" cy="1371600"/>
          </a:xfrm>
        </p:spPr>
        <p:txBody>
          <a:bodyPr>
            <a:noAutofit/>
          </a:bodyPr>
          <a:lstStyle/>
          <a:p>
            <a:pPr algn="ctr"/>
            <a:r>
              <a:rPr lang="en-US" sz="3600" b="1" dirty="0">
                <a:solidFill>
                  <a:srgbClr val="FFFF00"/>
                </a:solidFill>
              </a:rPr>
              <a:t>Grazier’s </a:t>
            </a:r>
            <a:r>
              <a:rPr lang="en-US" sz="3600" b="1" dirty="0" smtClean="0">
                <a:solidFill>
                  <a:srgbClr val="FFFF00"/>
                </a:solidFill>
              </a:rPr>
              <a:t>Math Foundations  </a:t>
            </a:r>
            <a:br>
              <a:rPr lang="en-US" sz="3600" b="1" dirty="0" smtClean="0">
                <a:solidFill>
                  <a:srgbClr val="FFFF00"/>
                </a:solidFill>
              </a:rPr>
            </a:br>
            <a:r>
              <a:rPr lang="en-US" sz="3600" b="1" dirty="0" smtClean="0">
                <a:solidFill>
                  <a:srgbClr val="FFFF00"/>
                </a:solidFill>
              </a:rPr>
              <a:t>Calculating Animal Demand</a:t>
            </a:r>
            <a:endParaRPr lang="en-US" sz="3600" b="1" dirty="0">
              <a:solidFill>
                <a:srgbClr val="FFFF00"/>
              </a:solidFill>
            </a:endParaRPr>
          </a:p>
        </p:txBody>
      </p:sp>
      <p:sp>
        <p:nvSpPr>
          <p:cNvPr id="151555" name="Rectangle 3"/>
          <p:cNvSpPr>
            <a:spLocks noGrp="1" noChangeArrowheads="1"/>
          </p:cNvSpPr>
          <p:nvPr>
            <p:ph idx="1"/>
          </p:nvPr>
        </p:nvSpPr>
        <p:spPr>
          <a:xfrm>
            <a:off x="457200" y="2590800"/>
            <a:ext cx="8229600" cy="4191000"/>
          </a:xfrm>
        </p:spPr>
        <p:txBody>
          <a:bodyPr/>
          <a:lstStyle/>
          <a:p>
            <a:r>
              <a:rPr lang="en-US" dirty="0"/>
              <a:t>Forage </a:t>
            </a:r>
            <a:r>
              <a:rPr lang="en-US" dirty="0">
                <a:solidFill>
                  <a:srgbClr val="FFFF00"/>
                </a:solidFill>
              </a:rPr>
              <a:t>Intake Rate</a:t>
            </a:r>
            <a:r>
              <a:rPr lang="en-US" dirty="0"/>
              <a:t>					in % of body weight					Dry Cow		 2 - 2.5%				Lactating Cow  3 - 4%				Dairy Cow        2.5 - </a:t>
            </a:r>
            <a:r>
              <a:rPr lang="en-US" dirty="0" smtClean="0"/>
              <a:t>4% </a:t>
            </a:r>
            <a:r>
              <a:rPr lang="en-US" dirty="0"/>
              <a:t>+ grain		Stockers		2.5 - 3.5%			Sheep		3.5 - 4%				Horse		2.5 - 4%</a:t>
            </a:r>
          </a:p>
          <a:p>
            <a:endParaRPr lang="en-US" dirty="0"/>
          </a:p>
        </p:txBody>
      </p:sp>
      <p:sp>
        <p:nvSpPr>
          <p:cNvPr id="4" name="Oval 3"/>
          <p:cNvSpPr/>
          <p:nvPr/>
        </p:nvSpPr>
        <p:spPr>
          <a:xfrm>
            <a:off x="4114800" y="4114800"/>
            <a:ext cx="457200" cy="4572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26"/>
          <p:cNvSpPr>
            <a:spLocks noChangeArrowheads="1"/>
          </p:cNvSpPr>
          <p:nvPr/>
        </p:nvSpPr>
        <p:spPr bwMode="auto">
          <a:xfrm>
            <a:off x="457200" y="228600"/>
            <a:ext cx="8229600" cy="1143000"/>
          </a:xfrm>
          <a:prstGeom prst="rect">
            <a:avLst/>
          </a:prstGeom>
          <a:noFill/>
          <a:ln w="9525">
            <a:noFill/>
            <a:miter lim="800000"/>
            <a:headEnd/>
            <a:tailEnd/>
          </a:ln>
          <a:effectLst/>
        </p:spPr>
        <p:txBody>
          <a:bodyPr lIns="92075" tIns="46038" rIns="92075" bIns="46038" anchorCtr="1"/>
          <a:lstStyle/>
          <a:p>
            <a:pPr algn="ctr"/>
            <a:r>
              <a:rPr lang="en-US" sz="3600" b="1" dirty="0">
                <a:solidFill>
                  <a:srgbClr val="FFFF00"/>
                </a:solidFill>
                <a:latin typeface="Tahoma" pitchFamily="34" charset="0"/>
              </a:rPr>
              <a:t>The Forage /Animal Balance of Pasture is determined by 4 factors</a:t>
            </a:r>
          </a:p>
        </p:txBody>
      </p:sp>
      <p:sp>
        <p:nvSpPr>
          <p:cNvPr id="96259" name="Rectangle 1027"/>
          <p:cNvSpPr>
            <a:spLocks noChangeArrowheads="1"/>
          </p:cNvSpPr>
          <p:nvPr/>
        </p:nvSpPr>
        <p:spPr bwMode="auto">
          <a:xfrm>
            <a:off x="76200" y="3290888"/>
            <a:ext cx="2286000" cy="954750"/>
          </a:xfrm>
          <a:prstGeom prst="rect">
            <a:avLst/>
          </a:prstGeom>
          <a:noFill/>
          <a:ln w="9525">
            <a:noFill/>
            <a:miter lim="800000"/>
            <a:headEnd/>
            <a:tailEnd/>
          </a:ln>
          <a:effectLst/>
        </p:spPr>
        <p:txBody>
          <a:bodyPr wrap="square" lIns="92075" tIns="46038" rIns="92075" bIns="46038">
            <a:spAutoFit/>
          </a:bodyPr>
          <a:lstStyle/>
          <a:p>
            <a:r>
              <a:rPr lang="en-US" sz="3200" dirty="0">
                <a:solidFill>
                  <a:prstClr val="white"/>
                </a:solidFill>
              </a:rPr>
              <a:t>BALANCE</a:t>
            </a:r>
          </a:p>
          <a:p>
            <a:r>
              <a:rPr lang="en-US" sz="2400" dirty="0">
                <a:solidFill>
                  <a:prstClr val="white"/>
                </a:solidFill>
              </a:rPr>
              <a:t>   (MUST ≥ 1)</a:t>
            </a:r>
          </a:p>
        </p:txBody>
      </p:sp>
      <p:sp>
        <p:nvSpPr>
          <p:cNvPr id="96260" name="Rectangle 1028"/>
          <p:cNvSpPr>
            <a:spLocks noChangeArrowheads="1"/>
          </p:cNvSpPr>
          <p:nvPr/>
        </p:nvSpPr>
        <p:spPr bwMode="auto">
          <a:xfrm>
            <a:off x="2125663" y="3429000"/>
            <a:ext cx="450850" cy="641350"/>
          </a:xfrm>
          <a:prstGeom prst="rect">
            <a:avLst/>
          </a:prstGeom>
          <a:noFill/>
          <a:ln w="9525">
            <a:noFill/>
            <a:miter lim="800000"/>
            <a:headEnd/>
            <a:tailEnd/>
          </a:ln>
          <a:effectLst/>
        </p:spPr>
        <p:txBody>
          <a:bodyPr wrap="none" lIns="92075" tIns="46038" rIns="92075" bIns="46038">
            <a:spAutoFit/>
          </a:bodyPr>
          <a:lstStyle/>
          <a:p>
            <a:r>
              <a:rPr lang="en-US" sz="3600" b="1" dirty="0">
                <a:solidFill>
                  <a:prstClr val="white"/>
                </a:solidFill>
              </a:rPr>
              <a:t>=</a:t>
            </a:r>
          </a:p>
        </p:txBody>
      </p:sp>
      <p:sp>
        <p:nvSpPr>
          <p:cNvPr id="96261" name="Line 1029"/>
          <p:cNvSpPr>
            <a:spLocks noChangeShapeType="1"/>
          </p:cNvSpPr>
          <p:nvPr/>
        </p:nvSpPr>
        <p:spPr bwMode="auto">
          <a:xfrm>
            <a:off x="2979738" y="3733800"/>
            <a:ext cx="5410200" cy="0"/>
          </a:xfrm>
          <a:prstGeom prst="line">
            <a:avLst/>
          </a:prstGeom>
          <a:noFill/>
          <a:ln w="12700">
            <a:solidFill>
              <a:schemeClr val="tx1"/>
            </a:solidFill>
            <a:round/>
            <a:headEnd type="none" w="sm" len="sm"/>
            <a:tailEnd type="none" w="sm" len="sm"/>
          </a:ln>
          <a:effectLst/>
        </p:spPr>
        <p:txBody>
          <a:bodyPr/>
          <a:lstStyle/>
          <a:p>
            <a:endParaRPr lang="en-US">
              <a:solidFill>
                <a:prstClr val="white"/>
              </a:solidFill>
            </a:endParaRPr>
          </a:p>
        </p:txBody>
      </p:sp>
      <p:sp>
        <p:nvSpPr>
          <p:cNvPr id="96262" name="Rectangle 1030"/>
          <p:cNvSpPr>
            <a:spLocks noChangeArrowheads="1"/>
          </p:cNvSpPr>
          <p:nvPr/>
        </p:nvSpPr>
        <p:spPr bwMode="auto">
          <a:xfrm>
            <a:off x="2590800" y="2743200"/>
            <a:ext cx="2720975" cy="831639"/>
          </a:xfrm>
          <a:prstGeom prst="rect">
            <a:avLst/>
          </a:prstGeom>
          <a:noFill/>
          <a:ln w="9525">
            <a:noFill/>
            <a:miter lim="800000"/>
            <a:headEnd/>
            <a:tailEnd/>
          </a:ln>
          <a:effectLst/>
        </p:spPr>
        <p:txBody>
          <a:bodyPr wrap="square" lIns="92075" tIns="46038" rIns="92075" bIns="46038">
            <a:spAutoFit/>
          </a:bodyPr>
          <a:lstStyle/>
          <a:p>
            <a:pPr algn="ctr"/>
            <a:r>
              <a:rPr lang="en-US" sz="2400" b="1" dirty="0">
                <a:solidFill>
                  <a:prstClr val="white"/>
                </a:solidFill>
              </a:rPr>
              <a:t>  Yearly</a:t>
            </a:r>
            <a:r>
              <a:rPr lang="en-US" sz="2400" b="1" dirty="0">
                <a:solidFill>
                  <a:srgbClr val="FFFF00"/>
                </a:solidFill>
              </a:rPr>
              <a:t> </a:t>
            </a:r>
            <a:r>
              <a:rPr lang="en-US" sz="2400" b="1" dirty="0">
                <a:solidFill>
                  <a:prstClr val="white"/>
                </a:solidFill>
              </a:rPr>
              <a:t>Forage</a:t>
            </a:r>
          </a:p>
          <a:p>
            <a:pPr algn="ctr"/>
            <a:r>
              <a:rPr lang="en-US" sz="2400" b="1" dirty="0">
                <a:solidFill>
                  <a:prstClr val="white"/>
                </a:solidFill>
              </a:rPr>
              <a:t>Production (lb)</a:t>
            </a:r>
          </a:p>
        </p:txBody>
      </p:sp>
      <p:sp>
        <p:nvSpPr>
          <p:cNvPr id="96263" name="Rectangle 1031"/>
          <p:cNvSpPr>
            <a:spLocks noChangeArrowheads="1"/>
          </p:cNvSpPr>
          <p:nvPr/>
        </p:nvSpPr>
        <p:spPr bwMode="auto">
          <a:xfrm>
            <a:off x="5113338" y="2849563"/>
            <a:ext cx="488950" cy="641350"/>
          </a:xfrm>
          <a:prstGeom prst="rect">
            <a:avLst/>
          </a:prstGeom>
          <a:noFill/>
          <a:ln w="9525">
            <a:noFill/>
            <a:miter lim="800000"/>
            <a:headEnd/>
            <a:tailEnd/>
          </a:ln>
          <a:effectLst/>
        </p:spPr>
        <p:txBody>
          <a:bodyPr wrap="none" lIns="92075" tIns="46038" rIns="92075" bIns="46038">
            <a:spAutoFit/>
          </a:bodyPr>
          <a:lstStyle/>
          <a:p>
            <a:r>
              <a:rPr lang="en-US" sz="3600" dirty="0">
                <a:solidFill>
                  <a:prstClr val="white"/>
                </a:solidFill>
              </a:rPr>
              <a:t>X</a:t>
            </a:r>
          </a:p>
        </p:txBody>
      </p:sp>
      <p:sp>
        <p:nvSpPr>
          <p:cNvPr id="96264" name="Rectangle 1032"/>
          <p:cNvSpPr>
            <a:spLocks noChangeArrowheads="1"/>
          </p:cNvSpPr>
          <p:nvPr/>
        </p:nvSpPr>
        <p:spPr bwMode="auto">
          <a:xfrm>
            <a:off x="5700629" y="2743200"/>
            <a:ext cx="2971967" cy="831639"/>
          </a:xfrm>
          <a:prstGeom prst="rect">
            <a:avLst/>
          </a:prstGeom>
          <a:noFill/>
          <a:ln w="9525">
            <a:noFill/>
            <a:miter lim="800000"/>
            <a:headEnd/>
            <a:tailEnd/>
          </a:ln>
          <a:effectLst/>
        </p:spPr>
        <p:txBody>
          <a:bodyPr wrap="none" lIns="92075" tIns="46038" rIns="92075" bIns="46038">
            <a:spAutoFit/>
          </a:bodyPr>
          <a:lstStyle/>
          <a:p>
            <a:pPr algn="ctr"/>
            <a:r>
              <a:rPr lang="en-US" sz="2400" b="1" dirty="0">
                <a:solidFill>
                  <a:prstClr val="white"/>
                </a:solidFill>
              </a:rPr>
              <a:t> Seasonal</a:t>
            </a:r>
          </a:p>
          <a:p>
            <a:pPr algn="ctr"/>
            <a:r>
              <a:rPr lang="en-US" sz="2400" b="1" dirty="0">
                <a:solidFill>
                  <a:prstClr val="white"/>
                </a:solidFill>
              </a:rPr>
              <a:t>Utilization Rate (%)</a:t>
            </a:r>
          </a:p>
        </p:txBody>
      </p:sp>
      <p:sp>
        <p:nvSpPr>
          <p:cNvPr id="96265" name="Rectangle 1033"/>
          <p:cNvSpPr>
            <a:spLocks noChangeArrowheads="1"/>
          </p:cNvSpPr>
          <p:nvPr/>
        </p:nvSpPr>
        <p:spPr bwMode="auto">
          <a:xfrm>
            <a:off x="2209800" y="4419600"/>
            <a:ext cx="2667000" cy="1200971"/>
          </a:xfrm>
          <a:prstGeom prst="rect">
            <a:avLst/>
          </a:prstGeom>
          <a:noFill/>
          <a:ln w="9525">
            <a:noFill/>
            <a:miter lim="800000"/>
            <a:headEnd/>
            <a:tailEnd/>
          </a:ln>
          <a:effectLst/>
        </p:spPr>
        <p:txBody>
          <a:bodyPr wrap="square" lIns="92075" tIns="46038" rIns="92075" bIns="46038">
            <a:spAutoFit/>
          </a:bodyPr>
          <a:lstStyle/>
          <a:p>
            <a:pPr algn="ctr"/>
            <a:endParaRPr lang="en-US" sz="2400" b="1" dirty="0">
              <a:solidFill>
                <a:prstClr val="white"/>
              </a:solidFill>
            </a:endParaRPr>
          </a:p>
          <a:p>
            <a:pPr algn="ctr"/>
            <a:r>
              <a:rPr lang="en-US" sz="2400" b="1" dirty="0">
                <a:solidFill>
                  <a:prstClr val="white"/>
                </a:solidFill>
              </a:rPr>
              <a:t>Herd Intake Per Day</a:t>
            </a:r>
          </a:p>
        </p:txBody>
      </p:sp>
      <p:sp>
        <p:nvSpPr>
          <p:cNvPr id="96266" name="Rectangle 1034"/>
          <p:cNvSpPr>
            <a:spLocks noChangeArrowheads="1"/>
          </p:cNvSpPr>
          <p:nvPr/>
        </p:nvSpPr>
        <p:spPr bwMode="auto">
          <a:xfrm>
            <a:off x="5113338" y="4724400"/>
            <a:ext cx="488950" cy="646973"/>
          </a:xfrm>
          <a:prstGeom prst="rect">
            <a:avLst/>
          </a:prstGeom>
          <a:noFill/>
          <a:ln w="9525">
            <a:noFill/>
            <a:miter lim="800000"/>
            <a:headEnd/>
            <a:tailEnd/>
          </a:ln>
          <a:effectLst/>
        </p:spPr>
        <p:txBody>
          <a:bodyPr wrap="square" lIns="92075" tIns="46038" rIns="92075" bIns="46038">
            <a:spAutoFit/>
          </a:bodyPr>
          <a:lstStyle/>
          <a:p>
            <a:r>
              <a:rPr lang="en-US" sz="3600" dirty="0">
                <a:solidFill>
                  <a:prstClr val="white"/>
                </a:solidFill>
              </a:rPr>
              <a:t>X</a:t>
            </a:r>
          </a:p>
        </p:txBody>
      </p:sp>
      <p:sp>
        <p:nvSpPr>
          <p:cNvPr id="96267" name="Rectangle 1035"/>
          <p:cNvSpPr>
            <a:spLocks noChangeArrowheads="1"/>
          </p:cNvSpPr>
          <p:nvPr/>
        </p:nvSpPr>
        <p:spPr bwMode="auto">
          <a:xfrm>
            <a:off x="5486400" y="4800600"/>
            <a:ext cx="3468688" cy="831639"/>
          </a:xfrm>
          <a:prstGeom prst="rect">
            <a:avLst/>
          </a:prstGeom>
          <a:noFill/>
          <a:ln w="9525">
            <a:noFill/>
            <a:miter lim="800000"/>
            <a:headEnd/>
            <a:tailEnd/>
          </a:ln>
          <a:effectLst/>
        </p:spPr>
        <p:txBody>
          <a:bodyPr wrap="square" lIns="92075" tIns="46038" rIns="92075" bIns="46038">
            <a:spAutoFit/>
          </a:bodyPr>
          <a:lstStyle/>
          <a:p>
            <a:pPr algn="ctr"/>
            <a:r>
              <a:rPr lang="en-US" sz="2400" b="1" dirty="0">
                <a:solidFill>
                  <a:prstClr val="white"/>
                </a:solidFill>
              </a:rPr>
              <a:t>  Length of the</a:t>
            </a:r>
          </a:p>
          <a:p>
            <a:pPr algn="ctr"/>
            <a:r>
              <a:rPr lang="en-US" sz="2400" b="1" dirty="0">
                <a:solidFill>
                  <a:prstClr val="white"/>
                </a:solidFill>
              </a:rPr>
              <a:t>Grazing Season (days)</a:t>
            </a:r>
          </a:p>
        </p:txBody>
      </p:sp>
      <p:sp>
        <p:nvSpPr>
          <p:cNvPr id="12" name="TextBox 11"/>
          <p:cNvSpPr txBox="1"/>
          <p:nvPr/>
        </p:nvSpPr>
        <p:spPr>
          <a:xfrm>
            <a:off x="2819400" y="1828800"/>
            <a:ext cx="4267200" cy="584775"/>
          </a:xfrm>
          <a:prstGeom prst="rect">
            <a:avLst/>
          </a:prstGeom>
          <a:noFill/>
        </p:spPr>
        <p:txBody>
          <a:bodyPr wrap="square" rtlCol="0">
            <a:spAutoFit/>
          </a:bodyPr>
          <a:lstStyle/>
          <a:p>
            <a:pPr algn="ctr"/>
            <a:r>
              <a:rPr lang="en-US" sz="3200" dirty="0">
                <a:solidFill>
                  <a:prstClr val="white"/>
                </a:solidFill>
              </a:rPr>
              <a:t>PASTURE SUPPLY</a:t>
            </a:r>
          </a:p>
        </p:txBody>
      </p:sp>
      <p:sp>
        <p:nvSpPr>
          <p:cNvPr id="13" name="TextBox 12"/>
          <p:cNvSpPr txBox="1"/>
          <p:nvPr/>
        </p:nvSpPr>
        <p:spPr>
          <a:xfrm>
            <a:off x="2895600" y="4038600"/>
            <a:ext cx="4876800" cy="584775"/>
          </a:xfrm>
          <a:prstGeom prst="rect">
            <a:avLst/>
          </a:prstGeom>
          <a:noFill/>
        </p:spPr>
        <p:txBody>
          <a:bodyPr wrap="square" rtlCol="0">
            <a:spAutoFit/>
          </a:bodyPr>
          <a:lstStyle/>
          <a:p>
            <a:pPr algn="ctr"/>
            <a:r>
              <a:rPr lang="en-US" sz="3200" dirty="0">
                <a:solidFill>
                  <a:prstClr val="white"/>
                </a:solidFill>
              </a:rPr>
              <a:t>ANIMAL DEMAND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457200" y="0"/>
            <a:ext cx="8229600" cy="762000"/>
          </a:xfrm>
        </p:spPr>
        <p:txBody>
          <a:bodyPr>
            <a:normAutofit/>
          </a:bodyPr>
          <a:lstStyle/>
          <a:p>
            <a:pPr algn="ctr"/>
            <a:r>
              <a:rPr lang="en-US" sz="4000" dirty="0">
                <a:solidFill>
                  <a:srgbClr val="FFFF00"/>
                </a:solidFill>
              </a:rPr>
              <a:t>Grazing </a:t>
            </a:r>
            <a:r>
              <a:rPr lang="en-US" sz="4000" dirty="0" smtClean="0">
                <a:solidFill>
                  <a:srgbClr val="FFFF00"/>
                </a:solidFill>
              </a:rPr>
              <a:t>Utilization</a:t>
            </a:r>
            <a:endParaRPr lang="en-US" sz="4000" dirty="0">
              <a:solidFill>
                <a:srgbClr val="FFFF00"/>
              </a:solidFill>
            </a:endParaRPr>
          </a:p>
        </p:txBody>
      </p:sp>
      <p:sp>
        <p:nvSpPr>
          <p:cNvPr id="188419" name="Rectangle 3"/>
          <p:cNvSpPr>
            <a:spLocks noGrp="1" noChangeArrowheads="1"/>
          </p:cNvSpPr>
          <p:nvPr>
            <p:ph idx="1"/>
          </p:nvPr>
        </p:nvSpPr>
        <p:spPr>
          <a:xfrm>
            <a:off x="228600" y="609600"/>
            <a:ext cx="8763000" cy="6096000"/>
          </a:xfrm>
        </p:spPr>
        <p:txBody>
          <a:bodyPr>
            <a:normAutofit/>
          </a:bodyPr>
          <a:lstStyle/>
          <a:p>
            <a:pPr>
              <a:buFont typeface="Wingdings" pitchFamily="2" charset="2"/>
              <a:buNone/>
            </a:pPr>
            <a:r>
              <a:rPr lang="en-US" sz="2800" dirty="0"/>
              <a:t> </a:t>
            </a:r>
            <a:r>
              <a:rPr lang="en-US" sz="2800" dirty="0" smtClean="0"/>
              <a:t>  </a:t>
            </a:r>
            <a:r>
              <a:rPr lang="en-US" sz="2800" dirty="0"/>
              <a:t>	# 		Grazing	     Utilization</a:t>
            </a:r>
          </a:p>
          <a:p>
            <a:pPr>
              <a:buFont typeface="Wingdings" pitchFamily="2" charset="2"/>
              <a:buNone/>
            </a:pPr>
            <a:r>
              <a:rPr lang="en-US" sz="2800" dirty="0"/>
              <a:t>	 </a:t>
            </a:r>
            <a:r>
              <a:rPr lang="en-US" sz="2800" u="sng" dirty="0"/>
              <a:t>Pastures 	Period		Rate   </a:t>
            </a:r>
            <a:endParaRPr lang="en-US" sz="2800" dirty="0"/>
          </a:p>
          <a:p>
            <a:pPr>
              <a:buFont typeface="Wingdings" pitchFamily="2" charset="2"/>
              <a:buNone/>
            </a:pPr>
            <a:r>
              <a:rPr lang="en-US" sz="2800" dirty="0"/>
              <a:t>	1 pasture	</a:t>
            </a:r>
            <a:r>
              <a:rPr lang="en-US" sz="2800" dirty="0" smtClean="0"/>
              <a:t>        Continuous</a:t>
            </a:r>
            <a:r>
              <a:rPr lang="en-US" sz="2800" dirty="0"/>
              <a:t>		30</a:t>
            </a:r>
            <a:r>
              <a:rPr lang="en-US" sz="2800" dirty="0" smtClean="0"/>
              <a:t>% </a:t>
            </a:r>
            <a:r>
              <a:rPr lang="en-US" sz="2800" dirty="0"/>
              <a:t>	</a:t>
            </a:r>
          </a:p>
          <a:p>
            <a:pPr>
              <a:buFont typeface="Wingdings" pitchFamily="2" charset="2"/>
              <a:buNone/>
            </a:pPr>
            <a:r>
              <a:rPr lang="en-US" sz="2800" dirty="0"/>
              <a:t>	4 pasture	</a:t>
            </a:r>
            <a:r>
              <a:rPr lang="en-US" sz="2800" dirty="0" smtClean="0"/>
              <a:t>         7-10 </a:t>
            </a:r>
            <a:r>
              <a:rPr lang="en-US" sz="2800" dirty="0"/>
              <a:t>days		35%	</a:t>
            </a:r>
          </a:p>
          <a:p>
            <a:pPr>
              <a:buFont typeface="Wingdings" pitchFamily="2" charset="2"/>
              <a:buNone/>
            </a:pPr>
            <a:r>
              <a:rPr lang="en-US" sz="2800" dirty="0"/>
              <a:t>	8 pasture	</a:t>
            </a:r>
            <a:r>
              <a:rPr lang="en-US" sz="2800" dirty="0" smtClean="0"/>
              <a:t>         3-5 </a:t>
            </a:r>
            <a:r>
              <a:rPr lang="en-US" sz="2800" dirty="0"/>
              <a:t>days		50%	</a:t>
            </a:r>
          </a:p>
          <a:p>
            <a:pPr>
              <a:buFont typeface="Wingdings" pitchFamily="2" charset="2"/>
              <a:buNone/>
            </a:pPr>
            <a:r>
              <a:rPr lang="en-US" sz="2800" dirty="0"/>
              <a:t>	12 pasture	2-4 days		65%	</a:t>
            </a:r>
          </a:p>
          <a:p>
            <a:pPr>
              <a:buFont typeface="Wingdings" pitchFamily="2" charset="2"/>
              <a:buNone/>
            </a:pPr>
            <a:r>
              <a:rPr lang="en-US" sz="2800" dirty="0"/>
              <a:t>	24 pasture 	</a:t>
            </a:r>
            <a:r>
              <a:rPr lang="en-US" sz="2800" dirty="0" smtClean="0"/>
              <a:t>0.5-2 </a:t>
            </a:r>
            <a:r>
              <a:rPr lang="en-US" sz="2800" dirty="0"/>
              <a:t>days		</a:t>
            </a:r>
            <a:r>
              <a:rPr lang="en-US" sz="2800" dirty="0" smtClean="0"/>
              <a:t>70%</a:t>
            </a:r>
          </a:p>
          <a:p>
            <a:pPr algn="ctr">
              <a:buFont typeface="Wingdings" pitchFamily="2" charset="2"/>
              <a:buNone/>
            </a:pPr>
            <a:r>
              <a:rPr lang="en-US" sz="3600" dirty="0" smtClean="0">
                <a:solidFill>
                  <a:srgbClr val="FFFF00"/>
                </a:solidFill>
              </a:rPr>
              <a:t>Recommended Optimum Days</a:t>
            </a:r>
          </a:p>
          <a:p>
            <a:pPr>
              <a:buFont typeface="Wingdings" pitchFamily="2" charset="2"/>
              <a:buNone/>
            </a:pPr>
            <a:r>
              <a:rPr lang="en-US" sz="2800" dirty="0" smtClean="0"/>
              <a:t>			Cow/Calf             3 – 5 </a:t>
            </a:r>
          </a:p>
          <a:p>
            <a:pPr>
              <a:buFont typeface="Wingdings" pitchFamily="2" charset="2"/>
              <a:buNone/>
            </a:pPr>
            <a:r>
              <a:rPr lang="en-US" sz="2800" dirty="0" smtClean="0"/>
              <a:t>			Dairy Cow           0.5 – 1</a:t>
            </a:r>
          </a:p>
          <a:p>
            <a:pPr>
              <a:buFont typeface="Wingdings" pitchFamily="2" charset="2"/>
              <a:buNone/>
            </a:pPr>
            <a:r>
              <a:rPr lang="en-US" sz="2800" dirty="0" smtClean="0"/>
              <a:t>			Sheep		3 – 5</a:t>
            </a:r>
          </a:p>
          <a:p>
            <a:pPr>
              <a:buFont typeface="Wingdings" pitchFamily="2" charset="2"/>
              <a:buNone/>
            </a:pPr>
            <a:r>
              <a:rPr lang="en-US" sz="2800" dirty="0" smtClean="0"/>
              <a:t>			Stocker		1 – 2</a:t>
            </a:r>
          </a:p>
          <a:p>
            <a:pPr>
              <a:buFont typeface="Wingdings" pitchFamily="2" charset="2"/>
              <a:buNone/>
            </a:pPr>
            <a:r>
              <a:rPr lang="en-US" sz="2800" dirty="0" smtClean="0"/>
              <a:t>			Dairy Heifer	3 – 5 </a:t>
            </a:r>
          </a:p>
          <a:p>
            <a:pPr>
              <a:buFont typeface="Wingdings" pitchFamily="2" charset="2"/>
              <a:buNone/>
            </a:pPr>
            <a:endParaRPr lang="en-US" sz="2800" dirty="0" smtClean="0"/>
          </a:p>
          <a:p>
            <a:pPr>
              <a:buFont typeface="Wingdings" pitchFamily="2" charset="2"/>
              <a:buNone/>
            </a:pPr>
            <a:endParaRPr lang="en-US" sz="2800" dirty="0" smtClean="0"/>
          </a:p>
          <a:p>
            <a:pPr>
              <a:buFont typeface="Wingdings" pitchFamily="2" charset="2"/>
              <a:buNone/>
            </a:pPr>
            <a:endParaRPr lang="en-US" sz="3600" dirty="0">
              <a:solidFill>
                <a:srgbClr val="FFFF00"/>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fontScale="90000"/>
          </a:bodyPr>
          <a:lstStyle/>
          <a:p>
            <a:pPr algn="ctr"/>
            <a:r>
              <a:rPr lang="en-US" dirty="0" err="1">
                <a:solidFill>
                  <a:srgbClr val="FFFF00"/>
                </a:solidFill>
              </a:rPr>
              <a:t>Grazier’s</a:t>
            </a:r>
            <a:r>
              <a:rPr lang="en-US" dirty="0">
                <a:solidFill>
                  <a:srgbClr val="FFFF00"/>
                </a:solidFill>
              </a:rPr>
              <a:t> Arithmetic:</a:t>
            </a:r>
            <a:br>
              <a:rPr lang="en-US" dirty="0">
                <a:solidFill>
                  <a:srgbClr val="FFFF00"/>
                </a:solidFill>
              </a:rPr>
            </a:br>
            <a:r>
              <a:rPr lang="en-US" dirty="0">
                <a:solidFill>
                  <a:srgbClr val="FFFF00"/>
                </a:solidFill>
              </a:rPr>
              <a:t>How many paddocks do I need?</a:t>
            </a:r>
          </a:p>
        </p:txBody>
      </p:sp>
      <p:sp>
        <p:nvSpPr>
          <p:cNvPr id="45059" name="Rectangle 3"/>
          <p:cNvSpPr>
            <a:spLocks noGrp="1" noChangeArrowheads="1"/>
          </p:cNvSpPr>
          <p:nvPr>
            <p:ph idx="1"/>
          </p:nvPr>
        </p:nvSpPr>
        <p:spPr/>
        <p:txBody>
          <a:bodyPr/>
          <a:lstStyle/>
          <a:p>
            <a:r>
              <a:rPr lang="en-US" i="1" u="sng" dirty="0"/>
              <a:t>     rest period	</a:t>
            </a:r>
            <a:r>
              <a:rPr lang="en-US" i="1" dirty="0"/>
              <a:t>			</a:t>
            </a:r>
          </a:p>
          <a:p>
            <a:pPr>
              <a:buFont typeface="Wingdings" pitchFamily="2" charset="2"/>
              <a:buNone/>
            </a:pPr>
            <a:r>
              <a:rPr lang="en-US" i="1" dirty="0"/>
              <a:t>       grazing period 	   + 1 = paddock #</a:t>
            </a:r>
          </a:p>
          <a:p>
            <a:pPr>
              <a:buFont typeface="Wingdings" pitchFamily="2" charset="2"/>
              <a:buNone/>
            </a:pPr>
            <a:endParaRPr lang="en-US" i="1" dirty="0"/>
          </a:p>
          <a:p>
            <a:r>
              <a:rPr lang="en-US" i="1" dirty="0"/>
              <a:t>It depends</a:t>
            </a:r>
          </a:p>
          <a:p>
            <a:pPr lvl="1"/>
            <a:r>
              <a:rPr lang="en-US" i="1" dirty="0"/>
              <a:t>length of grazing period desired</a:t>
            </a:r>
          </a:p>
          <a:p>
            <a:pPr lvl="2"/>
            <a:r>
              <a:rPr lang="en-US" i="1" dirty="0"/>
              <a:t>producer goals, livestock performance</a:t>
            </a:r>
          </a:p>
          <a:p>
            <a:pPr lvl="1"/>
            <a:r>
              <a:rPr lang="en-US" i="1" dirty="0"/>
              <a:t>length of rest period needed</a:t>
            </a:r>
          </a:p>
          <a:p>
            <a:pPr lvl="2"/>
            <a:r>
              <a:rPr lang="en-US" i="1" dirty="0"/>
              <a:t>plant type, season, moisture</a:t>
            </a:r>
          </a:p>
          <a:p>
            <a:pPr lvl="1"/>
            <a:endParaRPr lang="en-US"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solidFill>
                <a:prstClr val="white"/>
              </a:solidFill>
            </a:endParaRPr>
          </a:p>
        </p:txBody>
      </p:sp>
      <p:sp>
        <p:nvSpPr>
          <p:cNvPr id="20483"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solidFill>
                <a:prstClr val="white"/>
              </a:solidFill>
            </a:endParaRPr>
          </a:p>
        </p:txBody>
      </p:sp>
      <p:sp>
        <p:nvSpPr>
          <p:cNvPr id="20484" name="Rectangle 4"/>
          <p:cNvSpPr>
            <a:spLocks noGrp="1" noChangeArrowheads="1"/>
          </p:cNvSpPr>
          <p:nvPr>
            <p:ph type="title"/>
          </p:nvPr>
        </p:nvSpPr>
        <p:spPr>
          <a:xfrm>
            <a:off x="457200" y="253218"/>
            <a:ext cx="8229600" cy="508782"/>
          </a:xfrm>
          <a:noFill/>
          <a:ln/>
        </p:spPr>
        <p:txBody>
          <a:bodyPr lIns="90488" tIns="44450" rIns="90488" bIns="44450" anchor="b">
            <a:normAutofit fontScale="90000"/>
          </a:bodyPr>
          <a:lstStyle/>
          <a:p>
            <a:pPr algn="ctr"/>
            <a:r>
              <a:rPr lang="en-US" b="1" dirty="0" err="1">
                <a:solidFill>
                  <a:srgbClr val="FFFF00"/>
                </a:solidFill>
              </a:rPr>
              <a:t>Grazier’s</a:t>
            </a:r>
            <a:r>
              <a:rPr lang="en-US" b="1" dirty="0">
                <a:solidFill>
                  <a:srgbClr val="FFFF00"/>
                </a:solidFill>
              </a:rPr>
              <a:t> Arithmetic</a:t>
            </a:r>
          </a:p>
        </p:txBody>
      </p:sp>
      <p:sp>
        <p:nvSpPr>
          <p:cNvPr id="20485" name="Rectangle 5"/>
          <p:cNvSpPr>
            <a:spLocks noChangeArrowheads="1"/>
          </p:cNvSpPr>
          <p:nvPr/>
        </p:nvSpPr>
        <p:spPr bwMode="auto">
          <a:xfrm>
            <a:off x="152400" y="685800"/>
            <a:ext cx="8836025" cy="4767972"/>
          </a:xfrm>
          <a:prstGeom prst="rect">
            <a:avLst/>
          </a:prstGeom>
          <a:noFill/>
          <a:ln w="12700">
            <a:noFill/>
            <a:miter lim="800000"/>
            <a:headEnd/>
            <a:tailEnd/>
          </a:ln>
          <a:effectLst/>
        </p:spPr>
        <p:txBody>
          <a:bodyPr wrap="square" lIns="90488" tIns="44450" rIns="90488" bIns="44450">
            <a:spAutoFit/>
          </a:bodyPr>
          <a:lstStyle/>
          <a:p>
            <a:pPr>
              <a:spcBef>
                <a:spcPct val="50000"/>
              </a:spcBef>
            </a:pPr>
            <a:r>
              <a:rPr lang="en-US" sz="3200" b="1" dirty="0">
                <a:solidFill>
                  <a:prstClr val="white"/>
                </a:solidFill>
              </a:rPr>
              <a:t>Determine the size of the paddock</a:t>
            </a:r>
            <a:r>
              <a:rPr lang="en-US" sz="3200" b="1" dirty="0" smtClean="0">
                <a:solidFill>
                  <a:prstClr val="white"/>
                </a:solidFill>
              </a:rPr>
              <a:t>:</a:t>
            </a:r>
            <a:endParaRPr lang="en-US" sz="3200" dirty="0">
              <a:solidFill>
                <a:prstClr val="white"/>
              </a:solidFill>
            </a:endParaRPr>
          </a:p>
          <a:p>
            <a:pPr algn="ctr">
              <a:spcBef>
                <a:spcPct val="50000"/>
              </a:spcBef>
            </a:pPr>
            <a:r>
              <a:rPr lang="en-US" sz="3200" dirty="0">
                <a:solidFill>
                  <a:prstClr val="white"/>
                </a:solidFill>
              </a:rPr>
              <a:t>	</a:t>
            </a:r>
            <a:r>
              <a:rPr lang="en-US" sz="3200" dirty="0" smtClean="0">
                <a:solidFill>
                  <a:prstClr val="white"/>
                </a:solidFill>
              </a:rPr>
              <a:t>Intake for the Herd/Flock Per Day</a:t>
            </a:r>
            <a:endParaRPr lang="en-US" sz="3200" dirty="0">
              <a:solidFill>
                <a:prstClr val="white"/>
              </a:solidFill>
            </a:endParaRPr>
          </a:p>
          <a:p>
            <a:pPr algn="ctr">
              <a:spcBef>
                <a:spcPct val="50000"/>
              </a:spcBef>
            </a:pPr>
            <a:r>
              <a:rPr lang="en-US" sz="3200" dirty="0">
                <a:solidFill>
                  <a:prstClr val="white"/>
                </a:solidFill>
              </a:rPr>
              <a:t>          </a:t>
            </a:r>
            <a:r>
              <a:rPr lang="en-US" sz="3200" dirty="0" smtClean="0">
                <a:solidFill>
                  <a:prstClr val="white"/>
                </a:solidFill>
              </a:rPr>
              <a:t> </a:t>
            </a:r>
            <a:r>
              <a:rPr lang="en-US" sz="3200" dirty="0">
                <a:solidFill>
                  <a:prstClr val="white"/>
                </a:solidFill>
              </a:rPr>
              <a:t>X </a:t>
            </a:r>
            <a:r>
              <a:rPr lang="en-US" sz="3200" dirty="0" smtClean="0">
                <a:solidFill>
                  <a:prstClr val="white"/>
                </a:solidFill>
              </a:rPr>
              <a:t>the Grazing Period for the paddock </a:t>
            </a:r>
            <a:endParaRPr lang="en-US" sz="3200" dirty="0">
              <a:solidFill>
                <a:prstClr val="white"/>
              </a:solidFill>
            </a:endParaRPr>
          </a:p>
          <a:p>
            <a:pPr algn="ctr">
              <a:spcBef>
                <a:spcPct val="50000"/>
              </a:spcBef>
            </a:pPr>
            <a:r>
              <a:rPr lang="en-US" sz="3200" dirty="0">
                <a:solidFill>
                  <a:prstClr val="white"/>
                </a:solidFill>
              </a:rPr>
              <a:t>	</a:t>
            </a:r>
            <a:r>
              <a:rPr lang="en-US" sz="3200" dirty="0" smtClean="0">
                <a:solidFill>
                  <a:prstClr val="white"/>
                </a:solidFill>
              </a:rPr>
              <a:t>DIVIDED BY </a:t>
            </a:r>
          </a:p>
          <a:p>
            <a:pPr algn="ctr">
              <a:spcBef>
                <a:spcPct val="50000"/>
              </a:spcBef>
            </a:pPr>
            <a:r>
              <a:rPr lang="en-US" sz="3200" dirty="0" smtClean="0">
                <a:solidFill>
                  <a:prstClr val="white"/>
                </a:solidFill>
              </a:rPr>
              <a:t>Available Forage Per Acre in the paddock X % Utilization</a:t>
            </a:r>
          </a:p>
          <a:p>
            <a:pPr algn="ctr">
              <a:spcBef>
                <a:spcPct val="50000"/>
              </a:spcBef>
            </a:pPr>
            <a:r>
              <a:rPr lang="en-US" sz="3200" dirty="0" smtClean="0">
                <a:solidFill>
                  <a:prstClr val="white"/>
                </a:solidFill>
              </a:rPr>
              <a:t> </a:t>
            </a:r>
            <a:r>
              <a:rPr lang="en-US" sz="3200" dirty="0">
                <a:solidFill>
                  <a:prstClr val="white"/>
                </a:solidFill>
              </a:rPr>
              <a:t>= </a:t>
            </a:r>
            <a:r>
              <a:rPr lang="en-US" sz="3200" dirty="0" smtClean="0">
                <a:solidFill>
                  <a:prstClr val="white"/>
                </a:solidFill>
              </a:rPr>
              <a:t>Paddock Size in acres        </a:t>
            </a:r>
            <a:endParaRPr lang="en-US" sz="3200" dirty="0">
              <a:solidFill>
                <a:prstClr val="white"/>
              </a:solidFill>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6248400"/>
            <a:ext cx="1905000" cy="457200"/>
          </a:xfrm>
          <a:prstGeom prst="rect">
            <a:avLst/>
          </a:prstGeom>
          <a:noFill/>
          <a:ln w="12700">
            <a:noFill/>
            <a:miter lim="800000"/>
            <a:headEnd/>
            <a:tailEnd/>
          </a:ln>
          <a:effectLst/>
        </p:spPr>
        <p:txBody>
          <a:bodyPr wrap="none" anchor="ctr"/>
          <a:lstStyle/>
          <a:p>
            <a:endParaRPr lang="en-US">
              <a:solidFill>
                <a:prstClr val="white"/>
              </a:solidFill>
            </a:endParaRPr>
          </a:p>
        </p:txBody>
      </p:sp>
      <p:sp>
        <p:nvSpPr>
          <p:cNvPr id="20483" name="Rectangle 3"/>
          <p:cNvSpPr>
            <a:spLocks noChangeArrowheads="1"/>
          </p:cNvSpPr>
          <p:nvPr/>
        </p:nvSpPr>
        <p:spPr bwMode="auto">
          <a:xfrm>
            <a:off x="3124200" y="6248400"/>
            <a:ext cx="2895600" cy="457200"/>
          </a:xfrm>
          <a:prstGeom prst="rect">
            <a:avLst/>
          </a:prstGeom>
          <a:noFill/>
          <a:ln w="12700">
            <a:noFill/>
            <a:miter lim="800000"/>
            <a:headEnd/>
            <a:tailEnd/>
          </a:ln>
          <a:effectLst/>
        </p:spPr>
        <p:txBody>
          <a:bodyPr wrap="none" anchor="ctr"/>
          <a:lstStyle/>
          <a:p>
            <a:endParaRPr lang="en-US">
              <a:solidFill>
                <a:prstClr val="white"/>
              </a:solidFill>
            </a:endParaRPr>
          </a:p>
        </p:txBody>
      </p:sp>
      <p:sp>
        <p:nvSpPr>
          <p:cNvPr id="20484" name="Rectangle 4"/>
          <p:cNvSpPr>
            <a:spLocks noGrp="1" noChangeArrowheads="1"/>
          </p:cNvSpPr>
          <p:nvPr>
            <p:ph type="title"/>
          </p:nvPr>
        </p:nvSpPr>
        <p:spPr>
          <a:xfrm>
            <a:off x="457200" y="253218"/>
            <a:ext cx="8229600" cy="508782"/>
          </a:xfrm>
          <a:noFill/>
          <a:ln/>
        </p:spPr>
        <p:txBody>
          <a:bodyPr lIns="90488" tIns="44450" rIns="90488" bIns="44450" anchor="b">
            <a:normAutofit fontScale="90000"/>
          </a:bodyPr>
          <a:lstStyle/>
          <a:p>
            <a:pPr algn="ctr"/>
            <a:r>
              <a:rPr lang="en-US" b="1" dirty="0" err="1">
                <a:solidFill>
                  <a:srgbClr val="FFFF00"/>
                </a:solidFill>
              </a:rPr>
              <a:t>Grazier’s</a:t>
            </a:r>
            <a:r>
              <a:rPr lang="en-US" b="1" dirty="0">
                <a:solidFill>
                  <a:srgbClr val="FFFF00"/>
                </a:solidFill>
              </a:rPr>
              <a:t> Arithmetic</a:t>
            </a:r>
          </a:p>
        </p:txBody>
      </p:sp>
      <p:sp>
        <p:nvSpPr>
          <p:cNvPr id="20485" name="Rectangle 5"/>
          <p:cNvSpPr>
            <a:spLocks noChangeArrowheads="1"/>
          </p:cNvSpPr>
          <p:nvPr/>
        </p:nvSpPr>
        <p:spPr bwMode="auto">
          <a:xfrm>
            <a:off x="152400" y="685800"/>
            <a:ext cx="8836025" cy="6429965"/>
          </a:xfrm>
          <a:prstGeom prst="rect">
            <a:avLst/>
          </a:prstGeom>
          <a:noFill/>
          <a:ln w="12700">
            <a:noFill/>
            <a:miter lim="800000"/>
            <a:headEnd/>
            <a:tailEnd/>
          </a:ln>
          <a:effectLst/>
        </p:spPr>
        <p:txBody>
          <a:bodyPr wrap="square" lIns="90488" tIns="44450" rIns="90488" bIns="44450">
            <a:spAutoFit/>
          </a:bodyPr>
          <a:lstStyle/>
          <a:p>
            <a:pPr>
              <a:spcBef>
                <a:spcPct val="50000"/>
              </a:spcBef>
            </a:pPr>
            <a:r>
              <a:rPr lang="en-US" sz="3200" b="1" dirty="0">
                <a:solidFill>
                  <a:prstClr val="white"/>
                </a:solidFill>
              </a:rPr>
              <a:t>Determine the size of the paddock:</a:t>
            </a:r>
          </a:p>
          <a:p>
            <a:pPr algn="ctr">
              <a:spcBef>
                <a:spcPct val="50000"/>
              </a:spcBef>
            </a:pPr>
            <a:r>
              <a:rPr lang="en-US" sz="2800" dirty="0" smtClean="0">
                <a:solidFill>
                  <a:prstClr val="white"/>
                </a:solidFill>
              </a:rPr>
              <a:t>Example:</a:t>
            </a:r>
            <a:r>
              <a:rPr lang="en-US" sz="3200" dirty="0">
                <a:solidFill>
                  <a:prstClr val="white"/>
                </a:solidFill>
              </a:rPr>
              <a:t>	</a:t>
            </a:r>
            <a:r>
              <a:rPr lang="en-US" sz="2800" dirty="0">
                <a:solidFill>
                  <a:prstClr val="white"/>
                </a:solidFill>
              </a:rPr>
              <a:t>If we have 11 beef cows weighing </a:t>
            </a:r>
            <a:r>
              <a:rPr lang="en-US" sz="2800" dirty="0" smtClean="0">
                <a:solidFill>
                  <a:prstClr val="white"/>
                </a:solidFill>
              </a:rPr>
              <a:t>1200 </a:t>
            </a:r>
            <a:r>
              <a:rPr lang="en-US" sz="2800" dirty="0">
                <a:solidFill>
                  <a:prstClr val="white"/>
                </a:solidFill>
              </a:rPr>
              <a:t>lb, and we want to move them every 3 days          Then….</a:t>
            </a:r>
          </a:p>
          <a:p>
            <a:pPr algn="ctr">
              <a:spcBef>
                <a:spcPct val="50000"/>
              </a:spcBef>
            </a:pPr>
            <a:r>
              <a:rPr lang="en-US" sz="3200" dirty="0">
                <a:solidFill>
                  <a:prstClr val="white"/>
                </a:solidFill>
              </a:rPr>
              <a:t>	</a:t>
            </a:r>
            <a:r>
              <a:rPr lang="en-US" sz="2800" dirty="0">
                <a:solidFill>
                  <a:prstClr val="white"/>
                </a:solidFill>
              </a:rPr>
              <a:t>11 </a:t>
            </a:r>
            <a:r>
              <a:rPr lang="en-US" sz="2800" dirty="0" err="1">
                <a:solidFill>
                  <a:prstClr val="white"/>
                </a:solidFill>
              </a:rPr>
              <a:t>hd</a:t>
            </a:r>
            <a:r>
              <a:rPr lang="en-US" sz="2800" dirty="0">
                <a:solidFill>
                  <a:prstClr val="white"/>
                </a:solidFill>
              </a:rPr>
              <a:t> X </a:t>
            </a:r>
            <a:r>
              <a:rPr lang="en-US" sz="2800" dirty="0" smtClean="0">
                <a:solidFill>
                  <a:prstClr val="white"/>
                </a:solidFill>
              </a:rPr>
              <a:t>1200 </a:t>
            </a:r>
            <a:r>
              <a:rPr lang="en-US" sz="2800" dirty="0">
                <a:solidFill>
                  <a:prstClr val="white"/>
                </a:solidFill>
              </a:rPr>
              <a:t>lb/</a:t>
            </a:r>
            <a:r>
              <a:rPr lang="en-US" sz="2800" dirty="0" err="1">
                <a:solidFill>
                  <a:prstClr val="white"/>
                </a:solidFill>
              </a:rPr>
              <a:t>hd</a:t>
            </a:r>
            <a:r>
              <a:rPr lang="en-US" sz="2800" dirty="0">
                <a:solidFill>
                  <a:prstClr val="white"/>
                </a:solidFill>
              </a:rPr>
              <a:t> X 3% </a:t>
            </a:r>
            <a:r>
              <a:rPr lang="en-US" sz="2800" u="sng" dirty="0">
                <a:solidFill>
                  <a:prstClr val="white"/>
                </a:solidFill>
              </a:rPr>
              <a:t>per day </a:t>
            </a:r>
            <a:r>
              <a:rPr lang="en-US" sz="2800" dirty="0">
                <a:solidFill>
                  <a:prstClr val="white"/>
                </a:solidFill>
              </a:rPr>
              <a:t>= </a:t>
            </a:r>
          </a:p>
          <a:p>
            <a:pPr>
              <a:spcBef>
                <a:spcPct val="50000"/>
              </a:spcBef>
            </a:pPr>
            <a:r>
              <a:rPr lang="en-US" sz="2800" b="1" dirty="0" smtClean="0">
                <a:solidFill>
                  <a:srgbClr val="FFFF00"/>
                </a:solidFill>
              </a:rPr>
              <a:t>1.13</a:t>
            </a:r>
            <a:r>
              <a:rPr lang="en-US" sz="2800" dirty="0" smtClean="0">
                <a:solidFill>
                  <a:prstClr val="white"/>
                </a:solidFill>
              </a:rPr>
              <a:t>            396 </a:t>
            </a:r>
            <a:r>
              <a:rPr lang="en-US" sz="2800" dirty="0">
                <a:solidFill>
                  <a:prstClr val="white"/>
                </a:solidFill>
              </a:rPr>
              <a:t>lbs/day X 3 days </a:t>
            </a:r>
            <a:r>
              <a:rPr lang="en-US" sz="3200" b="1" dirty="0">
                <a:solidFill>
                  <a:srgbClr val="FFFF00"/>
                </a:solidFill>
              </a:rPr>
              <a:t>=</a:t>
            </a:r>
            <a:r>
              <a:rPr lang="en-US" sz="3200" dirty="0">
                <a:solidFill>
                  <a:srgbClr val="FFFF00"/>
                </a:solidFill>
              </a:rPr>
              <a:t> </a:t>
            </a:r>
            <a:r>
              <a:rPr lang="en-US" sz="3200" b="1" dirty="0" smtClean="0">
                <a:solidFill>
                  <a:srgbClr val="FFFF00"/>
                </a:solidFill>
              </a:rPr>
              <a:t>1188 pounds</a:t>
            </a:r>
          </a:p>
          <a:p>
            <a:pPr>
              <a:spcBef>
                <a:spcPct val="50000"/>
              </a:spcBef>
            </a:pPr>
            <a:r>
              <a:rPr lang="en-US" sz="2800" dirty="0" smtClean="0">
                <a:solidFill>
                  <a:srgbClr val="FFFF00"/>
                </a:solidFill>
              </a:rPr>
              <a:t>Acres</a:t>
            </a:r>
            <a:r>
              <a:rPr lang="en-US" sz="3200" b="1" dirty="0" smtClean="0">
                <a:solidFill>
                  <a:srgbClr val="FFFF00"/>
                </a:solidFill>
              </a:rPr>
              <a:t>  =         DIVIDED BY </a:t>
            </a:r>
            <a:endParaRPr lang="en-US" sz="3200" b="1" dirty="0">
              <a:solidFill>
                <a:srgbClr val="FFFF00"/>
              </a:solidFill>
            </a:endParaRPr>
          </a:p>
          <a:p>
            <a:pPr>
              <a:spcBef>
                <a:spcPct val="50000"/>
              </a:spcBef>
            </a:pPr>
            <a:r>
              <a:rPr lang="en-US" sz="3200" dirty="0" smtClean="0">
                <a:solidFill>
                  <a:srgbClr val="FFFF00"/>
                </a:solidFill>
              </a:rPr>
              <a:t>Per </a:t>
            </a:r>
            <a:r>
              <a:rPr lang="en-US" sz="3200" dirty="0" smtClean="0">
                <a:solidFill>
                  <a:prstClr val="white"/>
                </a:solidFill>
              </a:rPr>
              <a:t>           </a:t>
            </a:r>
            <a:r>
              <a:rPr lang="en-US" sz="2800" dirty="0" smtClean="0">
                <a:solidFill>
                  <a:prstClr val="white"/>
                </a:solidFill>
              </a:rPr>
              <a:t>10</a:t>
            </a:r>
            <a:r>
              <a:rPr lang="en-US" sz="2800" dirty="0">
                <a:solidFill>
                  <a:prstClr val="white"/>
                </a:solidFill>
              </a:rPr>
              <a:t>” tall forage – 3” left = 7” X 300 lbs </a:t>
            </a:r>
            <a:r>
              <a:rPr lang="en-US" sz="2800" dirty="0" smtClean="0">
                <a:solidFill>
                  <a:prstClr val="white"/>
                </a:solidFill>
              </a:rPr>
              <a:t>per”</a:t>
            </a:r>
            <a:endParaRPr lang="en-US" sz="2800" dirty="0">
              <a:solidFill>
                <a:prstClr val="white"/>
              </a:solidFill>
            </a:endParaRPr>
          </a:p>
          <a:p>
            <a:pPr algn="ctr">
              <a:spcBef>
                <a:spcPct val="50000"/>
              </a:spcBef>
            </a:pPr>
            <a:r>
              <a:rPr lang="en-US" sz="2800" dirty="0" smtClean="0">
                <a:solidFill>
                  <a:srgbClr val="FFFF00"/>
                </a:solidFill>
              </a:rPr>
              <a:t>Paddock</a:t>
            </a:r>
            <a:r>
              <a:rPr lang="en-US" sz="2800" dirty="0" smtClean="0">
                <a:solidFill>
                  <a:prstClr val="white"/>
                </a:solidFill>
              </a:rPr>
              <a:t>       = </a:t>
            </a:r>
            <a:r>
              <a:rPr lang="en-US" sz="2800" dirty="0">
                <a:solidFill>
                  <a:prstClr val="white"/>
                </a:solidFill>
              </a:rPr>
              <a:t>2100 pounds, at 50% efficiency = </a:t>
            </a:r>
            <a:r>
              <a:rPr lang="en-US" sz="2800" dirty="0" smtClean="0">
                <a:solidFill>
                  <a:srgbClr val="FFFF00"/>
                </a:solidFill>
              </a:rPr>
              <a:t>1050      pounds</a:t>
            </a:r>
            <a:r>
              <a:rPr lang="en-US" sz="2800" dirty="0" smtClean="0">
                <a:solidFill>
                  <a:prstClr val="white"/>
                </a:solidFill>
              </a:rPr>
              <a:t>  </a:t>
            </a:r>
            <a:endParaRPr lang="en-US" sz="2800" dirty="0">
              <a:solidFill>
                <a:prstClr val="white"/>
              </a:solidFill>
            </a:endParaRPr>
          </a:p>
          <a:p>
            <a:pPr algn="ctr">
              <a:spcBef>
                <a:spcPct val="50000"/>
              </a:spcBef>
            </a:pPr>
            <a:r>
              <a:rPr lang="en-US" sz="2800" dirty="0">
                <a:solidFill>
                  <a:prstClr val="white"/>
                </a:solidFill>
              </a:rPr>
              <a:t>         </a:t>
            </a:r>
            <a:r>
              <a:rPr lang="en-US" sz="2800" dirty="0" smtClean="0">
                <a:solidFill>
                  <a:prstClr val="white"/>
                </a:solidFill>
              </a:rPr>
              <a:t>        </a:t>
            </a:r>
            <a:endParaRPr lang="en-US" sz="2800" dirty="0">
              <a:solidFill>
                <a:prstClr val="white"/>
              </a:solidFill>
            </a:endParaRPr>
          </a:p>
        </p:txBody>
      </p:sp>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1_Foundry">
  <a:themeElements>
    <a:clrScheme name="Custom 1">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522</Words>
  <Application>Microsoft Office PowerPoint</Application>
  <PresentationFormat>On-screen Show (4:3)</PresentationFormat>
  <Paragraphs>72</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11_Foundry</vt:lpstr>
      <vt:lpstr>Grazier’s Math Foundations   Calculating Animal Demand</vt:lpstr>
      <vt:lpstr>Slide 2</vt:lpstr>
      <vt:lpstr>Grazing Utilization</vt:lpstr>
      <vt:lpstr>Grazier’s Arithmetic: How many paddocks do I need?</vt:lpstr>
      <vt:lpstr>Grazier’s Arithmetic</vt:lpstr>
      <vt:lpstr>Grazier’s Arithmetic</vt:lpstr>
    </vt:vector>
  </TitlesOfParts>
  <Company>USDA OCIO-ITS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Grazier’s Math Foundations   Calculating Animal Demand</dc:title>
  <dc:creator>kevin.ogles</dc:creator>
  <cp:lastModifiedBy>kevin.ogles</cp:lastModifiedBy>
  <cp:revision>5</cp:revision>
  <dcterms:created xsi:type="dcterms:W3CDTF">2012-03-02T21:50:28Z</dcterms:created>
  <dcterms:modified xsi:type="dcterms:W3CDTF">2012-03-02T23:17:10Z</dcterms:modified>
</cp:coreProperties>
</file>