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0"/>
  </p:notesMasterIdLst>
  <p:sldIdLst>
    <p:sldId id="263" r:id="rId3"/>
    <p:sldId id="264" r:id="rId4"/>
    <p:sldId id="266" r:id="rId5"/>
    <p:sldId id="268" r:id="rId6"/>
    <p:sldId id="267" r:id="rId7"/>
    <p:sldId id="265" r:id="rId8"/>
    <p:sldId id="269" r:id="rId9"/>
    <p:sldId id="272" r:id="rId10"/>
    <p:sldId id="286" r:id="rId11"/>
    <p:sldId id="274" r:id="rId12"/>
    <p:sldId id="275" r:id="rId13"/>
    <p:sldId id="287" r:id="rId14"/>
    <p:sldId id="281" r:id="rId15"/>
    <p:sldId id="284" r:id="rId16"/>
    <p:sldId id="271" r:id="rId17"/>
    <p:sldId id="261" r:id="rId18"/>
    <p:sldId id="288"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2020"/>
    <a:srgbClr val="DE3636"/>
    <a:srgbClr val="DC2424"/>
    <a:srgbClr val="DC4324"/>
    <a:srgbClr val="0033CC"/>
    <a:srgbClr val="FF3300"/>
    <a:srgbClr val="003399"/>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867" autoAdjust="0"/>
    <p:restoredTop sz="43116" autoAdjust="0"/>
  </p:normalViewPr>
  <p:slideViewPr>
    <p:cSldViewPr>
      <p:cViewPr>
        <p:scale>
          <a:sx n="100" d="100"/>
          <a:sy n="100" d="100"/>
        </p:scale>
        <p:origin x="-684" y="1464"/>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B17C48C-4949-4939-A46A-702F20F29CA7}" type="datetimeFigureOut">
              <a:rPr lang="en-US" smtClean="0"/>
              <a:pPr/>
              <a:t>11/13/2013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E5BA3BD-DA81-4D5B-94E9-1E9CE291F3F0}" type="slidenum">
              <a:rPr lang="en-US" smtClean="0"/>
              <a:pPr/>
              <a:t>‹#›</a:t>
            </a:fld>
            <a:endParaRPr lang="en-US" dirty="0"/>
          </a:p>
        </p:txBody>
      </p:sp>
    </p:spTree>
    <p:extLst>
      <p:ext uri="{BB962C8B-B14F-4D97-AF65-F5344CB8AC3E}">
        <p14:creationId xmlns:p14="http://schemas.microsoft.com/office/powerpoint/2010/main" val="1371004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 </a:t>
            </a:r>
            <a:endParaRPr lang="en-US" sz="1600" dirty="0" smtClean="0"/>
          </a:p>
          <a:p>
            <a:r>
              <a:rPr lang="en-US" dirty="0" smtClean="0">
                <a:effectLst/>
              </a:rPr>
              <a:t>The bald eagle will continue to be protected by the Bald and Golden Eagle Protection Act even though it has been delisted under the Endangered Species Act. </a:t>
            </a:r>
            <a:endParaRPr lang="en-US" dirty="0"/>
          </a:p>
        </p:txBody>
      </p:sp>
      <p:sp>
        <p:nvSpPr>
          <p:cNvPr id="4" name="Slide Number Placeholder 3"/>
          <p:cNvSpPr>
            <a:spLocks noGrp="1"/>
          </p:cNvSpPr>
          <p:nvPr>
            <p:ph type="sldNum" sz="quarter" idx="10"/>
          </p:nvPr>
        </p:nvSpPr>
        <p:spPr/>
        <p:txBody>
          <a:bodyPr/>
          <a:lstStyle/>
          <a:p>
            <a:fld id="{2E5BA3BD-DA81-4D5B-94E9-1E9CE291F3F0}" type="slidenum">
              <a:rPr lang="en-US" smtClean="0"/>
              <a:pPr/>
              <a:t>1</a:t>
            </a:fld>
            <a:endParaRPr lang="en-US" dirty="0"/>
          </a:p>
        </p:txBody>
      </p:sp>
    </p:spTree>
    <p:extLst>
      <p:ext uri="{BB962C8B-B14F-4D97-AF65-F5344CB8AC3E}">
        <p14:creationId xmlns:p14="http://schemas.microsoft.com/office/powerpoint/2010/main" val="2131177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BA3BD-DA81-4D5B-94E9-1E9CE291F3F0}" type="slidenum">
              <a:rPr lang="en-US" smtClean="0"/>
              <a:pPr/>
              <a:t>10</a:t>
            </a:fld>
            <a:endParaRPr lang="en-US" dirty="0"/>
          </a:p>
        </p:txBody>
      </p:sp>
    </p:spTree>
    <p:extLst>
      <p:ext uri="{BB962C8B-B14F-4D97-AF65-F5344CB8AC3E}">
        <p14:creationId xmlns:p14="http://schemas.microsoft.com/office/powerpoint/2010/main" val="3455381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BA3BD-DA81-4D5B-94E9-1E9CE291F3F0}" type="slidenum">
              <a:rPr lang="en-US" smtClean="0"/>
              <a:pPr/>
              <a:t>11</a:t>
            </a:fld>
            <a:endParaRPr lang="en-US" dirty="0"/>
          </a:p>
        </p:txBody>
      </p:sp>
    </p:spTree>
    <p:extLst>
      <p:ext uri="{BB962C8B-B14F-4D97-AF65-F5344CB8AC3E}">
        <p14:creationId xmlns:p14="http://schemas.microsoft.com/office/powerpoint/2010/main" val="549369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BA3BD-DA81-4D5B-94E9-1E9CE291F3F0}" type="slidenum">
              <a:rPr lang="en-US" smtClean="0"/>
              <a:pPr/>
              <a:t>12</a:t>
            </a:fld>
            <a:endParaRPr lang="en-US" dirty="0"/>
          </a:p>
        </p:txBody>
      </p:sp>
    </p:spTree>
    <p:extLst>
      <p:ext uri="{BB962C8B-B14F-4D97-AF65-F5344CB8AC3E}">
        <p14:creationId xmlns:p14="http://schemas.microsoft.com/office/powerpoint/2010/main" val="1655244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BA3BD-DA81-4D5B-94E9-1E9CE291F3F0}" type="slidenum">
              <a:rPr lang="en-US" smtClean="0"/>
              <a:pPr/>
              <a:t>13</a:t>
            </a:fld>
            <a:endParaRPr lang="en-US" dirty="0"/>
          </a:p>
        </p:txBody>
      </p:sp>
    </p:spTree>
    <p:extLst>
      <p:ext uri="{BB962C8B-B14F-4D97-AF65-F5344CB8AC3E}">
        <p14:creationId xmlns:p14="http://schemas.microsoft.com/office/powerpoint/2010/main" val="3444137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BA3BD-DA81-4D5B-94E9-1E9CE291F3F0}" type="slidenum">
              <a:rPr lang="en-US" smtClean="0"/>
              <a:pPr/>
              <a:t>14</a:t>
            </a:fld>
            <a:endParaRPr lang="en-US" dirty="0"/>
          </a:p>
        </p:txBody>
      </p:sp>
    </p:spTree>
    <p:extLst>
      <p:ext uri="{BB962C8B-B14F-4D97-AF65-F5344CB8AC3E}">
        <p14:creationId xmlns:p14="http://schemas.microsoft.com/office/powerpoint/2010/main" val="3693649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Harm- </a:t>
            </a:r>
            <a:r>
              <a:rPr lang="en-US" sz="1200" b="0" i="0" u="none" strike="noStrike" kern="1200" baseline="0" dirty="0" smtClean="0">
                <a:solidFill>
                  <a:schemeClr val="tx1"/>
                </a:solidFill>
                <a:latin typeface="+mn-lt"/>
                <a:ea typeface="+mn-ea"/>
                <a:cs typeface="+mn-cs"/>
              </a:rPr>
              <a:t>significant habitat modification or degradation which actually kills or injures fish or wildlife by significantly impairing essential behavioral  patterns, including, breeding, spawning, rearing, migrating, feeding or sheltering.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Harass- likelihood of injury to listed species to such extent as to significantly disrupt normal patterns which include, but are not limited to breeding, feeding or sheltering.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Disturb- means to agitate or bother a bald or golden eagle to a degree that causes, or is likely to cause, based on the best scientific information  available, 1) injury to an eagle, 2) a decrease in its productivity, by substantially interfering with normal breeding, feeding, or sheltering behavior, or 3) nest abandonment, by substantially interfering with normal breeding, feeding, or sheltering behavior."</a:t>
            </a:r>
            <a:endParaRPr lang="en-US" dirty="0"/>
          </a:p>
        </p:txBody>
      </p:sp>
      <p:sp>
        <p:nvSpPr>
          <p:cNvPr id="4" name="Slide Number Placeholder 3"/>
          <p:cNvSpPr>
            <a:spLocks noGrp="1"/>
          </p:cNvSpPr>
          <p:nvPr>
            <p:ph type="sldNum" sz="quarter" idx="10"/>
          </p:nvPr>
        </p:nvSpPr>
        <p:spPr/>
        <p:txBody>
          <a:bodyPr/>
          <a:lstStyle/>
          <a:p>
            <a:fld id="{2E5BA3BD-DA81-4D5B-94E9-1E9CE291F3F0}" type="slidenum">
              <a:rPr lang="en-US" smtClean="0"/>
              <a:pPr/>
              <a:t>15</a:t>
            </a:fld>
            <a:endParaRPr lang="en-US" dirty="0"/>
          </a:p>
        </p:txBody>
      </p:sp>
    </p:spTree>
    <p:extLst>
      <p:ext uri="{BB962C8B-B14F-4D97-AF65-F5344CB8AC3E}">
        <p14:creationId xmlns:p14="http://schemas.microsoft.com/office/powerpoint/2010/main" val="3853162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BA3BD-DA81-4D5B-94E9-1E9CE291F3F0}" type="slidenum">
              <a:rPr lang="en-US" smtClean="0"/>
              <a:pPr/>
              <a:t>16</a:t>
            </a:fld>
            <a:endParaRPr lang="en-US" dirty="0"/>
          </a:p>
        </p:txBody>
      </p:sp>
    </p:spTree>
    <p:extLst>
      <p:ext uri="{BB962C8B-B14F-4D97-AF65-F5344CB8AC3E}">
        <p14:creationId xmlns:p14="http://schemas.microsoft.com/office/powerpoint/2010/main" val="1942219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additional questions or comments about this webinar, please contact me, Andree, or either of today’s presenters. I want to thank </a:t>
            </a:r>
            <a:r>
              <a:rPr lang="en-US" b="1" dirty="0" smtClean="0"/>
              <a:t>Danielle </a:t>
            </a:r>
            <a:r>
              <a:rPr lang="en-US" dirty="0" smtClean="0"/>
              <a:t>for </a:t>
            </a:r>
            <a:r>
              <a:rPr lang="en-US" dirty="0"/>
              <a:t>a fantastic job, as well as all </a:t>
            </a:r>
            <a:r>
              <a:rPr lang="en-US" b="1" dirty="0"/>
              <a:t>###</a:t>
            </a:r>
            <a:r>
              <a:rPr lang="en-US" dirty="0"/>
              <a:t> of you for attending. I also want to extend a special thanks to Colin Lee for providing the excellent example on invasive species planning and control… pls contact Colin if you have additional questions. This webinar has been recorded and will be posted along with the .</a:t>
            </a:r>
            <a:r>
              <a:rPr lang="en-US" dirty="0" err="1"/>
              <a:t>ppts</a:t>
            </a:r>
            <a:r>
              <a:rPr lang="en-US" dirty="0"/>
              <a:t> for replay on conservationwebinars.net. </a:t>
            </a:r>
          </a:p>
          <a:p>
            <a:endParaRPr lang="en-US" dirty="0"/>
          </a:p>
          <a:p>
            <a:r>
              <a:rPr lang="en-US" dirty="0" smtClean="0"/>
              <a:t>We’ll be taking December</a:t>
            </a:r>
            <a:r>
              <a:rPr lang="en-US" baseline="0" dirty="0" smtClean="0"/>
              <a:t> off, but s</a:t>
            </a:r>
            <a:r>
              <a:rPr lang="en-US" dirty="0" smtClean="0"/>
              <a:t>tayed tuned for the next webinar in this series in</a:t>
            </a:r>
            <a:r>
              <a:rPr lang="en-US" baseline="0" dirty="0" smtClean="0"/>
              <a:t> mid January. </a:t>
            </a:r>
          </a:p>
          <a:p>
            <a:endParaRPr lang="en-US" baseline="0" dirty="0" smtClean="0"/>
          </a:p>
          <a:p>
            <a:r>
              <a:rPr lang="en-US" dirty="0" smtClean="0"/>
              <a:t>This </a:t>
            </a:r>
            <a:r>
              <a:rPr lang="en-US" dirty="0"/>
              <a:t>concludes today’s webinar, good day.</a:t>
            </a:r>
          </a:p>
          <a:p>
            <a:endParaRPr lang="en-US" dirty="0"/>
          </a:p>
        </p:txBody>
      </p:sp>
      <p:sp>
        <p:nvSpPr>
          <p:cNvPr id="4" name="Slide Number Placeholder 3"/>
          <p:cNvSpPr>
            <a:spLocks noGrp="1"/>
          </p:cNvSpPr>
          <p:nvPr>
            <p:ph type="sldNum" sz="quarter" idx="10"/>
          </p:nvPr>
        </p:nvSpPr>
        <p:spPr/>
        <p:txBody>
          <a:bodyPr/>
          <a:lstStyle/>
          <a:p>
            <a:fld id="{2E5BA3BD-DA81-4D5B-94E9-1E9CE291F3F0}" type="slidenum">
              <a:rPr lang="en-US" smtClean="0"/>
              <a:pPr/>
              <a:t>17</a:t>
            </a:fld>
            <a:endParaRPr lang="en-US"/>
          </a:p>
        </p:txBody>
      </p:sp>
    </p:spTree>
    <p:extLst>
      <p:ext uri="{BB962C8B-B14F-4D97-AF65-F5344CB8AC3E}">
        <p14:creationId xmlns:p14="http://schemas.microsoft.com/office/powerpoint/2010/main" val="25413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Bald and Golden Eagle Protection Act (16 U.S.C. 668-668c), enacted in 1940, and amended several times since then, prohibits anyone, without a permit issued by the Secretary of the Interior, from "taking" bald eagles, including their parts, nests, or eggs. The Act provides criminal penalties for persons who "take, possess, sell, purchase, barter, offer to sell, purchase or barter, transport, export or import, at any time or any manner, any bald eagle ... [or any golden eagle], alive or dead, or any part, nest, or egg thereof.“</a:t>
            </a:r>
          </a:p>
          <a:p>
            <a:endParaRPr lang="en-US" dirty="0" smtClean="0">
              <a:effectLst/>
            </a:endParaRPr>
          </a:p>
          <a:p>
            <a:r>
              <a:rPr lang="en-US" dirty="0" smtClean="0">
                <a:effectLst/>
              </a:rPr>
              <a:t>A violation of the Act can result in a fine of $100,000 ($200,000 for organizations), imprisonment for one year, or both, for a first offense. Penalties increase substantially for additional offenses, and a second violation of this Act is a felony.</a:t>
            </a:r>
            <a:endParaRPr lang="en-US" dirty="0"/>
          </a:p>
        </p:txBody>
      </p:sp>
      <p:sp>
        <p:nvSpPr>
          <p:cNvPr id="4" name="Slide Number Placeholder 3"/>
          <p:cNvSpPr>
            <a:spLocks noGrp="1"/>
          </p:cNvSpPr>
          <p:nvPr>
            <p:ph type="sldNum" sz="quarter" idx="10"/>
          </p:nvPr>
        </p:nvSpPr>
        <p:spPr/>
        <p:txBody>
          <a:bodyPr/>
          <a:lstStyle/>
          <a:p>
            <a:fld id="{2E5BA3BD-DA81-4D5B-94E9-1E9CE291F3F0}" type="slidenum">
              <a:rPr lang="en-US" smtClean="0"/>
              <a:pPr/>
              <a:t>2</a:t>
            </a:fld>
            <a:endParaRPr lang="en-US" dirty="0"/>
          </a:p>
        </p:txBody>
      </p:sp>
    </p:spTree>
    <p:extLst>
      <p:ext uri="{BB962C8B-B14F-4D97-AF65-F5344CB8AC3E}">
        <p14:creationId xmlns:p14="http://schemas.microsoft.com/office/powerpoint/2010/main" val="384742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Note that this definition includes “Disturb” which is not found in the</a:t>
            </a:r>
            <a:r>
              <a:rPr lang="en-US" sz="1200" baseline="0" dirty="0" smtClean="0"/>
              <a:t> ESA or MBTA</a:t>
            </a:r>
          </a:p>
          <a:p>
            <a:endParaRPr lang="en-US" sz="1200" baseline="0" dirty="0" smtClean="0"/>
          </a:p>
          <a:p>
            <a:r>
              <a:rPr lang="en-US" dirty="0" smtClean="0">
                <a:effectLst/>
              </a:rPr>
              <a:t>"Disturb" means: “to agitate or bother a bald or golden eagle to a degree that causes, or is likely to cause, based on the best scientific information available, 1) injury to an eagle, 2) a decrease in its productivity, by substantially interfering with normal breeding, feeding, or sheltering behavior, or 3) nest abandonment, by substantially interfering with normal breeding, feeding, or sheltering behavior."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E5BA3BD-DA81-4D5B-94E9-1E9CE291F3F0}" type="slidenum">
              <a:rPr lang="en-US" smtClean="0"/>
              <a:pPr/>
              <a:t>3</a:t>
            </a:fld>
            <a:endParaRPr lang="en-US" dirty="0"/>
          </a:p>
        </p:txBody>
      </p:sp>
    </p:spTree>
    <p:extLst>
      <p:ext uri="{BB962C8B-B14F-4D97-AF65-F5344CB8AC3E}">
        <p14:creationId xmlns:p14="http://schemas.microsoft.com/office/powerpoint/2010/main" val="1392889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effectLst/>
              </a:rPr>
              <a:t>In addition to immediate impacts, disturb also covers impacts that result from human-induced alterations initiated around a previously used nest site during a time when eagles are not present, if, upon the eagle's return, such alterations agitate or bother an eagle to a degree that interferes with or interrupts normal breeding, feeding, or sheltering habits, and causes injury, death or nest abandonment.</a:t>
            </a:r>
            <a:endParaRPr lang="en-US" dirty="0"/>
          </a:p>
        </p:txBody>
      </p:sp>
      <p:sp>
        <p:nvSpPr>
          <p:cNvPr id="4" name="Slide Number Placeholder 3"/>
          <p:cNvSpPr>
            <a:spLocks noGrp="1"/>
          </p:cNvSpPr>
          <p:nvPr>
            <p:ph type="sldNum" sz="quarter" idx="10"/>
          </p:nvPr>
        </p:nvSpPr>
        <p:spPr/>
        <p:txBody>
          <a:bodyPr/>
          <a:lstStyle/>
          <a:p>
            <a:fld id="{2E5BA3BD-DA81-4D5B-94E9-1E9CE291F3F0}" type="slidenum">
              <a:rPr lang="en-US" smtClean="0"/>
              <a:pPr/>
              <a:t>4</a:t>
            </a:fld>
            <a:endParaRPr lang="en-US" dirty="0"/>
          </a:p>
        </p:txBody>
      </p:sp>
    </p:spTree>
    <p:extLst>
      <p:ext uri="{BB962C8B-B14F-4D97-AF65-F5344CB8AC3E}">
        <p14:creationId xmlns:p14="http://schemas.microsoft.com/office/powerpoint/2010/main" val="671896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t>main </a:t>
            </a:r>
            <a:r>
              <a:rPr lang="en-US" dirty="0" smtClean="0"/>
              <a:t>eagle take permits that would interest </a:t>
            </a:r>
            <a:r>
              <a:rPr lang="en-US" dirty="0" smtClean="0"/>
              <a:t>NRCS is</a:t>
            </a:r>
            <a:r>
              <a:rPr lang="en-US" baseline="0" dirty="0" smtClean="0"/>
              <a:t> 22.26</a:t>
            </a:r>
            <a:endParaRPr lang="en-US" baseline="0" dirty="0" smtClean="0"/>
          </a:p>
          <a:p>
            <a:r>
              <a:rPr lang="en-US" baseline="0" dirty="0" smtClean="0"/>
              <a:t>Many other permits – scientific collection, Depredation, Falconry, Native American use, </a:t>
            </a:r>
            <a:r>
              <a:rPr lang="en-US" baseline="0" dirty="0" err="1" smtClean="0"/>
              <a:t>etc</a:t>
            </a:r>
            <a:endParaRPr lang="en-US" dirty="0" smtClean="0"/>
          </a:p>
          <a:p>
            <a:endParaRPr lang="en-US" dirty="0"/>
          </a:p>
        </p:txBody>
      </p:sp>
      <p:sp>
        <p:nvSpPr>
          <p:cNvPr id="4" name="Slide Number Placeholder 3"/>
          <p:cNvSpPr>
            <a:spLocks noGrp="1"/>
          </p:cNvSpPr>
          <p:nvPr>
            <p:ph type="sldNum" sz="quarter" idx="10"/>
          </p:nvPr>
        </p:nvSpPr>
        <p:spPr/>
        <p:txBody>
          <a:bodyPr/>
          <a:lstStyle/>
          <a:p>
            <a:fld id="{2E5BA3BD-DA81-4D5B-94E9-1E9CE291F3F0}" type="slidenum">
              <a:rPr lang="en-US" smtClean="0"/>
              <a:pPr/>
              <a:t>5</a:t>
            </a:fld>
            <a:endParaRPr lang="en-US" dirty="0"/>
          </a:p>
        </p:txBody>
      </p:sp>
    </p:spTree>
    <p:extLst>
      <p:ext uri="{BB962C8B-B14F-4D97-AF65-F5344CB8AC3E}">
        <p14:creationId xmlns:p14="http://schemas.microsoft.com/office/powerpoint/2010/main" val="3746388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sz="1200" dirty="0" smtClean="0"/>
              <a:t> This</a:t>
            </a:r>
            <a:r>
              <a:rPr lang="en-US" sz="1200" baseline="0" dirty="0" smtClean="0"/>
              <a:t> permit type is also referred to as the “</a:t>
            </a:r>
            <a:r>
              <a:rPr lang="en-US" sz="1200" baseline="0" dirty="0" err="1" smtClean="0"/>
              <a:t>nonpurposeful</a:t>
            </a:r>
            <a:r>
              <a:rPr lang="en-US" sz="1200" baseline="0" dirty="0" smtClean="0"/>
              <a:t>” take permit.</a:t>
            </a:r>
            <a:endParaRPr lang="en-US" sz="1200" dirty="0" smtClean="0"/>
          </a:p>
          <a:p>
            <a:pPr>
              <a:buFont typeface="Arial" pitchFamily="34" charset="0"/>
              <a:buChar char="•"/>
            </a:pPr>
            <a:r>
              <a:rPr lang="en-US" sz="1200" dirty="0" smtClean="0"/>
              <a:t> Example:  Disturbance</a:t>
            </a:r>
            <a:r>
              <a:rPr lang="en-US" sz="1200" baseline="0" dirty="0" smtClean="0"/>
              <a:t> at a nest due to residential construction or dam maintenance.  </a:t>
            </a:r>
            <a:endParaRPr lang="en-US" sz="1200" dirty="0" smtClean="0"/>
          </a:p>
          <a:p>
            <a:pPr>
              <a:buFont typeface="Arial" pitchFamily="34" charset="0"/>
              <a:buChar char="•"/>
            </a:pPr>
            <a:r>
              <a:rPr lang="en-US" sz="1200" dirty="0" smtClean="0"/>
              <a:t> Examples of lethal </a:t>
            </a:r>
            <a:r>
              <a:rPr lang="en-US" sz="1200" dirty="0" err="1" smtClean="0"/>
              <a:t>nonpurposeful</a:t>
            </a:r>
            <a:r>
              <a:rPr lang="en-US" sz="1200" dirty="0" smtClean="0"/>
              <a:t> take include</a:t>
            </a:r>
            <a:r>
              <a:rPr lang="en-US" sz="1200" baseline="0" dirty="0" smtClean="0"/>
              <a:t> collision with and electrocution on power lines, collisions with wind turbines.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E5BA3BD-DA81-4D5B-94E9-1E9CE291F3F0}" type="slidenum">
              <a:rPr lang="en-US" smtClean="0"/>
              <a:pPr/>
              <a:t>6</a:t>
            </a:fld>
            <a:endParaRPr lang="en-US" dirty="0"/>
          </a:p>
        </p:txBody>
      </p:sp>
    </p:spTree>
    <p:extLst>
      <p:ext uri="{BB962C8B-B14F-4D97-AF65-F5344CB8AC3E}">
        <p14:creationId xmlns:p14="http://schemas.microsoft.com/office/powerpoint/2010/main" val="231052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The second new permit</a:t>
            </a:r>
            <a:r>
              <a:rPr lang="en-US" sz="1200" baseline="0" dirty="0" smtClean="0"/>
              <a:t> type established in 2009 is for n</a:t>
            </a:r>
            <a:r>
              <a:rPr lang="en-US" sz="1200" dirty="0" smtClean="0"/>
              <a:t>est removal.</a:t>
            </a:r>
          </a:p>
          <a:p>
            <a:pPr eaLnBrk="1" hangingPunct="1"/>
            <a:r>
              <a:rPr lang="en-US" sz="1200" dirty="0" smtClean="0"/>
              <a:t>These</a:t>
            </a:r>
            <a:r>
              <a:rPr lang="en-US" sz="1200" baseline="0" dirty="0" smtClean="0"/>
              <a:t> </a:t>
            </a:r>
            <a:r>
              <a:rPr lang="en-US" sz="1200" dirty="0" smtClean="0"/>
              <a:t>permits can be</a:t>
            </a:r>
            <a:r>
              <a:rPr lang="en-US" sz="1200" baseline="0" dirty="0" smtClean="0"/>
              <a:t> issued under 4 basic scenarios:</a:t>
            </a:r>
          </a:p>
          <a:p>
            <a:pPr eaLnBrk="1" hangingPunct="1">
              <a:buFont typeface="Arial" pitchFamily="34" charset="0"/>
              <a:buChar char="•"/>
            </a:pPr>
            <a:r>
              <a:rPr lang="en-US" sz="1200" baseline="0" dirty="0" smtClean="0"/>
              <a:t>  Safety emergencies (people or eagles)</a:t>
            </a:r>
          </a:p>
          <a:p>
            <a:pPr eaLnBrk="1" hangingPunct="1">
              <a:buFont typeface="Arial" pitchFamily="34" charset="0"/>
              <a:buChar char="•"/>
            </a:pPr>
            <a:r>
              <a:rPr lang="en-US" sz="1200" baseline="0" dirty="0" smtClean="0"/>
              <a:t>  General health and safety</a:t>
            </a:r>
          </a:p>
          <a:p>
            <a:pPr eaLnBrk="1" hangingPunct="1">
              <a:buFont typeface="Arial" pitchFamily="34" charset="0"/>
              <a:buChar char="•"/>
            </a:pPr>
            <a:r>
              <a:rPr lang="en-US" sz="1200" baseline="0" dirty="0" smtClean="0"/>
              <a:t>  To restore operability to a human-made structure </a:t>
            </a:r>
          </a:p>
          <a:p>
            <a:pPr eaLnBrk="1" hangingPunct="1">
              <a:buFont typeface="Arial" pitchFamily="34" charset="0"/>
              <a:buChar char="•"/>
            </a:pPr>
            <a:r>
              <a:rPr lang="en-US" sz="1200" baseline="0" dirty="0" smtClean="0"/>
              <a:t>  For any reason if there is a net benefit to eagles</a:t>
            </a:r>
          </a:p>
          <a:p>
            <a:pPr eaLnBrk="1" hangingPunct="1">
              <a:buFont typeface="Arial" pitchFamily="34" charset="0"/>
              <a:buNone/>
            </a:pPr>
            <a:endParaRPr lang="en-US" sz="1200" baseline="0" dirty="0" smtClean="0"/>
          </a:p>
          <a:p>
            <a:pPr eaLnBrk="1" hangingPunct="1">
              <a:buFont typeface="Arial" pitchFamily="34" charset="0"/>
              <a:buNone/>
            </a:pPr>
            <a:r>
              <a:rPr lang="en-US" sz="1200" baseline="0" dirty="0" smtClean="0"/>
              <a:t>Only INACTIVE nests can be removed unless it is a safety emergency.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E5BA3BD-DA81-4D5B-94E9-1E9CE291F3F0}" type="slidenum">
              <a:rPr lang="en-US" smtClean="0"/>
              <a:pPr/>
              <a:t>7</a:t>
            </a:fld>
            <a:endParaRPr lang="en-US" dirty="0"/>
          </a:p>
        </p:txBody>
      </p:sp>
    </p:spTree>
    <p:extLst>
      <p:ext uri="{BB962C8B-B14F-4D97-AF65-F5344CB8AC3E}">
        <p14:creationId xmlns:p14="http://schemas.microsoft.com/office/powerpoint/2010/main" val="3460854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BA3BD-DA81-4D5B-94E9-1E9CE291F3F0}" type="slidenum">
              <a:rPr lang="en-US" smtClean="0"/>
              <a:pPr/>
              <a:t>8</a:t>
            </a:fld>
            <a:endParaRPr lang="en-US" dirty="0"/>
          </a:p>
        </p:txBody>
      </p:sp>
    </p:spTree>
    <p:extLst>
      <p:ext uri="{BB962C8B-B14F-4D97-AF65-F5344CB8AC3E}">
        <p14:creationId xmlns:p14="http://schemas.microsoft.com/office/powerpoint/2010/main" val="3579508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Located on page 3, section I of the</a:t>
            </a:r>
            <a:r>
              <a:rPr lang="en-US" baseline="0" dirty="0" smtClean="0"/>
              <a:t> </a:t>
            </a:r>
            <a:r>
              <a:rPr lang="en-US" dirty="0" smtClean="0"/>
              <a:t>CPA-52; we find the SEC</a:t>
            </a:r>
            <a:r>
              <a:rPr lang="en-US" baseline="0" dirty="0" smtClean="0"/>
              <a:t> for MB/BGEPA. As a reminder, the benchmark condition is documented in section G and the effects of each alternative on the SEC in section J. Planning step 3 &amp; 4</a:t>
            </a:r>
            <a:endParaRPr lang="en-US" dirty="0" smtClean="0"/>
          </a:p>
          <a:p>
            <a:endParaRPr lang="en-US" dirty="0"/>
          </a:p>
        </p:txBody>
      </p:sp>
      <p:sp>
        <p:nvSpPr>
          <p:cNvPr id="4" name="Slide Number Placeholder 3"/>
          <p:cNvSpPr>
            <a:spLocks noGrp="1"/>
          </p:cNvSpPr>
          <p:nvPr>
            <p:ph type="sldNum" sz="quarter" idx="10"/>
          </p:nvPr>
        </p:nvSpPr>
        <p:spPr/>
        <p:txBody>
          <a:bodyPr/>
          <a:lstStyle/>
          <a:p>
            <a:fld id="{2E5BA3BD-DA81-4D5B-94E9-1E9CE291F3F0}" type="slidenum">
              <a:rPr lang="en-US" smtClean="0"/>
              <a:pPr/>
              <a:t>9</a:t>
            </a:fld>
            <a:endParaRPr lang="en-US" dirty="0"/>
          </a:p>
        </p:txBody>
      </p:sp>
    </p:spTree>
    <p:extLst>
      <p:ext uri="{BB962C8B-B14F-4D97-AF65-F5344CB8AC3E}">
        <p14:creationId xmlns:p14="http://schemas.microsoft.com/office/powerpoint/2010/main" val="597745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74093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6FCF09A-D557-4274-B1B4-1E7BF4602F7F}" type="slidenum">
              <a:rPr lang="en-US" smtClean="0"/>
              <a:pPr/>
              <a:t>‹#›</a:t>
            </a:fld>
            <a:endParaRPr lang="en-US" dirty="0"/>
          </a:p>
        </p:txBody>
      </p:sp>
    </p:spTree>
    <p:extLst>
      <p:ext uri="{BB962C8B-B14F-4D97-AF65-F5344CB8AC3E}">
        <p14:creationId xmlns:p14="http://schemas.microsoft.com/office/powerpoint/2010/main" val="40420357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6FCF09A-D557-4274-B1B4-1E7BF4602F7F}" type="slidenum">
              <a:rPr lang="en-US" smtClean="0"/>
              <a:pPr/>
              <a:t>‹#›</a:t>
            </a:fld>
            <a:endParaRPr lang="en-US" dirty="0"/>
          </a:p>
        </p:txBody>
      </p:sp>
    </p:spTree>
    <p:extLst>
      <p:ext uri="{BB962C8B-B14F-4D97-AF65-F5344CB8AC3E}">
        <p14:creationId xmlns:p14="http://schemas.microsoft.com/office/powerpoint/2010/main" val="6429474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7200" y="309399"/>
            <a:ext cx="5867400" cy="369332"/>
          </a:xfrm>
          <a:prstGeom prst="rect">
            <a:avLst/>
          </a:prstGeom>
          <a:noFill/>
        </p:spPr>
        <p:txBody>
          <a:bodyPr wrap="square" rtlCol="0">
            <a:spAutoFit/>
          </a:bodyPr>
          <a:lstStyle/>
          <a:p>
            <a:r>
              <a:rPr lang="en-US" b="1" dirty="0" smtClean="0"/>
              <a:t>NRCS Environmental Evaluation Series – No. 6</a:t>
            </a:r>
            <a:endParaRPr lang="en-US" b="1" dirty="0"/>
          </a:p>
        </p:txBody>
      </p:sp>
      <p:pic>
        <p:nvPicPr>
          <p:cNvPr id="1027" name="Picture 3" descr="S:\CNTSC\Logos, Maps &amp; Presentations\NRCS 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228600"/>
            <a:ext cx="2255334" cy="4266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 y="1219200"/>
            <a:ext cx="8732334" cy="2308324"/>
          </a:xfrm>
          <a:prstGeom prst="rect">
            <a:avLst/>
          </a:prstGeom>
          <a:noFill/>
        </p:spPr>
        <p:txBody>
          <a:bodyPr wrap="square" rtlCol="0">
            <a:spAutoFit/>
          </a:bodyPr>
          <a:lstStyle/>
          <a:p>
            <a:pPr algn="ctr"/>
            <a:r>
              <a:rPr lang="en-US" sz="36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Planning for </a:t>
            </a:r>
          </a:p>
          <a:p>
            <a:pPr algn="ctr"/>
            <a:r>
              <a:rPr lang="en-US" sz="36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Endangered Species/ Migratory Birds/ Bald and Golden Eagles </a:t>
            </a:r>
          </a:p>
          <a:p>
            <a:pPr algn="ctr"/>
            <a:r>
              <a:rPr lang="en-US" sz="36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Special Environmental Concerns</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1756752" y="3711130"/>
            <a:ext cx="5715000" cy="2462213"/>
          </a:xfrm>
          <a:prstGeom prst="rect">
            <a:avLst/>
          </a:prstGeom>
          <a:noFill/>
        </p:spPr>
        <p:txBody>
          <a:bodyPr wrap="square" rtlCol="0">
            <a:spAutoFit/>
          </a:bodyPr>
          <a:lstStyle/>
          <a:p>
            <a:pPr algn="ctr"/>
            <a:r>
              <a:rPr lang="en-US" sz="1400" dirty="0" smtClean="0"/>
              <a:t>Presented by:</a:t>
            </a:r>
          </a:p>
          <a:p>
            <a:pPr algn="ctr"/>
            <a:endParaRPr lang="en-US" sz="1000" dirty="0" smtClean="0"/>
          </a:p>
          <a:p>
            <a:pPr marL="0" algn="ctr" defTabSz="914400" rtl="0" eaLnBrk="1" latinLnBrk="0" hangingPunct="1"/>
            <a:endParaRPr lang="en-US" sz="1000" b="1" kern="1200" dirty="0" smtClean="0">
              <a:solidFill>
                <a:schemeClr val="tx1"/>
              </a:solidFill>
              <a:latin typeface="+mn-lt"/>
              <a:ea typeface="+mn-ea"/>
              <a:cs typeface="+mn-cs"/>
            </a:endParaRPr>
          </a:p>
          <a:p>
            <a:pPr marL="0" algn="ctr" defTabSz="914400" rtl="0" eaLnBrk="1" latinLnBrk="0" hangingPunct="1"/>
            <a:r>
              <a:rPr lang="en-US" sz="2000" b="1" kern="1200" dirty="0" smtClean="0">
                <a:solidFill>
                  <a:schemeClr val="tx1"/>
                </a:solidFill>
                <a:latin typeface="+mn-lt"/>
                <a:ea typeface="+mn-ea"/>
                <a:cs typeface="+mn-cs"/>
              </a:rPr>
              <a:t>Danielle Flynn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rPr>
              <a:t>National Biologist</a:t>
            </a:r>
          </a:p>
          <a:p>
            <a:pPr marL="0" algn="ctr" defTabSz="914400" rtl="0" eaLnBrk="1" latinLnBrk="0" hangingPunct="1"/>
            <a:r>
              <a:rPr lang="en-US" sz="1400" kern="1200" baseline="0" dirty="0" smtClean="0">
                <a:solidFill>
                  <a:schemeClr val="tx1"/>
                </a:solidFill>
                <a:latin typeface="+mn-lt"/>
                <a:ea typeface="+mn-ea"/>
                <a:cs typeface="+mn-cs"/>
              </a:rPr>
              <a:t>Ecological Sciences Division</a:t>
            </a:r>
          </a:p>
          <a:p>
            <a:pPr marL="0" algn="ctr" defTabSz="914400" rtl="0" eaLnBrk="1" latinLnBrk="0" hangingPunct="1"/>
            <a:endParaRPr lang="en-US" sz="1000" b="1" kern="1200" dirty="0" smtClean="0">
              <a:solidFill>
                <a:schemeClr val="tx1"/>
              </a:solidFill>
              <a:latin typeface="+mn-lt"/>
              <a:ea typeface="+mn-ea"/>
              <a:cs typeface="+mn-cs"/>
            </a:endParaRPr>
          </a:p>
          <a:p>
            <a:pPr marL="0" algn="ctr" defTabSz="914400" rtl="0" eaLnBrk="1" latinLnBrk="0" hangingPunct="1"/>
            <a:r>
              <a:rPr lang="en-US" sz="2000" b="1" kern="1200" dirty="0" smtClean="0">
                <a:solidFill>
                  <a:schemeClr val="tx1"/>
                </a:solidFill>
                <a:latin typeface="+mn-lt"/>
                <a:ea typeface="+mn-ea"/>
                <a:cs typeface="+mn-cs"/>
              </a:rPr>
              <a:t>Matthew Judy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rPr>
              <a:t>Senior Ecologist</a:t>
            </a:r>
          </a:p>
          <a:p>
            <a:pPr marL="0" algn="ctr" defTabSz="914400" rtl="0" eaLnBrk="1" latinLnBrk="0" hangingPunct="1"/>
            <a:r>
              <a:rPr lang="en-US" sz="1400" kern="1200" baseline="0" dirty="0" smtClean="0">
                <a:solidFill>
                  <a:schemeClr val="tx1"/>
                </a:solidFill>
                <a:latin typeface="+mn-lt"/>
                <a:ea typeface="+mn-ea"/>
                <a:cs typeface="+mn-cs"/>
              </a:rPr>
              <a:t>Central National Technology Support Center</a:t>
            </a:r>
          </a:p>
          <a:p>
            <a:pPr algn="ctr"/>
            <a:endParaRPr lang="en-US" sz="1400" dirty="0" smtClean="0"/>
          </a:p>
        </p:txBody>
      </p:sp>
      <p:sp>
        <p:nvSpPr>
          <p:cNvPr id="10" name="TextBox 9"/>
          <p:cNvSpPr txBox="1"/>
          <p:nvPr/>
        </p:nvSpPr>
        <p:spPr>
          <a:xfrm>
            <a:off x="784274" y="6400800"/>
            <a:ext cx="7727852" cy="307777"/>
          </a:xfrm>
          <a:prstGeom prst="rect">
            <a:avLst/>
          </a:prstGeom>
          <a:noFill/>
        </p:spPr>
        <p:txBody>
          <a:bodyPr wrap="square" rtlCol="0">
            <a:spAutoFit/>
          </a:bodyPr>
          <a:lstStyle/>
          <a:p>
            <a:r>
              <a:rPr lang="en-US" sz="1400" dirty="0" smtClean="0"/>
              <a:t>Session Moderator:</a:t>
            </a:r>
            <a:r>
              <a:rPr lang="en-US" sz="1400" baseline="0" dirty="0" smtClean="0"/>
              <a:t> </a:t>
            </a:r>
            <a:r>
              <a:rPr lang="en-US" sz="1400" dirty="0" smtClean="0"/>
              <a:t> Matthew Judy					11/13/2013</a:t>
            </a:r>
            <a:endParaRPr lang="en-US" sz="1400" dirty="0"/>
          </a:p>
        </p:txBody>
      </p:sp>
    </p:spTree>
    <p:extLst>
      <p:ext uri="{BB962C8B-B14F-4D97-AF65-F5344CB8AC3E}">
        <p14:creationId xmlns:p14="http://schemas.microsoft.com/office/powerpoint/2010/main" val="398907335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133600" y="1295400"/>
            <a:ext cx="5486400" cy="369332"/>
          </a:xfrm>
          <a:prstGeom prst="rect">
            <a:avLst/>
          </a:prstGeom>
          <a:noFill/>
        </p:spPr>
        <p:txBody>
          <a:bodyPr wrap="square" rtlCol="0">
            <a:spAutoFit/>
          </a:bodyPr>
          <a:lstStyle/>
          <a:p>
            <a:endParaRPr lang="en-US" dirty="0"/>
          </a:p>
        </p:txBody>
      </p:sp>
      <p:sp>
        <p:nvSpPr>
          <p:cNvPr id="11" name="TextBox 10"/>
          <p:cNvSpPr txBox="1"/>
          <p:nvPr/>
        </p:nvSpPr>
        <p:spPr>
          <a:xfrm>
            <a:off x="533400" y="6428601"/>
            <a:ext cx="1981200" cy="276999"/>
          </a:xfrm>
          <a:prstGeom prst="rect">
            <a:avLst/>
          </a:prstGeom>
          <a:noFill/>
        </p:spPr>
        <p:txBody>
          <a:bodyPr wrap="square" rtlCol="0">
            <a:spAutoFit/>
          </a:bodyPr>
          <a:lstStyle/>
          <a:p>
            <a:pPr algn="l"/>
            <a:r>
              <a:rPr lang="en-US" sz="1200" b="1" cap="none" spc="0" baseline="0" dirty="0" smtClean="0">
                <a:ln w="1905"/>
                <a:solidFill>
                  <a:schemeClr val="accent4">
                    <a:lumMod val="60000"/>
                    <a:lumOff val="40000"/>
                  </a:schemeClr>
                </a:solidFill>
                <a:effectLst>
                  <a:innerShdw blurRad="69850" dist="43180" dir="5400000">
                    <a:srgbClr val="000000">
                      <a:alpha val="65000"/>
                    </a:srgbClr>
                  </a:innerShdw>
                </a:effectLst>
              </a:rPr>
              <a:t>11/13/2013</a:t>
            </a:r>
            <a:endParaRPr lang="en-US" sz="1200" b="1" cap="none" spc="0" baseline="0" dirty="0">
              <a:ln w="1905"/>
              <a:solidFill>
                <a:schemeClr val="accent4">
                  <a:lumMod val="60000"/>
                  <a:lumOff val="40000"/>
                </a:schemeClr>
              </a:solidFill>
              <a:effectLst>
                <a:innerShdw blurRad="69850" dist="43180" dir="5400000">
                  <a:srgbClr val="000000">
                    <a:alpha val="65000"/>
                  </a:srgbClr>
                </a:innerShdw>
              </a:effectLst>
            </a:endParaRPr>
          </a:p>
        </p:txBody>
      </p:sp>
      <p:sp>
        <p:nvSpPr>
          <p:cNvPr id="8" name="TextBox 7"/>
          <p:cNvSpPr txBox="1"/>
          <p:nvPr/>
        </p:nvSpPr>
        <p:spPr>
          <a:xfrm>
            <a:off x="304800" y="6367046"/>
            <a:ext cx="8763000" cy="338554"/>
          </a:xfrm>
          <a:prstGeom prst="rect">
            <a:avLst/>
          </a:prstGeom>
          <a:solidFill>
            <a:schemeClr val="accent4">
              <a:lumMod val="60000"/>
              <a:lumOff val="40000"/>
              <a:alpha val="33000"/>
            </a:schemeClr>
          </a:solidFill>
          <a:effectLst>
            <a:softEdge rad="76200"/>
          </a:effectLst>
        </p:spPr>
        <p:txBody>
          <a:bodyPr wrap="square" rtlCol="0">
            <a:spAutoFit/>
          </a:bodyPr>
          <a:lstStyle/>
          <a:p>
            <a:pPr algn="ctr"/>
            <a:r>
              <a:rPr lang="en-US" sz="1600" b="1" cap="none" spc="0" dirty="0" smtClean="0">
                <a:ln w="1905"/>
                <a:solidFill>
                  <a:schemeClr val="accent4">
                    <a:lumMod val="60000"/>
                    <a:lumOff val="40000"/>
                  </a:schemeClr>
                </a:solidFill>
                <a:effectLst>
                  <a:innerShdw blurRad="69850" dist="43180" dir="5400000">
                    <a:srgbClr val="000000">
                      <a:alpha val="65000"/>
                    </a:srgbClr>
                  </a:innerShdw>
                </a:effectLst>
              </a:rPr>
              <a:t>NRCS Environmental Evaluation Series</a:t>
            </a:r>
            <a:endParaRPr lang="en-US" sz="1600" b="1" cap="none" spc="0" dirty="0">
              <a:ln w="1905"/>
              <a:solidFill>
                <a:schemeClr val="accent4">
                  <a:lumMod val="60000"/>
                  <a:lumOff val="40000"/>
                </a:schemeClr>
              </a:solidFill>
              <a:effectLst>
                <a:innerShdw blurRad="69850" dist="43180" dir="5400000">
                  <a:srgbClr val="000000">
                    <a:alpha val="65000"/>
                  </a:srgbClr>
                </a:innerShdw>
              </a:effectLst>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marL="0" algn="r" defTabSz="914400" rtl="0" eaLnBrk="1" latinLnBrk="0" hangingPunct="1">
              <a:defRPr lang="en-US" sz="1400" b="1" kern="1200" cap="none" spc="0" smtClean="0">
                <a:ln w="1905"/>
                <a:solidFill>
                  <a:schemeClr val="accent4">
                    <a:lumMod val="60000"/>
                    <a:lumOff val="40000"/>
                  </a:schemeClr>
                </a:solidFill>
                <a:effectLst>
                  <a:innerShdw blurRad="69850" dist="43180" dir="5400000">
                    <a:srgbClr val="000000">
                      <a:alpha val="65000"/>
                    </a:srgbClr>
                  </a:innerShdw>
                </a:effectLst>
                <a:latin typeface="+mn-lt"/>
                <a:ea typeface="+mn-ea"/>
                <a:cs typeface="+mn-cs"/>
              </a:defRPr>
            </a:lvl1pPr>
          </a:lstStyle>
          <a:p>
            <a:fld id="{16FCF09A-D557-4274-B1B4-1E7BF4602F7F}" type="slidenum">
              <a:rPr lang="en-US" smtClean="0"/>
              <a:pPr/>
              <a:t>‹#›</a:t>
            </a:fld>
            <a:endParaRPr lang="en-US" dirty="0"/>
          </a:p>
        </p:txBody>
      </p:sp>
      <p:sp>
        <p:nvSpPr>
          <p:cNvPr id="7" name="TextBox 6"/>
          <p:cNvSpPr txBox="1"/>
          <p:nvPr/>
        </p:nvSpPr>
        <p:spPr>
          <a:xfrm rot="16200000">
            <a:off x="-3198167" y="3259721"/>
            <a:ext cx="6858000" cy="338554"/>
          </a:xfrm>
          <a:prstGeom prst="rect">
            <a:avLst/>
          </a:prstGeom>
          <a:solidFill>
            <a:schemeClr val="bg2">
              <a:lumMod val="50000"/>
              <a:alpha val="23000"/>
            </a:schemeClr>
          </a:solidFill>
          <a:effectLst>
            <a:softEdge rad="63500"/>
          </a:effectLst>
        </p:spPr>
        <p:txBody>
          <a:bodyPr wrap="square" rtlCol="0">
            <a:spAutoFit/>
          </a:bodyPr>
          <a:lstStyle/>
          <a:p>
            <a:pPr algn="ctr"/>
            <a:r>
              <a:rPr lang="en-US" sz="1600" b="1" cap="none" spc="0" dirty="0" smtClean="0">
                <a:ln w="1905"/>
                <a:gradFill>
                  <a:gsLst>
                    <a:gs pos="0">
                      <a:schemeClr val="accent6">
                        <a:shade val="20000"/>
                        <a:satMod val="200000"/>
                        <a:alpha val="11000"/>
                        <a:lumMod val="63000"/>
                        <a:lumOff val="37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Planning for E&amp;T</a:t>
            </a:r>
            <a:r>
              <a:rPr lang="en-US" sz="1600" b="1" cap="none" spc="0" baseline="0" dirty="0" smtClean="0">
                <a:ln w="1905"/>
                <a:gradFill>
                  <a:gsLst>
                    <a:gs pos="0">
                      <a:schemeClr val="accent6">
                        <a:shade val="20000"/>
                        <a:satMod val="200000"/>
                        <a:alpha val="11000"/>
                        <a:lumMod val="63000"/>
                        <a:lumOff val="37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Species/ Migratory Birds/ Bald &amp; Golden Eagles</a:t>
            </a:r>
            <a:endParaRPr lang="en-US" sz="1600" b="1" cap="none" spc="0" dirty="0">
              <a:ln w="1905"/>
              <a:gradFill>
                <a:gsLst>
                  <a:gs pos="0">
                    <a:schemeClr val="accent6">
                      <a:shade val="20000"/>
                      <a:satMod val="200000"/>
                      <a:alpha val="11000"/>
                      <a:lumMod val="63000"/>
                      <a:lumOff val="37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729360952"/>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fws.gov/midwest/eagle/pdf/NationalBaldEagleManagementGuidelines.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danielle.flynn@wdc.usda.gov"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mailto:andree.duvarney@wdc.usda.gov" TargetMode="External"/><Relationship Id="rId4" Type="http://schemas.openxmlformats.org/officeDocument/2006/relationships/hyperlink" Target="mailto:matthew.judy@ftw.usd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143000"/>
          </a:xfrm>
        </p:spPr>
        <p:txBody>
          <a:bodyPr/>
          <a:lstStyle/>
          <a:p>
            <a:r>
              <a:rPr lang="en-US" dirty="0" smtClean="0"/>
              <a:t>Part 3</a:t>
            </a:r>
            <a:endParaRPr lang="en-US" dirty="0"/>
          </a:p>
        </p:txBody>
      </p:sp>
      <p:sp>
        <p:nvSpPr>
          <p:cNvPr id="4" name="Slide Number Placeholder 3"/>
          <p:cNvSpPr>
            <a:spLocks noGrp="1"/>
          </p:cNvSpPr>
          <p:nvPr>
            <p:ph type="sldNum" sz="quarter" idx="12"/>
          </p:nvPr>
        </p:nvSpPr>
        <p:spPr/>
        <p:txBody>
          <a:bodyPr/>
          <a:lstStyle/>
          <a:p>
            <a:fld id="{16FCF09A-D557-4274-B1B4-1E7BF4602F7F}" type="slidenum">
              <a:rPr lang="en-US" smtClean="0"/>
              <a:pPr/>
              <a:t>1</a:t>
            </a:fld>
            <a:endParaRPr lang="en-US" dirty="0"/>
          </a:p>
        </p:txBody>
      </p:sp>
      <p:sp>
        <p:nvSpPr>
          <p:cNvPr id="6" name="Rectangle 5"/>
          <p:cNvSpPr/>
          <p:nvPr/>
        </p:nvSpPr>
        <p:spPr>
          <a:xfrm>
            <a:off x="914400" y="4038600"/>
            <a:ext cx="7924800" cy="1569660"/>
          </a:xfrm>
          <a:prstGeom prst="rect">
            <a:avLst/>
          </a:prstGeom>
          <a:noFill/>
        </p:spPr>
        <p:txBody>
          <a:bodyPr wrap="square" lIns="91440" tIns="45720" rIns="91440" bIns="45720">
            <a:spAutoFit/>
          </a:bodyPr>
          <a:lstStyle/>
          <a:p>
            <a:pPr algn="ctr"/>
            <a:r>
              <a:rPr 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Bald and Golden Eagle Protection Act</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481986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FCF09A-D557-4274-B1B4-1E7BF4602F7F}" type="slidenum">
              <a:rPr lang="en-US" smtClean="0"/>
              <a:pPr/>
              <a:t>10</a:t>
            </a:fld>
            <a:endParaRPr lang="en-US" dirty="0"/>
          </a:p>
        </p:txBody>
      </p:sp>
      <p:pic>
        <p:nvPicPr>
          <p:cNvPr id="153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8518755" cy="313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p:cNvSpPr>
            <a:spLocks noGrp="1"/>
          </p:cNvSpPr>
          <p:nvPr>
            <p:ph type="title"/>
          </p:nvPr>
        </p:nvSpPr>
        <p:spPr>
          <a:xfrm>
            <a:off x="381000" y="228600"/>
            <a:ext cx="8229600" cy="1143000"/>
          </a:xfrm>
        </p:spPr>
        <p:txBody>
          <a:bodyPr/>
          <a:lstStyle/>
          <a:p>
            <a:r>
              <a:rPr lang="en-US" sz="3600" dirty="0" smtClean="0"/>
              <a:t>Bald and Golden Eagle Protection Act Guide Sheet</a:t>
            </a:r>
            <a:endParaRPr lang="en-US" sz="3600" dirty="0"/>
          </a:p>
        </p:txBody>
      </p:sp>
    </p:spTree>
    <p:extLst>
      <p:ext uri="{BB962C8B-B14F-4D97-AF65-F5344CB8AC3E}">
        <p14:creationId xmlns:p14="http://schemas.microsoft.com/office/powerpoint/2010/main" val="3155433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Bald and Golden Eagle Protection Act Guide Sheet</a:t>
            </a:r>
            <a:endParaRPr lang="en-US" sz="3600" dirty="0"/>
          </a:p>
        </p:txBody>
      </p:sp>
      <p:sp>
        <p:nvSpPr>
          <p:cNvPr id="4" name="Slide Number Placeholder 3"/>
          <p:cNvSpPr>
            <a:spLocks noGrp="1"/>
          </p:cNvSpPr>
          <p:nvPr>
            <p:ph type="sldNum" sz="quarter" idx="12"/>
          </p:nvPr>
        </p:nvSpPr>
        <p:spPr/>
        <p:txBody>
          <a:bodyPr/>
          <a:lstStyle/>
          <a:p>
            <a:fld id="{16FCF09A-D557-4274-B1B4-1E7BF4602F7F}" type="slidenum">
              <a:rPr lang="en-US" smtClean="0"/>
              <a:pPr/>
              <a:t>11</a:t>
            </a:fld>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8548688" cy="3441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643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National Bald Eagle Management Guidelines</a:t>
            </a:r>
            <a:endParaRPr lang="en-US" sz="3600" dirty="0"/>
          </a:p>
        </p:txBody>
      </p:sp>
      <p:sp>
        <p:nvSpPr>
          <p:cNvPr id="4" name="Slide Number Placeholder 3"/>
          <p:cNvSpPr>
            <a:spLocks noGrp="1"/>
          </p:cNvSpPr>
          <p:nvPr>
            <p:ph type="sldNum" sz="quarter" idx="12"/>
          </p:nvPr>
        </p:nvSpPr>
        <p:spPr/>
        <p:txBody>
          <a:bodyPr/>
          <a:lstStyle/>
          <a:p>
            <a:fld id="{16FCF09A-D557-4274-B1B4-1E7BF4602F7F}" type="slidenum">
              <a:rPr lang="en-US" smtClean="0"/>
              <a:pPr/>
              <a:t>12</a:t>
            </a:fld>
            <a:endParaRPr lang="en-US" dirty="0"/>
          </a:p>
        </p:txBody>
      </p:sp>
      <p:sp>
        <p:nvSpPr>
          <p:cNvPr id="5" name="Rectangle 4"/>
          <p:cNvSpPr/>
          <p:nvPr/>
        </p:nvSpPr>
        <p:spPr>
          <a:xfrm>
            <a:off x="1066800" y="1676400"/>
            <a:ext cx="7467600" cy="1231106"/>
          </a:xfrm>
          <a:prstGeom prst="rect">
            <a:avLst/>
          </a:prstGeom>
        </p:spPr>
        <p:txBody>
          <a:bodyPr wrap="square">
            <a:spAutoFit/>
          </a:bodyPr>
          <a:lstStyle/>
          <a:p>
            <a:r>
              <a:rPr lang="en-US" sz="2800" dirty="0">
                <a:hlinkClick r:id="rId3"/>
              </a:rPr>
              <a:t>http://</a:t>
            </a:r>
            <a:r>
              <a:rPr lang="en-US" sz="2800" dirty="0" smtClean="0">
                <a:hlinkClick r:id="rId3"/>
              </a:rPr>
              <a:t>www.fws.gov/midwest/eagle/pdf/NationalBaldEagleManagementGuidelines.pdf</a:t>
            </a:r>
            <a:endParaRPr lang="en-US" sz="2800" dirty="0" smtClean="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62400"/>
            <a:ext cx="7779974"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442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FCF09A-D557-4274-B1B4-1E7BF4602F7F}" type="slidenum">
              <a:rPr lang="en-US" smtClean="0"/>
              <a:pPr/>
              <a:t>13</a:t>
            </a:fld>
            <a:endParaRPr lang="en-US" dirty="0"/>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685800"/>
            <a:ext cx="85344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14400" y="1857345"/>
            <a:ext cx="2362200" cy="400110"/>
          </a:xfrm>
          <a:prstGeom prst="rect">
            <a:avLst/>
          </a:prstGeom>
          <a:noFill/>
        </p:spPr>
        <p:txBody>
          <a:bodyPr wrap="square" rtlCol="0">
            <a:spAutoFit/>
          </a:bodyPr>
          <a:lstStyle/>
          <a:p>
            <a:r>
              <a:rPr lang="en-US" sz="1000" dirty="0"/>
              <a:t>To manage the </a:t>
            </a:r>
            <a:r>
              <a:rPr lang="en-US" sz="1000" dirty="0" smtClean="0"/>
              <a:t>340 </a:t>
            </a:r>
            <a:r>
              <a:rPr lang="en-US" sz="1000" dirty="0"/>
              <a:t>acre woodland for wildlife habitat and income production.</a:t>
            </a:r>
          </a:p>
        </p:txBody>
      </p:sp>
      <p:sp>
        <p:nvSpPr>
          <p:cNvPr id="3" name="TextBox 2"/>
          <p:cNvSpPr txBox="1"/>
          <p:nvPr/>
        </p:nvSpPr>
        <p:spPr>
          <a:xfrm>
            <a:off x="885824" y="2438400"/>
            <a:ext cx="1209675" cy="707886"/>
          </a:xfrm>
          <a:prstGeom prst="rect">
            <a:avLst/>
          </a:prstGeom>
          <a:noFill/>
        </p:spPr>
        <p:txBody>
          <a:bodyPr wrap="square" rtlCol="0">
            <a:spAutoFit/>
          </a:bodyPr>
          <a:lstStyle/>
          <a:p>
            <a:r>
              <a:rPr lang="en-US" sz="1000" dirty="0" smtClean="0"/>
              <a:t>Control stocking density/ increase </a:t>
            </a:r>
            <a:r>
              <a:rPr lang="en-US" sz="1000" dirty="0"/>
              <a:t>understory vegetation. </a:t>
            </a:r>
          </a:p>
        </p:txBody>
      </p:sp>
      <p:sp>
        <p:nvSpPr>
          <p:cNvPr id="5" name="TextBox 4"/>
          <p:cNvSpPr txBox="1"/>
          <p:nvPr/>
        </p:nvSpPr>
        <p:spPr>
          <a:xfrm>
            <a:off x="2095500" y="2644914"/>
            <a:ext cx="1485900" cy="553998"/>
          </a:xfrm>
          <a:prstGeom prst="rect">
            <a:avLst/>
          </a:prstGeom>
          <a:noFill/>
        </p:spPr>
        <p:txBody>
          <a:bodyPr wrap="square" rtlCol="0">
            <a:spAutoFit/>
          </a:bodyPr>
          <a:lstStyle/>
          <a:p>
            <a:r>
              <a:rPr lang="en-US" sz="1000" dirty="0" smtClean="0"/>
              <a:t>Continued </a:t>
            </a:r>
            <a:r>
              <a:rPr lang="en-US" sz="1000" dirty="0"/>
              <a:t>no-management other than fire suppression.</a:t>
            </a:r>
          </a:p>
        </p:txBody>
      </p:sp>
      <p:sp>
        <p:nvSpPr>
          <p:cNvPr id="6" name="TextBox 5"/>
          <p:cNvSpPr txBox="1"/>
          <p:nvPr/>
        </p:nvSpPr>
        <p:spPr>
          <a:xfrm>
            <a:off x="3600450" y="2599581"/>
            <a:ext cx="1733550" cy="553998"/>
          </a:xfrm>
          <a:prstGeom prst="rect">
            <a:avLst/>
          </a:prstGeom>
          <a:noFill/>
        </p:spPr>
        <p:txBody>
          <a:bodyPr wrap="square" rtlCol="0">
            <a:spAutoFit/>
          </a:bodyPr>
          <a:lstStyle/>
          <a:p>
            <a:r>
              <a:rPr lang="en-US" sz="1000" dirty="0" smtClean="0"/>
              <a:t>FSI (666), Firebreak </a:t>
            </a:r>
            <a:r>
              <a:rPr lang="en-US" sz="1000" dirty="0"/>
              <a:t>(394</a:t>
            </a:r>
            <a:r>
              <a:rPr lang="en-US" sz="1000" dirty="0" smtClean="0"/>
              <a:t>), Prescribed Burn (338), UWHM </a:t>
            </a:r>
            <a:r>
              <a:rPr lang="en-US" sz="1000" dirty="0"/>
              <a:t>(645). </a:t>
            </a:r>
          </a:p>
        </p:txBody>
      </p:sp>
      <p:sp>
        <p:nvSpPr>
          <p:cNvPr id="7" name="TextBox 6"/>
          <p:cNvSpPr txBox="1"/>
          <p:nvPr/>
        </p:nvSpPr>
        <p:spPr>
          <a:xfrm>
            <a:off x="874947" y="4944904"/>
            <a:ext cx="1220552" cy="707886"/>
          </a:xfrm>
          <a:prstGeom prst="rect">
            <a:avLst/>
          </a:prstGeom>
          <a:noFill/>
        </p:spPr>
        <p:txBody>
          <a:bodyPr wrap="square" rtlCol="0">
            <a:spAutoFit/>
          </a:bodyPr>
          <a:lstStyle/>
          <a:p>
            <a:r>
              <a:rPr lang="en-US" sz="1000" dirty="0" smtClean="0"/>
              <a:t>Active Bald eagle nest site in NW portion of tract 123.</a:t>
            </a:r>
            <a:endParaRPr lang="en-US" sz="1000" dirty="0"/>
          </a:p>
        </p:txBody>
      </p:sp>
      <p:sp>
        <p:nvSpPr>
          <p:cNvPr id="8" name="TextBox 7"/>
          <p:cNvSpPr txBox="1"/>
          <p:nvPr/>
        </p:nvSpPr>
        <p:spPr>
          <a:xfrm>
            <a:off x="3600450" y="4768305"/>
            <a:ext cx="1400175" cy="553998"/>
          </a:xfrm>
          <a:prstGeom prst="rect">
            <a:avLst/>
          </a:prstGeom>
          <a:noFill/>
        </p:spPr>
        <p:txBody>
          <a:bodyPr wrap="square" rtlCol="0">
            <a:spAutoFit/>
          </a:bodyPr>
          <a:lstStyle/>
          <a:p>
            <a:r>
              <a:rPr lang="en-US" sz="1000" dirty="0" smtClean="0"/>
              <a:t>No Effect- operations compliant w/ NBEMG (see mitigation)</a:t>
            </a:r>
            <a:endParaRPr lang="en-US" sz="1000" dirty="0"/>
          </a:p>
        </p:txBody>
      </p:sp>
      <p:sp>
        <p:nvSpPr>
          <p:cNvPr id="9" name="TextBox 8"/>
          <p:cNvSpPr txBox="1"/>
          <p:nvPr/>
        </p:nvSpPr>
        <p:spPr>
          <a:xfrm>
            <a:off x="2209801" y="4821793"/>
            <a:ext cx="1066800" cy="400110"/>
          </a:xfrm>
          <a:prstGeom prst="rect">
            <a:avLst/>
          </a:prstGeom>
          <a:noFill/>
        </p:spPr>
        <p:txBody>
          <a:bodyPr wrap="square" rtlCol="0">
            <a:spAutoFit/>
          </a:bodyPr>
          <a:lstStyle/>
          <a:p>
            <a:r>
              <a:rPr lang="en-US" sz="1000" dirty="0" smtClean="0"/>
              <a:t>No Effect- No actions taken</a:t>
            </a:r>
            <a:endParaRPr lang="en-US" sz="1000" dirty="0"/>
          </a:p>
        </p:txBody>
      </p:sp>
    </p:spTree>
    <p:extLst>
      <p:ext uri="{BB962C8B-B14F-4D97-AF65-F5344CB8AC3E}">
        <p14:creationId xmlns:p14="http://schemas.microsoft.com/office/powerpoint/2010/main" val="2195978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FCF09A-D557-4274-B1B4-1E7BF4602F7F}" type="slidenum">
              <a:rPr lang="en-US" smtClean="0"/>
              <a:pPr/>
              <a:t>14</a:t>
            </a:fld>
            <a:endParaRPr lang="en-US"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6613"/>
            <a:ext cx="8418513"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2590800"/>
            <a:ext cx="1209675" cy="707886"/>
          </a:xfrm>
          <a:prstGeom prst="rect">
            <a:avLst/>
          </a:prstGeom>
          <a:noFill/>
        </p:spPr>
        <p:txBody>
          <a:bodyPr wrap="square" rtlCol="0">
            <a:spAutoFit/>
          </a:bodyPr>
          <a:lstStyle/>
          <a:p>
            <a:r>
              <a:rPr lang="en-US" sz="1000" dirty="0" smtClean="0"/>
              <a:t>Control stocking density/ increase </a:t>
            </a:r>
            <a:r>
              <a:rPr lang="en-US" sz="1000" dirty="0"/>
              <a:t>understory vegetation. </a:t>
            </a:r>
          </a:p>
        </p:txBody>
      </p:sp>
      <p:sp>
        <p:nvSpPr>
          <p:cNvPr id="6" name="TextBox 5"/>
          <p:cNvSpPr txBox="1"/>
          <p:nvPr/>
        </p:nvSpPr>
        <p:spPr>
          <a:xfrm>
            <a:off x="914400" y="2057400"/>
            <a:ext cx="2362200" cy="400110"/>
          </a:xfrm>
          <a:prstGeom prst="rect">
            <a:avLst/>
          </a:prstGeom>
          <a:noFill/>
        </p:spPr>
        <p:txBody>
          <a:bodyPr wrap="square" rtlCol="0">
            <a:spAutoFit/>
          </a:bodyPr>
          <a:lstStyle/>
          <a:p>
            <a:r>
              <a:rPr lang="en-US" sz="1000" dirty="0"/>
              <a:t>To manage the </a:t>
            </a:r>
            <a:r>
              <a:rPr lang="en-US" sz="1000" dirty="0" smtClean="0"/>
              <a:t>340 </a:t>
            </a:r>
            <a:r>
              <a:rPr lang="en-US" sz="1000" dirty="0"/>
              <a:t>acre woodland for wildlife habitat and income production.</a:t>
            </a:r>
          </a:p>
        </p:txBody>
      </p:sp>
      <p:sp>
        <p:nvSpPr>
          <p:cNvPr id="7" name="TextBox 6"/>
          <p:cNvSpPr txBox="1"/>
          <p:nvPr/>
        </p:nvSpPr>
        <p:spPr>
          <a:xfrm>
            <a:off x="1971675" y="2743200"/>
            <a:ext cx="1485900" cy="553998"/>
          </a:xfrm>
          <a:prstGeom prst="rect">
            <a:avLst/>
          </a:prstGeom>
          <a:noFill/>
        </p:spPr>
        <p:txBody>
          <a:bodyPr wrap="square" rtlCol="0">
            <a:spAutoFit/>
          </a:bodyPr>
          <a:lstStyle/>
          <a:p>
            <a:r>
              <a:rPr lang="en-US" sz="1000" dirty="0"/>
              <a:t>Continue no-management other than fire suppression.</a:t>
            </a:r>
          </a:p>
        </p:txBody>
      </p:sp>
      <p:sp>
        <p:nvSpPr>
          <p:cNvPr id="8" name="TextBox 7"/>
          <p:cNvSpPr txBox="1"/>
          <p:nvPr/>
        </p:nvSpPr>
        <p:spPr>
          <a:xfrm>
            <a:off x="3523456" y="2744688"/>
            <a:ext cx="1733550" cy="553998"/>
          </a:xfrm>
          <a:prstGeom prst="rect">
            <a:avLst/>
          </a:prstGeom>
          <a:noFill/>
        </p:spPr>
        <p:txBody>
          <a:bodyPr wrap="square" rtlCol="0">
            <a:spAutoFit/>
          </a:bodyPr>
          <a:lstStyle/>
          <a:p>
            <a:r>
              <a:rPr lang="en-US" sz="1000" dirty="0" smtClean="0"/>
              <a:t>FSI (666), Firebreak </a:t>
            </a:r>
            <a:r>
              <a:rPr lang="en-US" sz="1000" dirty="0"/>
              <a:t>(394</a:t>
            </a:r>
            <a:r>
              <a:rPr lang="en-US" sz="1000" dirty="0" smtClean="0"/>
              <a:t>), Prescribed Burn (338), UWHM </a:t>
            </a:r>
            <a:r>
              <a:rPr lang="en-US" sz="1000" dirty="0"/>
              <a:t>(645). </a:t>
            </a:r>
          </a:p>
        </p:txBody>
      </p:sp>
      <p:sp>
        <p:nvSpPr>
          <p:cNvPr id="2" name="TextBox 1"/>
          <p:cNvSpPr txBox="1"/>
          <p:nvPr/>
        </p:nvSpPr>
        <p:spPr>
          <a:xfrm>
            <a:off x="3523457" y="4800600"/>
            <a:ext cx="1505744" cy="553998"/>
          </a:xfrm>
          <a:prstGeom prst="rect">
            <a:avLst/>
          </a:prstGeom>
          <a:noFill/>
        </p:spPr>
        <p:txBody>
          <a:bodyPr wrap="square" rtlCol="0">
            <a:spAutoFit/>
          </a:bodyPr>
          <a:lstStyle/>
          <a:p>
            <a:r>
              <a:rPr lang="en-US" sz="1000" dirty="0" smtClean="0"/>
              <a:t>Thinning operations and 338 after </a:t>
            </a:r>
            <a:r>
              <a:rPr lang="en-US" sz="1000" dirty="0"/>
              <a:t>J</a:t>
            </a:r>
            <a:r>
              <a:rPr lang="en-US" sz="1000" dirty="0" smtClean="0"/>
              <a:t>une 1. Harvest buffer 660ft.</a:t>
            </a:r>
            <a:endParaRPr lang="en-US" sz="1000" dirty="0"/>
          </a:p>
        </p:txBody>
      </p:sp>
    </p:spTree>
    <p:extLst>
      <p:ext uri="{BB962C8B-B14F-4D97-AF65-F5344CB8AC3E}">
        <p14:creationId xmlns:p14="http://schemas.microsoft.com/office/powerpoint/2010/main" val="1402207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at a Glance</a:t>
            </a:r>
            <a:endParaRPr lang="en-US" dirty="0"/>
          </a:p>
        </p:txBody>
      </p:sp>
      <p:sp>
        <p:nvSpPr>
          <p:cNvPr id="4" name="Slide Number Placeholder 3"/>
          <p:cNvSpPr>
            <a:spLocks noGrp="1"/>
          </p:cNvSpPr>
          <p:nvPr>
            <p:ph type="sldNum" sz="quarter" idx="12"/>
          </p:nvPr>
        </p:nvSpPr>
        <p:spPr/>
        <p:txBody>
          <a:bodyPr/>
          <a:lstStyle/>
          <a:p>
            <a:fld id="{16FCF09A-D557-4274-B1B4-1E7BF4602F7F}" type="slidenum">
              <a:rPr lang="en-US" smtClean="0"/>
              <a:pPr/>
              <a:t>15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11078068"/>
              </p:ext>
            </p:extLst>
          </p:nvPr>
        </p:nvGraphicFramePr>
        <p:xfrm>
          <a:off x="1524000" y="1676400"/>
          <a:ext cx="6172200" cy="2651760"/>
        </p:xfrm>
        <a:graphic>
          <a:graphicData uri="http://schemas.openxmlformats.org/drawingml/2006/table">
            <a:tbl>
              <a:tblPr firstRow="1" bandRow="1">
                <a:tableStyleId>{5C22544A-7EE6-4342-B048-85BDC9FD1C3A}</a:tableStyleId>
              </a:tblPr>
              <a:tblGrid>
                <a:gridCol w="2057400"/>
                <a:gridCol w="2057400"/>
                <a:gridCol w="2057400"/>
              </a:tblGrid>
              <a:tr h="370840">
                <a:tc>
                  <a:txBody>
                    <a:bodyPr/>
                    <a:lstStyle/>
                    <a:p>
                      <a:pPr algn="ctr"/>
                      <a:r>
                        <a:rPr lang="en-US" dirty="0" smtClean="0"/>
                        <a:t>ESA</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MBTA</a:t>
                      </a:r>
                    </a:p>
                    <a:p>
                      <a:pPr algn="ct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BGEPA</a:t>
                      </a:r>
                    </a:p>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tx1"/>
                          </a:solidFill>
                          <a:latin typeface="+mn-lt"/>
                          <a:ea typeface="+mn-ea"/>
                          <a:cs typeface="+mn-cs"/>
                        </a:rPr>
                        <a:t>pursue, hunt, shoot, wound, kill, trap, capture, or collect, </a:t>
                      </a:r>
                      <a:r>
                        <a:rPr lang="en-US" sz="1800" b="0" i="0" u="none" strike="noStrike" kern="1200" baseline="0" dirty="0" smtClean="0">
                          <a:solidFill>
                            <a:srgbClr val="FF0000"/>
                          </a:solidFill>
                          <a:latin typeface="+mn-lt"/>
                          <a:ea typeface="+mn-ea"/>
                          <a:cs typeface="+mn-cs"/>
                        </a:rPr>
                        <a:t>harm harass</a:t>
                      </a:r>
                      <a:endParaRPr lang="en-US" dirty="0" smtClean="0">
                        <a:solidFill>
                          <a:srgbClr val="FF0000"/>
                        </a:solidFill>
                      </a:endParaRPr>
                    </a:p>
                    <a:p>
                      <a:pPr algn="ctr"/>
                      <a:endParaRPr lang="en-US" dirty="0"/>
                    </a:p>
                  </a:txBody>
                  <a:tcPr/>
                </a:tc>
                <a:tc>
                  <a:txBody>
                    <a:bodyPr/>
                    <a:lstStyle/>
                    <a:p>
                      <a:pPr algn="l"/>
                      <a:r>
                        <a:rPr lang="en-US" sz="1800" b="0" i="0" u="none" strike="noStrike" kern="1200" baseline="0" dirty="0" smtClean="0">
                          <a:solidFill>
                            <a:schemeClr val="tx1"/>
                          </a:solidFill>
                          <a:latin typeface="+mn-lt"/>
                          <a:ea typeface="+mn-ea"/>
                          <a:cs typeface="+mn-cs"/>
                        </a:rPr>
                        <a:t>pursue, hunt, shoot, wound, kill, trap, capture, or collect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pursue, shoot, shoot at, </a:t>
                      </a:r>
                      <a:r>
                        <a:rPr lang="en-US" dirty="0" smtClean="0">
                          <a:solidFill>
                            <a:srgbClr val="FF0000"/>
                          </a:solidFill>
                          <a:effectLst/>
                        </a:rPr>
                        <a:t>poison</a:t>
                      </a:r>
                      <a:r>
                        <a:rPr lang="en-US" dirty="0" smtClean="0">
                          <a:effectLst/>
                        </a:rPr>
                        <a:t>, wound, kill, capture, trap, collect, </a:t>
                      </a:r>
                      <a:r>
                        <a:rPr lang="en-US" dirty="0" smtClean="0">
                          <a:solidFill>
                            <a:srgbClr val="FF0000"/>
                          </a:solidFill>
                          <a:effectLst/>
                        </a:rPr>
                        <a:t>molest or disturb </a:t>
                      </a:r>
                      <a:endParaRPr lang="en-US" dirty="0" smtClean="0">
                        <a:solidFill>
                          <a:srgbClr val="FF0000"/>
                        </a:solidFill>
                      </a:endParaRPr>
                    </a:p>
                    <a:p>
                      <a:endParaRPr lang="en-US" dirty="0"/>
                    </a:p>
                  </a:txBody>
                  <a:tcPr/>
                </a:tc>
              </a:tr>
            </a:tbl>
          </a:graphicData>
        </a:graphic>
      </p:graphicFrame>
    </p:spTree>
    <p:extLst>
      <p:ext uri="{BB962C8B-B14F-4D97-AF65-F5344CB8AC3E}">
        <p14:creationId xmlns:p14="http://schemas.microsoft.com/office/powerpoint/2010/main" val="2092180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5" y="0"/>
            <a:ext cx="9234857" cy="6884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16FCF09A-D557-4274-B1B4-1E7BF4602F7F}" type="slidenum">
              <a:rPr lang="en-US" smtClean="0"/>
              <a:pPr/>
              <a:t>16</a:t>
            </a:fld>
            <a:endParaRPr lang="en-US" dirty="0"/>
          </a:p>
        </p:txBody>
      </p:sp>
      <p:sp>
        <p:nvSpPr>
          <p:cNvPr id="5" name="Rectangle 4"/>
          <p:cNvSpPr/>
          <p:nvPr/>
        </p:nvSpPr>
        <p:spPr>
          <a:xfrm>
            <a:off x="2181404" y="457200"/>
            <a:ext cx="4846198" cy="1107996"/>
          </a:xfrm>
          <a:prstGeom prst="rect">
            <a:avLst/>
          </a:prstGeom>
          <a:noFill/>
        </p:spPr>
        <p:txBody>
          <a:bodyPr wrap="none" lIns="91440" tIns="45720" rIns="91440" bIns="45720">
            <a:spAutoFit/>
          </a:bodyPr>
          <a:lstStyle/>
          <a:p>
            <a:pPr algn="ctr"/>
            <a:r>
              <a:rPr lang="en-US" sz="6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Questions?</a:t>
            </a:r>
            <a:endParaRPr lang="en-US"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Additional information…</a:t>
            </a:r>
            <a:endParaRPr lang="en-US" dirty="0"/>
          </a:p>
        </p:txBody>
      </p:sp>
      <p:sp>
        <p:nvSpPr>
          <p:cNvPr id="3" name="Content Placeholder 2"/>
          <p:cNvSpPr>
            <a:spLocks noGrp="1"/>
          </p:cNvSpPr>
          <p:nvPr>
            <p:ph idx="1"/>
          </p:nvPr>
        </p:nvSpPr>
        <p:spPr>
          <a:xfrm>
            <a:off x="457200" y="1600200"/>
            <a:ext cx="8458200" cy="4525963"/>
          </a:xfrm>
        </p:spPr>
        <p:txBody>
          <a:bodyPr/>
          <a:lstStyle/>
          <a:p>
            <a:pPr lvl="1"/>
            <a:r>
              <a:rPr lang="en-US" sz="2000" dirty="0" smtClean="0"/>
              <a:t>Danielle Flynn, </a:t>
            </a:r>
            <a:r>
              <a:rPr lang="en-US" sz="2000" dirty="0" smtClean="0">
                <a:hlinkClick r:id="rId3"/>
              </a:rPr>
              <a:t>danielle.flynn@wdc.usda.gov</a:t>
            </a:r>
            <a:r>
              <a:rPr lang="en-US" sz="2000" dirty="0"/>
              <a:t> </a:t>
            </a:r>
            <a:r>
              <a:rPr lang="en-US" sz="2000" dirty="0" smtClean="0"/>
              <a:t>202 690-0856</a:t>
            </a:r>
            <a:endParaRPr lang="en-US" sz="2000" dirty="0"/>
          </a:p>
          <a:p>
            <a:endParaRPr lang="en-US" sz="2000" dirty="0" smtClean="0"/>
          </a:p>
          <a:p>
            <a:pPr lvl="1"/>
            <a:r>
              <a:rPr lang="en-US" sz="2000" dirty="0" smtClean="0"/>
              <a:t>Matthew </a:t>
            </a:r>
            <a:r>
              <a:rPr lang="en-US" sz="2000" dirty="0"/>
              <a:t>Judy, </a:t>
            </a:r>
            <a:r>
              <a:rPr lang="en-US" sz="2000" dirty="0">
                <a:hlinkClick r:id="rId4"/>
              </a:rPr>
              <a:t>matthew.judy@ftw.usda.gov</a:t>
            </a:r>
            <a:r>
              <a:rPr lang="en-US" sz="2000" dirty="0"/>
              <a:t> </a:t>
            </a:r>
            <a:r>
              <a:rPr lang="en-US" sz="2000" dirty="0" smtClean="0"/>
              <a:t>817/509-3291</a:t>
            </a:r>
          </a:p>
          <a:p>
            <a:pPr lvl="1"/>
            <a:endParaRPr lang="en-US" sz="2000" dirty="0"/>
          </a:p>
          <a:p>
            <a:pPr lvl="1"/>
            <a:r>
              <a:rPr lang="en-US" sz="2000" dirty="0"/>
              <a:t>Andree DuVarney, </a:t>
            </a:r>
            <a:r>
              <a:rPr lang="en-US" sz="2000" dirty="0">
                <a:hlinkClick r:id="rId5"/>
              </a:rPr>
              <a:t>andree.duvarney@wdc.usda.gov</a:t>
            </a:r>
            <a:r>
              <a:rPr lang="en-US" sz="2000" dirty="0"/>
              <a:t> 703/235-8091</a:t>
            </a:r>
          </a:p>
          <a:p>
            <a:pPr lvl="1"/>
            <a:endParaRPr lang="en-US" sz="2000" dirty="0"/>
          </a:p>
          <a:p>
            <a:endParaRPr lang="en-US" sz="2000" dirty="0"/>
          </a:p>
          <a:p>
            <a:pPr marL="457200" lvl="1" indent="0" algn="ctr">
              <a:buNone/>
            </a:pPr>
            <a:r>
              <a:rPr lang="en-US" sz="3600" u="sng" dirty="0" smtClean="0">
                <a:solidFill>
                  <a:srgbClr val="0000FF"/>
                </a:solidFill>
              </a:rPr>
              <a:t>conservationwebinars.net</a:t>
            </a:r>
            <a:endParaRPr lang="en-US" sz="3600" u="sng" dirty="0" smtClean="0">
              <a:solidFill>
                <a:srgbClr val="0000FF"/>
              </a:solidFill>
            </a:endParaRPr>
          </a:p>
          <a:p>
            <a:pPr marL="457200" lvl="1" indent="0">
              <a:buNone/>
            </a:pPr>
            <a:endParaRPr lang="en-US" sz="2000" dirty="0"/>
          </a:p>
        </p:txBody>
      </p:sp>
      <p:sp>
        <p:nvSpPr>
          <p:cNvPr id="5" name="Slide Number Placeholder 4"/>
          <p:cNvSpPr>
            <a:spLocks noGrp="1"/>
          </p:cNvSpPr>
          <p:nvPr>
            <p:ph type="sldNum" sz="quarter" idx="12"/>
          </p:nvPr>
        </p:nvSpPr>
        <p:spPr/>
        <p:txBody>
          <a:bodyPr/>
          <a:lstStyle/>
          <a:p>
            <a:fld id="{16FCF09A-D557-4274-B1B4-1E7BF4602F7F}" type="slidenum">
              <a:rPr lang="en-US" smtClean="0"/>
              <a:pPr/>
              <a:t>17</a:t>
            </a:fld>
            <a:endParaRPr lang="en-US" dirty="0"/>
          </a:p>
        </p:txBody>
      </p:sp>
    </p:spTree>
    <p:extLst>
      <p:ext uri="{BB962C8B-B14F-4D97-AF65-F5344CB8AC3E}">
        <p14:creationId xmlns:p14="http://schemas.microsoft.com/office/powerpoint/2010/main" val="1050502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876800" y="1600200"/>
            <a:ext cx="3810000" cy="4525963"/>
          </a:xfrm>
        </p:spPr>
        <p:txBody>
          <a:bodyPr/>
          <a:lstStyle/>
          <a:p>
            <a:pPr>
              <a:spcAft>
                <a:spcPts val="600"/>
              </a:spcAft>
              <a:buNone/>
            </a:pPr>
            <a:r>
              <a:rPr lang="en-US" sz="4000" dirty="0"/>
              <a:t>Prohibits TAKE</a:t>
            </a:r>
          </a:p>
          <a:p>
            <a:pPr marL="0" indent="0">
              <a:spcAft>
                <a:spcPts val="600"/>
              </a:spcAft>
              <a:buNone/>
            </a:pPr>
            <a:r>
              <a:rPr lang="en-US" dirty="0"/>
              <a:t>Any eagle, alive or dead, or any part, nest, or egg thereof </a:t>
            </a:r>
          </a:p>
          <a:p>
            <a:pPr marL="0" indent="0">
              <a:buNone/>
            </a:pPr>
            <a:endParaRPr lang="en-US" dirty="0"/>
          </a:p>
        </p:txBody>
      </p:sp>
      <p:sp>
        <p:nvSpPr>
          <p:cNvPr id="4" name="Slide Number Placeholder 3"/>
          <p:cNvSpPr>
            <a:spLocks noGrp="1"/>
          </p:cNvSpPr>
          <p:nvPr>
            <p:ph type="sldNum" sz="quarter" idx="12"/>
          </p:nvPr>
        </p:nvSpPr>
        <p:spPr/>
        <p:txBody>
          <a:bodyPr/>
          <a:lstStyle/>
          <a:p>
            <a:fld id="{16FCF09A-D557-4274-B1B4-1E7BF4602F7F}" type="slidenum">
              <a:rPr lang="en-US" smtClean="0"/>
              <a:pPr/>
              <a:t>2</a:t>
            </a:fld>
            <a:endParaRPr lang="en-US" dirty="0"/>
          </a:p>
        </p:txBody>
      </p:sp>
      <p:pic>
        <p:nvPicPr>
          <p:cNvPr id="5" name="Picture 2" descr="http://www.abcbirds.org/picts/newsandreports/GoldenEagle-wikiped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828800"/>
            <a:ext cx="3810000"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306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BGEPA Definition of “Take”</a:t>
            </a:r>
          </a:p>
        </p:txBody>
      </p:sp>
      <p:sp>
        <p:nvSpPr>
          <p:cNvPr id="3" name="Content Placeholder 2"/>
          <p:cNvSpPr>
            <a:spLocks noGrp="1"/>
          </p:cNvSpPr>
          <p:nvPr>
            <p:ph idx="1"/>
          </p:nvPr>
        </p:nvSpPr>
        <p:spPr/>
        <p:txBody>
          <a:bodyPr/>
          <a:lstStyle/>
          <a:p>
            <a:pPr>
              <a:spcAft>
                <a:spcPts val="600"/>
              </a:spcAft>
            </a:pPr>
            <a:r>
              <a:rPr lang="en-US" dirty="0"/>
              <a:t>Includes:  pursue, shoot, shoot at, poison, wound, kill, capture, trap, collect, molest, or disturb”</a:t>
            </a:r>
          </a:p>
          <a:p>
            <a:pPr marL="0" indent="0">
              <a:spcAft>
                <a:spcPts val="600"/>
              </a:spcAft>
              <a:buNone/>
            </a:pPr>
            <a:endParaRPr lang="en-US" dirty="0"/>
          </a:p>
          <a:p>
            <a:pPr>
              <a:spcAft>
                <a:spcPts val="600"/>
              </a:spcAft>
            </a:pPr>
            <a:r>
              <a:rPr lang="en-US" dirty="0"/>
              <a:t>Disturb – to agitate or bother to a degree that causes injury, decrease in productivity, or nest abandonment </a:t>
            </a:r>
          </a:p>
          <a:p>
            <a:endParaRPr lang="en-US" dirty="0"/>
          </a:p>
        </p:txBody>
      </p:sp>
      <p:sp>
        <p:nvSpPr>
          <p:cNvPr id="4" name="Slide Number Placeholder 3"/>
          <p:cNvSpPr>
            <a:spLocks noGrp="1"/>
          </p:cNvSpPr>
          <p:nvPr>
            <p:ph type="sldNum" sz="quarter" idx="12"/>
          </p:nvPr>
        </p:nvSpPr>
        <p:spPr/>
        <p:txBody>
          <a:bodyPr/>
          <a:lstStyle/>
          <a:p>
            <a:fld id="{16FCF09A-D557-4274-B1B4-1E7BF4602F7F}" type="slidenum">
              <a:rPr lang="en-US" smtClean="0"/>
              <a:pPr/>
              <a:t>3</a:t>
            </a:fld>
            <a:endParaRPr lang="en-US" dirty="0"/>
          </a:p>
        </p:txBody>
      </p:sp>
    </p:spTree>
    <p:extLst>
      <p:ext uri="{BB962C8B-B14F-4D97-AF65-F5344CB8AC3E}">
        <p14:creationId xmlns:p14="http://schemas.microsoft.com/office/powerpoint/2010/main" val="3849750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BGEPA &amp; Habitat</a:t>
            </a:r>
          </a:p>
        </p:txBody>
      </p:sp>
      <p:sp>
        <p:nvSpPr>
          <p:cNvPr id="3" name="Content Placeholder 2"/>
          <p:cNvSpPr>
            <a:spLocks noGrp="1"/>
          </p:cNvSpPr>
          <p:nvPr>
            <p:ph idx="1"/>
          </p:nvPr>
        </p:nvSpPr>
        <p:spPr/>
        <p:txBody>
          <a:bodyPr/>
          <a:lstStyle/>
          <a:p>
            <a:pPr marL="579438" lvl="1" indent="-579438">
              <a:buFont typeface="Arial" pitchFamily="34" charset="0"/>
              <a:buChar char="•"/>
            </a:pPr>
            <a:r>
              <a:rPr lang="en-US" sz="2400" dirty="0" smtClean="0"/>
              <a:t>Habitat </a:t>
            </a:r>
            <a:r>
              <a:rPr lang="en-US" sz="2400" dirty="0"/>
              <a:t>impacts that </a:t>
            </a:r>
          </a:p>
          <a:p>
            <a:pPr marL="579438" lvl="1"/>
            <a:r>
              <a:rPr lang="en-US" sz="2400" dirty="0"/>
              <a:t>result in disturbance </a:t>
            </a:r>
          </a:p>
          <a:p>
            <a:pPr marL="579438" lvl="1"/>
            <a:r>
              <a:rPr lang="en-US" sz="2400" dirty="0"/>
              <a:t>are unlawful</a:t>
            </a:r>
          </a:p>
          <a:p>
            <a:endParaRPr lang="en-US" dirty="0"/>
          </a:p>
        </p:txBody>
      </p:sp>
      <p:sp>
        <p:nvSpPr>
          <p:cNvPr id="4" name="Slide Number Placeholder 3"/>
          <p:cNvSpPr>
            <a:spLocks noGrp="1"/>
          </p:cNvSpPr>
          <p:nvPr>
            <p:ph type="sldNum" sz="quarter" idx="12"/>
          </p:nvPr>
        </p:nvSpPr>
        <p:spPr/>
        <p:txBody>
          <a:bodyPr/>
          <a:lstStyle/>
          <a:p>
            <a:fld id="{16FCF09A-D557-4274-B1B4-1E7BF4602F7F}" type="slidenum">
              <a:rPr lang="en-US" smtClean="0"/>
              <a:pPr/>
              <a:t>4</a:t>
            </a:fld>
            <a:endParaRPr lang="en-US" dirty="0"/>
          </a:p>
        </p:txBody>
      </p:sp>
      <p:pic>
        <p:nvPicPr>
          <p:cNvPr id="5" name="Picture 2" descr="http://4.bp.blogspot.com/-TO0OEqxmeho/Te4s-jYRP9I/AAAAAAAABkE/_3kKLXPEBZ4/s1600/golden-eagle-+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581400"/>
            <a:ext cx="3510902" cy="232181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295400"/>
            <a:ext cx="3200400" cy="4756759"/>
          </a:xfrm>
          <a:prstGeom prst="rect">
            <a:avLst/>
          </a:prstGeom>
        </p:spPr>
      </p:pic>
    </p:spTree>
    <p:extLst>
      <p:ext uri="{BB962C8B-B14F-4D97-AF65-F5344CB8AC3E}">
        <p14:creationId xmlns:p14="http://schemas.microsoft.com/office/powerpoint/2010/main" val="2219041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animal.discovery.com/guides/wild-birds/gallery/bald_eag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752600"/>
            <a:ext cx="2964180" cy="42100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48400" cy="1143000"/>
          </a:xfrm>
        </p:spPr>
        <p:txBody>
          <a:bodyPr/>
          <a:lstStyle/>
          <a:p>
            <a:pPr eaLnBrk="0" fontAlgn="base" hangingPunct="0">
              <a:spcAft>
                <a:spcPct val="0"/>
              </a:spcAft>
            </a:pPr>
            <a:r>
              <a:rPr lang="en-US" dirty="0">
                <a:latin typeface="Calibri" pitchFamily="34" charset="0"/>
                <a:cs typeface="Calibri" pitchFamily="34" charset="0"/>
              </a:rPr>
              <a:t>Eagle Take Permits</a:t>
            </a:r>
          </a:p>
        </p:txBody>
      </p:sp>
      <p:sp>
        <p:nvSpPr>
          <p:cNvPr id="3" name="Content Placeholder 2"/>
          <p:cNvSpPr>
            <a:spLocks noGrp="1"/>
          </p:cNvSpPr>
          <p:nvPr>
            <p:ph idx="1"/>
          </p:nvPr>
        </p:nvSpPr>
        <p:spPr>
          <a:xfrm>
            <a:off x="990600" y="1600200"/>
            <a:ext cx="4648200" cy="4525963"/>
          </a:xfrm>
        </p:spPr>
        <p:txBody>
          <a:bodyPr/>
          <a:lstStyle/>
          <a:p>
            <a:pPr marL="0" indent="0">
              <a:lnSpc>
                <a:spcPts val="3400"/>
              </a:lnSpc>
              <a:buNone/>
            </a:pPr>
            <a:r>
              <a:rPr lang="en-US" dirty="0">
                <a:latin typeface="Calibri" pitchFamily="34" charset="0"/>
              </a:rPr>
              <a:t>50 CFR 22.26 – </a:t>
            </a:r>
            <a:endParaRPr lang="en-US" dirty="0" smtClean="0">
              <a:latin typeface="Calibri" pitchFamily="34" charset="0"/>
            </a:endParaRPr>
          </a:p>
          <a:p>
            <a:pPr marL="0" indent="0">
              <a:lnSpc>
                <a:spcPts val="3400"/>
              </a:lnSpc>
              <a:buNone/>
            </a:pPr>
            <a:r>
              <a:rPr lang="en-US" dirty="0" smtClean="0">
                <a:latin typeface="Calibri" pitchFamily="34" charset="0"/>
              </a:rPr>
              <a:t>Take </a:t>
            </a:r>
            <a:r>
              <a:rPr lang="en-US" dirty="0">
                <a:latin typeface="Calibri" pitchFamily="34" charset="0"/>
              </a:rPr>
              <a:t>associated with, but not the purpose of, an otherwise lawful activity (i.e., Incidental Take</a:t>
            </a:r>
            <a:r>
              <a:rPr lang="en-US" dirty="0" smtClean="0">
                <a:latin typeface="Calibri" pitchFamily="34" charset="0"/>
              </a:rPr>
              <a:t>)</a:t>
            </a:r>
            <a:endParaRPr lang="en-US" dirty="0">
              <a:latin typeface="Calibri" pitchFamily="34" charset="0"/>
            </a:endParaRPr>
          </a:p>
        </p:txBody>
      </p:sp>
      <p:sp>
        <p:nvSpPr>
          <p:cNvPr id="4" name="Slide Number Placeholder 3"/>
          <p:cNvSpPr>
            <a:spLocks noGrp="1"/>
          </p:cNvSpPr>
          <p:nvPr>
            <p:ph type="sldNum" sz="quarter" idx="12"/>
          </p:nvPr>
        </p:nvSpPr>
        <p:spPr/>
        <p:txBody>
          <a:bodyPr/>
          <a:lstStyle/>
          <a:p>
            <a:fld id="{16FCF09A-D557-4274-B1B4-1E7BF4602F7F}" type="slidenum">
              <a:rPr lang="en-US" smtClean="0"/>
              <a:pPr/>
              <a:t>5</a:t>
            </a:fld>
            <a:endParaRPr lang="en-US" dirty="0"/>
          </a:p>
        </p:txBody>
      </p:sp>
    </p:spTree>
    <p:extLst>
      <p:ext uri="{BB962C8B-B14F-4D97-AF65-F5344CB8AC3E}">
        <p14:creationId xmlns:p14="http://schemas.microsoft.com/office/powerpoint/2010/main" val="522314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media.tcpalm.com/media/img/photos/2009/03/27/Q-28TEAGLEC-4465_t607.JPG"/>
          <p:cNvPicPr>
            <a:picLocks noChangeAspect="1" noChangeArrowheads="1"/>
          </p:cNvPicPr>
          <p:nvPr/>
        </p:nvPicPr>
        <p:blipFill>
          <a:blip r:embed="rId3" cstate="print">
            <a:lum bright="28000" contrast="33000"/>
            <a:extLst>
              <a:ext uri="{28A0092B-C50C-407E-A947-70E740481C1C}">
                <a14:useLocalDpi xmlns:a14="http://schemas.microsoft.com/office/drawing/2010/main" val="0"/>
              </a:ext>
            </a:extLst>
          </a:blip>
          <a:srcRect/>
          <a:stretch>
            <a:fillRect/>
          </a:stretch>
        </p:blipFill>
        <p:spPr bwMode="auto">
          <a:xfrm>
            <a:off x="5181600" y="3733800"/>
            <a:ext cx="3657600" cy="27172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latin typeface="Calibri" pitchFamily="34" charset="0"/>
                <a:cs typeface="Calibri" pitchFamily="34" charset="0"/>
              </a:rPr>
              <a:t>Non-purposeful Take Permit (22.26)</a:t>
            </a:r>
            <a:endParaRPr lang="en-US" dirty="0"/>
          </a:p>
        </p:txBody>
      </p:sp>
      <p:sp>
        <p:nvSpPr>
          <p:cNvPr id="3" name="Content Placeholder 2"/>
          <p:cNvSpPr>
            <a:spLocks noGrp="1"/>
          </p:cNvSpPr>
          <p:nvPr>
            <p:ph idx="1"/>
          </p:nvPr>
        </p:nvSpPr>
        <p:spPr>
          <a:xfrm>
            <a:off x="762000" y="1752600"/>
            <a:ext cx="7315200" cy="2514600"/>
          </a:xfrm>
        </p:spPr>
        <p:txBody>
          <a:bodyPr tIns="0" bIns="0"/>
          <a:lstStyle/>
          <a:p>
            <a:pPr>
              <a:lnSpc>
                <a:spcPct val="90000"/>
              </a:lnSpc>
              <a:spcBef>
                <a:spcPct val="45000"/>
              </a:spcBef>
              <a:spcAft>
                <a:spcPts val="1200"/>
              </a:spcAft>
            </a:pPr>
            <a:r>
              <a:rPr lang="en-US" sz="2800" dirty="0">
                <a:latin typeface="Calibri" pitchFamily="34" charset="0"/>
              </a:rPr>
              <a:t>Only for take that </a:t>
            </a:r>
            <a:r>
              <a:rPr lang="en-US" sz="2800" i="1" dirty="0">
                <a:latin typeface="Calibri" pitchFamily="34" charset="0"/>
              </a:rPr>
              <a:t>cannot practicably be avoided</a:t>
            </a:r>
            <a:r>
              <a:rPr lang="en-US" sz="2800" dirty="0">
                <a:latin typeface="Calibri" pitchFamily="34" charset="0"/>
              </a:rPr>
              <a:t>  </a:t>
            </a:r>
          </a:p>
          <a:p>
            <a:pPr>
              <a:lnSpc>
                <a:spcPct val="90000"/>
              </a:lnSpc>
              <a:spcBef>
                <a:spcPct val="45000"/>
              </a:spcBef>
              <a:spcAft>
                <a:spcPts val="1200"/>
              </a:spcAft>
            </a:pPr>
            <a:r>
              <a:rPr lang="en-US" sz="2800" dirty="0" err="1">
                <a:latin typeface="Calibri" pitchFamily="34" charset="0"/>
              </a:rPr>
              <a:t>Permittees</a:t>
            </a:r>
            <a:r>
              <a:rPr lang="en-US" sz="2800" dirty="0">
                <a:latin typeface="Calibri" pitchFamily="34" charset="0"/>
              </a:rPr>
              <a:t> must avoid and minimize to the maximum degree practicable</a:t>
            </a:r>
          </a:p>
          <a:p>
            <a:endParaRPr lang="en-US" dirty="0"/>
          </a:p>
        </p:txBody>
      </p:sp>
      <p:sp>
        <p:nvSpPr>
          <p:cNvPr id="4" name="Slide Number Placeholder 3"/>
          <p:cNvSpPr>
            <a:spLocks noGrp="1"/>
          </p:cNvSpPr>
          <p:nvPr>
            <p:ph type="sldNum" sz="quarter" idx="12"/>
          </p:nvPr>
        </p:nvSpPr>
        <p:spPr/>
        <p:txBody>
          <a:bodyPr/>
          <a:lstStyle/>
          <a:p>
            <a:fld id="{16FCF09A-D557-4274-B1B4-1E7BF4602F7F}" type="slidenum">
              <a:rPr lang="en-US" smtClean="0"/>
              <a:pPr/>
              <a:t>6</a:t>
            </a:fld>
            <a:endParaRPr lang="en-US" dirty="0"/>
          </a:p>
        </p:txBody>
      </p:sp>
      <p:sp>
        <p:nvSpPr>
          <p:cNvPr id="7" name="TextBox 6"/>
          <p:cNvSpPr txBox="1"/>
          <p:nvPr/>
        </p:nvSpPr>
        <p:spPr>
          <a:xfrm>
            <a:off x="762000" y="3886200"/>
            <a:ext cx="4267200" cy="1231106"/>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libri" pitchFamily="34" charset="0"/>
              </a:rPr>
              <a:t>Covers disturbance and incidental lethal take</a:t>
            </a:r>
          </a:p>
          <a:p>
            <a:endParaRPr lang="en-US" dirty="0"/>
          </a:p>
        </p:txBody>
      </p:sp>
    </p:spTree>
    <p:extLst>
      <p:ext uri="{BB962C8B-B14F-4D97-AF65-F5344CB8AC3E}">
        <p14:creationId xmlns:p14="http://schemas.microsoft.com/office/powerpoint/2010/main" val="3464356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Eagle Nest Take Permits (22.27)</a:t>
            </a:r>
            <a:endParaRPr lang="en-US" dirty="0"/>
          </a:p>
        </p:txBody>
      </p:sp>
      <p:sp>
        <p:nvSpPr>
          <p:cNvPr id="3" name="Content Placeholder 2"/>
          <p:cNvSpPr>
            <a:spLocks noGrp="1"/>
          </p:cNvSpPr>
          <p:nvPr>
            <p:ph idx="1"/>
          </p:nvPr>
        </p:nvSpPr>
        <p:spPr/>
        <p:txBody>
          <a:bodyPr/>
          <a:lstStyle/>
          <a:p>
            <a:pPr marL="514350" indent="-514350">
              <a:spcBef>
                <a:spcPts val="1400"/>
              </a:spcBef>
              <a:spcAft>
                <a:spcPts val="3600"/>
              </a:spcAft>
            </a:pPr>
            <a:r>
              <a:rPr lang="en-US" dirty="0">
                <a:latin typeface="Calibri" pitchFamily="34" charset="0"/>
              </a:rPr>
              <a:t>Nest removal permits can be issued under very limited circumstances</a:t>
            </a:r>
          </a:p>
          <a:p>
            <a:pPr marL="514350" indent="-514350">
              <a:spcBef>
                <a:spcPts val="1400"/>
              </a:spcBef>
            </a:pPr>
            <a:r>
              <a:rPr lang="en-US" dirty="0">
                <a:latin typeface="Calibri" pitchFamily="34" charset="0"/>
              </a:rPr>
              <a:t>Only inactive nests may be taken except in safety emergencies</a:t>
            </a:r>
          </a:p>
          <a:p>
            <a:endParaRPr lang="en-US" dirty="0"/>
          </a:p>
        </p:txBody>
      </p:sp>
      <p:sp>
        <p:nvSpPr>
          <p:cNvPr id="4" name="Slide Number Placeholder 3"/>
          <p:cNvSpPr>
            <a:spLocks noGrp="1"/>
          </p:cNvSpPr>
          <p:nvPr>
            <p:ph type="sldNum" sz="quarter" idx="12"/>
          </p:nvPr>
        </p:nvSpPr>
        <p:spPr/>
        <p:txBody>
          <a:bodyPr/>
          <a:lstStyle/>
          <a:p>
            <a:fld id="{16FCF09A-D557-4274-B1B4-1E7BF4602F7F}" type="slidenum">
              <a:rPr lang="en-US" smtClean="0"/>
              <a:pPr/>
              <a:t>7</a:t>
            </a:fld>
            <a:endParaRPr lang="en-US" dirty="0"/>
          </a:p>
        </p:txBody>
      </p:sp>
    </p:spTree>
    <p:extLst>
      <p:ext uri="{BB962C8B-B14F-4D97-AF65-F5344CB8AC3E}">
        <p14:creationId xmlns:p14="http://schemas.microsoft.com/office/powerpoint/2010/main" val="747047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FCF09A-D557-4274-B1B4-1E7BF4602F7F}" type="slidenum">
              <a:rPr lang="en-US" smtClean="0"/>
              <a:pPr/>
              <a:t>8</a:t>
            </a:fld>
            <a:endParaRPr lang="en-US" dirty="0"/>
          </a:p>
        </p:txBody>
      </p:sp>
      <p:pic>
        <p:nvPicPr>
          <p:cNvPr id="6" name="Picture 5"/>
          <p:cNvPicPr/>
          <p:nvPr/>
        </p:nvPicPr>
        <p:blipFill rotWithShape="1">
          <a:blip r:embed="rId3"/>
          <a:srcRect l="50160"/>
          <a:stretch/>
        </p:blipFill>
        <p:spPr bwMode="auto">
          <a:xfrm>
            <a:off x="457200" y="1219200"/>
            <a:ext cx="8534400" cy="4876800"/>
          </a:xfrm>
          <a:prstGeom prst="rect">
            <a:avLst/>
          </a:prstGeom>
          <a:ln>
            <a:noFill/>
          </a:ln>
          <a:extLst>
            <a:ext uri="{53640926-AAD7-44D8-BBD7-CCE9431645EC}">
              <a14:shadowObscured xmlns:a14="http://schemas.microsoft.com/office/drawing/2010/main"/>
            </a:ext>
          </a:extLst>
        </p:spPr>
      </p:pic>
      <p:sp>
        <p:nvSpPr>
          <p:cNvPr id="7" name="Title 1"/>
          <p:cNvSpPr txBox="1">
            <a:spLocks/>
          </p:cNvSpPr>
          <p:nvPr/>
        </p:nvSpPr>
        <p:spPr>
          <a:xfrm>
            <a:off x="609600" y="4270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t>Completing the CPA-52</a:t>
            </a:r>
            <a:endParaRPr lang="en-US" sz="3600" dirty="0"/>
          </a:p>
        </p:txBody>
      </p:sp>
      <p:sp>
        <p:nvSpPr>
          <p:cNvPr id="8" name="TextBox 7"/>
          <p:cNvSpPr txBox="1"/>
          <p:nvPr/>
        </p:nvSpPr>
        <p:spPr>
          <a:xfrm>
            <a:off x="4682961" y="1996258"/>
            <a:ext cx="1981200" cy="276999"/>
          </a:xfrm>
          <a:prstGeom prst="rect">
            <a:avLst/>
          </a:prstGeom>
          <a:noFill/>
        </p:spPr>
        <p:txBody>
          <a:bodyPr wrap="square" rtlCol="0">
            <a:spAutoFit/>
          </a:bodyPr>
          <a:lstStyle/>
          <a:p>
            <a:r>
              <a:rPr lang="en-US" sz="1200" dirty="0" smtClean="0">
                <a:solidFill>
                  <a:srgbClr val="0033CC"/>
                </a:solidFill>
              </a:rPr>
              <a:t>Bud Smith Jr.</a:t>
            </a:r>
            <a:endParaRPr lang="en-US" sz="1200" dirty="0">
              <a:solidFill>
                <a:srgbClr val="0033CC"/>
              </a:solidFill>
            </a:endParaRPr>
          </a:p>
        </p:txBody>
      </p:sp>
      <p:sp>
        <p:nvSpPr>
          <p:cNvPr id="10" name="TextBox 9"/>
          <p:cNvSpPr txBox="1">
            <a:spLocks noChangeArrowheads="1"/>
          </p:cNvSpPr>
          <p:nvPr/>
        </p:nvSpPr>
        <p:spPr bwMode="auto">
          <a:xfrm>
            <a:off x="3780038" y="2819398"/>
            <a:ext cx="28841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200" dirty="0">
                <a:solidFill>
                  <a:srgbClr val="0033CC"/>
                </a:solidFill>
                <a:latin typeface="Arial" pitchFamily="34" charset="0"/>
                <a:cs typeface="Arial" pitchFamily="34" charset="0"/>
              </a:rPr>
              <a:t>Smith </a:t>
            </a:r>
            <a:r>
              <a:rPr lang="en-US" sz="1200" dirty="0" smtClean="0">
                <a:solidFill>
                  <a:srgbClr val="0033CC"/>
                </a:solidFill>
                <a:latin typeface="Arial" pitchFamily="34" charset="0"/>
                <a:cs typeface="Arial" pitchFamily="34" charset="0"/>
              </a:rPr>
              <a:t>Farm, </a:t>
            </a:r>
            <a:r>
              <a:rPr lang="en-US" sz="1200" dirty="0">
                <a:solidFill>
                  <a:srgbClr val="0033CC"/>
                </a:solidFill>
                <a:latin typeface="Arial" pitchFamily="34" charset="0"/>
                <a:cs typeface="Arial" pitchFamily="34" charset="0"/>
              </a:rPr>
              <a:t>Tract # 123, </a:t>
            </a:r>
            <a:r>
              <a:rPr lang="en-US" sz="1200" dirty="0" smtClean="0">
                <a:solidFill>
                  <a:srgbClr val="0033CC"/>
                </a:solidFill>
                <a:latin typeface="Arial" pitchFamily="34" charset="0"/>
                <a:cs typeface="Arial" pitchFamily="34" charset="0"/>
              </a:rPr>
              <a:t>WRP (300 ac)</a:t>
            </a:r>
            <a:endParaRPr lang="en-US" sz="1200" dirty="0">
              <a:solidFill>
                <a:srgbClr val="0033CC"/>
              </a:solidFill>
              <a:latin typeface="Arial" pitchFamily="34" charset="0"/>
              <a:cs typeface="Arial" pitchFamily="34" charset="0"/>
            </a:endParaRPr>
          </a:p>
        </p:txBody>
      </p:sp>
      <p:sp>
        <p:nvSpPr>
          <p:cNvPr id="11" name="TextBox 10"/>
          <p:cNvSpPr txBox="1">
            <a:spLocks noChangeArrowheads="1"/>
          </p:cNvSpPr>
          <p:nvPr/>
        </p:nvSpPr>
        <p:spPr bwMode="auto">
          <a:xfrm>
            <a:off x="5715000" y="2263347"/>
            <a:ext cx="11304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200" dirty="0">
                <a:solidFill>
                  <a:srgbClr val="0033CC"/>
                </a:solidFill>
                <a:latin typeface="Arial" pitchFamily="34" charset="0"/>
                <a:cs typeface="Arial" pitchFamily="34" charset="0"/>
              </a:rPr>
              <a:t>Plan #1, 2013</a:t>
            </a:r>
          </a:p>
        </p:txBody>
      </p:sp>
      <p:cxnSp>
        <p:nvCxnSpPr>
          <p:cNvPr id="12" name="Straight Arrow Connector 11"/>
          <p:cNvCxnSpPr/>
          <p:nvPr/>
        </p:nvCxnSpPr>
        <p:spPr>
          <a:xfrm flipH="1">
            <a:off x="2362200" y="3657600"/>
            <a:ext cx="1219200" cy="2133600"/>
          </a:xfrm>
          <a:prstGeom prst="straightConnector1">
            <a:avLst/>
          </a:prstGeom>
          <a:ln w="4762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3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FCF09A-D557-4274-B1B4-1E7BF4602F7F}" type="slidenum">
              <a:rPr lang="en-US" smtClean="0"/>
              <a:pPr/>
              <a:t>9</a:t>
            </a:fld>
            <a:endParaRPr lang="en-US" dirty="0"/>
          </a:p>
        </p:txBody>
      </p:sp>
      <p:pic>
        <p:nvPicPr>
          <p:cNvPr id="266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 t="9828" r="64911" b="-9828"/>
          <a:stretch/>
        </p:blipFill>
        <p:spPr bwMode="auto">
          <a:xfrm>
            <a:off x="685800" y="361950"/>
            <a:ext cx="4419600" cy="651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964" y="400049"/>
            <a:ext cx="3298825" cy="28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Callout 9"/>
          <p:cNvSpPr/>
          <p:nvPr/>
        </p:nvSpPr>
        <p:spPr>
          <a:xfrm>
            <a:off x="6248400" y="3467100"/>
            <a:ext cx="2327954" cy="1447800"/>
          </a:xfrm>
          <a:prstGeom prst="wedgeEllipseCallout">
            <a:avLst>
              <a:gd name="adj1" fmla="val -94903"/>
              <a:gd name="adj2" fmla="val 18595"/>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bg1"/>
              </a:solidFill>
            </a:endParaRPr>
          </a:p>
          <a:p>
            <a:pPr algn="ctr"/>
            <a:r>
              <a:rPr lang="en-US" sz="1400" dirty="0" smtClean="0">
                <a:solidFill>
                  <a:schemeClr val="bg1"/>
                </a:solidFill>
              </a:rPr>
              <a:t>Migratory Birds/Bald and Golden Eagle Protection Act</a:t>
            </a:r>
            <a:endParaRPr lang="en-US" sz="1400" dirty="0">
              <a:solidFill>
                <a:schemeClr val="bg1"/>
              </a:solidFill>
            </a:endParaRPr>
          </a:p>
          <a:p>
            <a:pPr algn="ctr"/>
            <a:endParaRPr lang="en-US" dirty="0"/>
          </a:p>
        </p:txBody>
      </p:sp>
      <p:sp>
        <p:nvSpPr>
          <p:cNvPr id="11" name="Oval 10"/>
          <p:cNvSpPr/>
          <p:nvPr/>
        </p:nvSpPr>
        <p:spPr>
          <a:xfrm>
            <a:off x="571500" y="4191000"/>
            <a:ext cx="4648200" cy="495301"/>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962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15382</TotalTime>
  <Words>1305</Words>
  <Application>Microsoft Office PowerPoint</Application>
  <PresentationFormat>On-screen Show (4:3)</PresentationFormat>
  <Paragraphs>129</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Custom Design</vt:lpstr>
      <vt:lpstr>Office Theme</vt:lpstr>
      <vt:lpstr>Part 3</vt:lpstr>
      <vt:lpstr>PowerPoint Presentation</vt:lpstr>
      <vt:lpstr>BGEPA Definition of “Take”</vt:lpstr>
      <vt:lpstr>BGEPA &amp; Habitat</vt:lpstr>
      <vt:lpstr>Eagle Take Permits</vt:lpstr>
      <vt:lpstr>Non-purposeful Take Permit (22.26)</vt:lpstr>
      <vt:lpstr>Eagle Nest Take Permits (22.27)</vt:lpstr>
      <vt:lpstr>PowerPoint Presentation</vt:lpstr>
      <vt:lpstr>PowerPoint Presentation</vt:lpstr>
      <vt:lpstr>Bald and Golden Eagle Protection Act Guide Sheet</vt:lpstr>
      <vt:lpstr>Bald and Golden Eagle Protection Act Guide Sheet</vt:lpstr>
      <vt:lpstr>National Bald Eagle Management Guidelines</vt:lpstr>
      <vt:lpstr>PowerPoint Presentation</vt:lpstr>
      <vt:lpstr>PowerPoint Presentation</vt:lpstr>
      <vt:lpstr>Take at a Glance</vt:lpstr>
      <vt:lpstr>PowerPoint Presentation</vt:lpstr>
      <vt:lpstr>For Additional information…</vt:lpstr>
    </vt:vector>
  </TitlesOfParts>
  <Company>USDA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 Matthew - NRCS, Fort Worth, TX</dc:creator>
  <cp:lastModifiedBy>Judy, Matthew - NRCS, Fort Worth, TX</cp:lastModifiedBy>
  <cp:revision>245</cp:revision>
  <cp:lastPrinted>2013-11-13T18:27:54Z</cp:lastPrinted>
  <dcterms:created xsi:type="dcterms:W3CDTF">2013-06-14T13:06:14Z</dcterms:created>
  <dcterms:modified xsi:type="dcterms:W3CDTF">2013-11-13T20:51:11Z</dcterms:modified>
</cp:coreProperties>
</file>