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27"/>
  </p:notesMasterIdLst>
  <p:sldIdLst>
    <p:sldId id="263" r:id="rId3"/>
    <p:sldId id="262" r:id="rId4"/>
    <p:sldId id="266" r:id="rId5"/>
    <p:sldId id="268" r:id="rId6"/>
    <p:sldId id="269" r:id="rId7"/>
    <p:sldId id="273" r:id="rId8"/>
    <p:sldId id="272" r:id="rId9"/>
    <p:sldId id="271" r:id="rId10"/>
    <p:sldId id="270" r:id="rId11"/>
    <p:sldId id="267" r:id="rId12"/>
    <p:sldId id="265" r:id="rId13"/>
    <p:sldId id="264" r:id="rId14"/>
    <p:sldId id="274" r:id="rId15"/>
    <p:sldId id="275" r:id="rId16"/>
    <p:sldId id="276" r:id="rId17"/>
    <p:sldId id="277" r:id="rId18"/>
    <p:sldId id="282" r:id="rId19"/>
    <p:sldId id="283" r:id="rId20"/>
    <p:sldId id="286" r:id="rId21"/>
    <p:sldId id="287" r:id="rId22"/>
    <p:sldId id="281" r:id="rId23"/>
    <p:sldId id="284" r:id="rId24"/>
    <p:sldId id="285" r:id="rId25"/>
    <p:sldId id="261" r:id="rId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C22020"/>
    <a:srgbClr val="DE3636"/>
    <a:srgbClr val="DC2424"/>
    <a:srgbClr val="DC4324"/>
    <a:srgbClr val="FF3300"/>
    <a:srgbClr val="003399"/>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2321" autoAdjust="0"/>
  </p:normalViewPr>
  <p:slideViewPr>
    <p:cSldViewPr>
      <p:cViewPr>
        <p:scale>
          <a:sx n="100" d="100"/>
          <a:sy n="100" d="100"/>
        </p:scale>
        <p:origin x="-1860" y="882"/>
      </p:cViewPr>
      <p:guideLst>
        <p:guide orient="horz" pos="2160"/>
        <p:guide pos="2880"/>
      </p:guideLst>
    </p:cSldViewPr>
  </p:slideViewPr>
  <p:notesTextViewPr>
    <p:cViewPr>
      <p:scale>
        <a:sx n="150" d="100"/>
        <a:sy n="15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B17C48C-4949-4939-A46A-702F20F29CA7}" type="datetimeFigureOut">
              <a:rPr lang="en-US" smtClean="0"/>
              <a:pPr/>
              <a:t>11/20/2013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E5BA3BD-DA81-4D5B-94E9-1E9CE291F3F0}" type="slidenum">
              <a:rPr lang="en-US" smtClean="0"/>
              <a:pPr/>
              <a:t>‹#›</a:t>
            </a:fld>
            <a:endParaRPr lang="en-US" dirty="0"/>
          </a:p>
        </p:txBody>
      </p:sp>
    </p:spTree>
    <p:extLst>
      <p:ext uri="{BB962C8B-B14F-4D97-AF65-F5344CB8AC3E}">
        <p14:creationId xmlns:p14="http://schemas.microsoft.com/office/powerpoint/2010/main" val="1371004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en.wikipedia.org/wiki/Earthjustice" TargetMode="External"/><Relationship Id="rId3" Type="http://schemas.openxmlformats.org/officeDocument/2006/relationships/hyperlink" Target="http://en.wikipedia.org/wiki/Farallon_de_Medinilla" TargetMode="External"/><Relationship Id="rId7" Type="http://schemas.openxmlformats.org/officeDocument/2006/relationships/hyperlink" Target="#cite_note-9"/><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en.wikipedia.org/wiki/National_Environmental_Policy_Act" TargetMode="External"/><Relationship Id="rId5" Type="http://schemas.openxmlformats.org/officeDocument/2006/relationships/hyperlink" Target="http://en.wikipedia.org/wiki/United_States_Pacific_Fleet" TargetMode="External"/><Relationship Id="rId4" Type="http://schemas.openxmlformats.org/officeDocument/2006/relationships/hyperlink" Target="http://en.wikipedia.org/wiki/Guam" TargetMode="External"/><Relationship Id="rId9" Type="http://schemas.openxmlformats.org/officeDocument/2006/relationships/hyperlink" Target="http://en.wikipedia.org/wiki/United_States_Department_of_Defense"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Economic_development" TargetMode="External"/><Relationship Id="rId7" Type="http://schemas.openxmlformats.org/officeDocument/2006/relationships/hyperlink" Target="http://en.wikipedia.org/wiki/Market_hunters"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en.wikipedia.org/wiki/Lacey_Act" TargetMode="External"/><Relationship Id="rId5" Type="http://schemas.openxmlformats.org/officeDocument/2006/relationships/hyperlink" Target="http://en.wikipedia.org/wiki/Waterfowl" TargetMode="External"/><Relationship Id="rId4" Type="http://schemas.openxmlformats.org/officeDocument/2006/relationships/hyperlink" Target="http://en.wikipedia.org/wiki/Shotgu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 2 of todays webinar will discuss NRCS responsibilities under the MBTA.</a:t>
            </a:r>
            <a:endParaRPr lang="en-US" dirty="0"/>
          </a:p>
        </p:txBody>
      </p:sp>
      <p:sp>
        <p:nvSpPr>
          <p:cNvPr id="4" name="Slide Number Placeholder 3"/>
          <p:cNvSpPr>
            <a:spLocks noGrp="1"/>
          </p:cNvSpPr>
          <p:nvPr>
            <p:ph type="sldNum" sz="quarter" idx="10"/>
          </p:nvPr>
        </p:nvSpPr>
        <p:spPr/>
        <p:txBody>
          <a:bodyPr/>
          <a:lstStyle/>
          <a:p>
            <a:fld id="{2E5BA3BD-DA81-4D5B-94E9-1E9CE291F3F0}" type="slidenum">
              <a:rPr lang="en-US" smtClean="0"/>
              <a:pPr/>
              <a:t>1</a:t>
            </a:fld>
            <a:endParaRPr lang="en-US" dirty="0"/>
          </a:p>
        </p:txBody>
      </p:sp>
    </p:spTree>
    <p:extLst>
      <p:ext uri="{BB962C8B-B14F-4D97-AF65-F5344CB8AC3E}">
        <p14:creationId xmlns:p14="http://schemas.microsoft.com/office/powerpoint/2010/main" val="2131177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Uncertain Scope Of The MBTA’s “Take” And “Kill” Prohibitions – As previously described, the MBTA makes it unlawful to “take” a migratory bird (or its nest or eggs).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FWS’s rules define “take” for MBTA purposes to mean to “pursue, hunt, shoot, wound, kill, trap, capture, or collect.” 50 C.F.R. § 10.12. This definition clearly covers activities directed against wildlife, such as hunting or killing a migratory bird without a permit. FWS has developed regulations for hunting and permits for intentional take, but not for unintended take.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Do the MBTA terms “take” and “kill” extend beyond such activities directed against wildlife to the wide set of activities that may inadvertently cause a migratory bird death (e.g., operation of oil and gas production facilities, construction and operation of wind turbines and telecommunications towers, conduct of commercial forestry and agriculture, operation of automobiles and airports) and, if so, how far? Unfortunately, there is no clear answer among the courts and legal commentators. The law varies circuit-by-circuit. </a:t>
            </a:r>
            <a:endParaRPr lang="en-US" dirty="0"/>
          </a:p>
        </p:txBody>
      </p:sp>
      <p:sp>
        <p:nvSpPr>
          <p:cNvPr id="4" name="Slide Number Placeholder 3"/>
          <p:cNvSpPr>
            <a:spLocks noGrp="1"/>
          </p:cNvSpPr>
          <p:nvPr>
            <p:ph type="sldNum" sz="quarter" idx="10"/>
          </p:nvPr>
        </p:nvSpPr>
        <p:spPr/>
        <p:txBody>
          <a:bodyPr/>
          <a:lstStyle/>
          <a:p>
            <a:fld id="{2E5BA3BD-DA81-4D5B-94E9-1E9CE291F3F0}" type="slidenum">
              <a:rPr lang="en-US" smtClean="0"/>
              <a:pPr/>
              <a:t>10</a:t>
            </a:fld>
            <a:endParaRPr lang="en-US" dirty="0"/>
          </a:p>
        </p:txBody>
      </p:sp>
    </p:spTree>
    <p:extLst>
      <p:ext uri="{BB962C8B-B14F-4D97-AF65-F5344CB8AC3E}">
        <p14:creationId xmlns:p14="http://schemas.microsoft.com/office/powerpoint/2010/main" val="940922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How tough is the MBTA? …. It stopped the US Navy from live fire training.</a:t>
            </a:r>
          </a:p>
          <a:p>
            <a:pPr rtl="0"/>
            <a:r>
              <a:rPr lang="en-US" dirty="0" smtClean="0"/>
              <a:t>On</a:t>
            </a:r>
            <a:r>
              <a:rPr lang="en-US" baseline="0" dirty="0" smtClean="0"/>
              <a:t> </a:t>
            </a:r>
            <a:r>
              <a:rPr lang="en-US" dirty="0" smtClean="0"/>
              <a:t>a small uninhabited island in the Pacific Ocean known as </a:t>
            </a:r>
            <a:r>
              <a:rPr lang="en-US" dirty="0" err="1" smtClean="0">
                <a:hlinkClick r:id="rId3" action="ppaction://hlinkfile" tooltip="Farallon de Medinilla"/>
              </a:rPr>
              <a:t>Farallon</a:t>
            </a:r>
            <a:r>
              <a:rPr lang="en-US" dirty="0" smtClean="0">
                <a:hlinkClick r:id="rId3" action="ppaction://hlinkfile" tooltip="Farallon de Medinilla"/>
              </a:rPr>
              <a:t> de </a:t>
            </a:r>
            <a:r>
              <a:rPr lang="en-US" dirty="0" err="1" smtClean="0">
                <a:hlinkClick r:id="rId3" action="ppaction://hlinkfile" tooltip="Farallon de Medinilla"/>
              </a:rPr>
              <a:t>Medinilla</a:t>
            </a:r>
            <a:r>
              <a:rPr lang="en-US" dirty="0" smtClean="0"/>
              <a:t> located 150 miles north of </a:t>
            </a:r>
            <a:r>
              <a:rPr lang="en-US" dirty="0" smtClean="0">
                <a:hlinkClick r:id="rId4" action="ppaction://hlinkfile" tooltip="Guam"/>
              </a:rPr>
              <a:t>Guam</a:t>
            </a:r>
            <a:r>
              <a:rPr lang="en-US" dirty="0" smtClean="0"/>
              <a:t> is the </a:t>
            </a:r>
            <a:r>
              <a:rPr lang="en-US" dirty="0" smtClean="0">
                <a:hlinkClick r:id="rId5" action="ppaction://hlinkfile" tooltip="United States Pacific Fleet"/>
              </a:rPr>
              <a:t>United States Pacific Fleet</a:t>
            </a:r>
            <a:r>
              <a:rPr lang="en-US" dirty="0" smtClean="0"/>
              <a:t>’s range for live-fire training. In addition, the air and sea space in the </a:t>
            </a:r>
            <a:r>
              <a:rPr lang="en-US" dirty="0" err="1" smtClean="0"/>
              <a:t>Farallon</a:t>
            </a:r>
            <a:r>
              <a:rPr lang="en-US" dirty="0" smtClean="0"/>
              <a:t> de </a:t>
            </a:r>
            <a:r>
              <a:rPr lang="en-US" dirty="0" err="1" smtClean="0"/>
              <a:t>Medinilla</a:t>
            </a:r>
            <a:r>
              <a:rPr lang="en-US" dirty="0" smtClean="0"/>
              <a:t> area provides sufficient room for the many different attack profiles which need to be rehearsed. During the peak of Vietnam War operations, ordnance delivered on the island was estimated at 22 tons per month.</a:t>
            </a:r>
          </a:p>
          <a:p>
            <a:pPr rtl="0"/>
            <a:endParaRPr lang="en-US" dirty="0" smtClean="0"/>
          </a:p>
          <a:p>
            <a:pPr rtl="0"/>
            <a:r>
              <a:rPr lang="en-US" dirty="0" smtClean="0"/>
              <a:t>The Navy has far more mitigation procedures to prevent environmental damage in the present day than they did in the 1960s. In compliance with the </a:t>
            </a:r>
            <a:r>
              <a:rPr lang="en-US" dirty="0" smtClean="0">
                <a:hlinkClick r:id="rId6" action="ppaction://hlinkfile" tooltip="National Environmental Policy Act"/>
              </a:rPr>
              <a:t>National Environmental Policy Act</a:t>
            </a:r>
            <a:r>
              <a:rPr lang="en-US" dirty="0" smtClean="0"/>
              <a:t> of 1969 they prepared an Environmental Impact Statement.</a:t>
            </a:r>
            <a:r>
              <a:rPr lang="en-US" baseline="30000" dirty="0" smtClean="0">
                <a:hlinkClick r:id="rId7" action="ppaction://hlinkfile"/>
              </a:rPr>
              <a:t>[9]</a:t>
            </a:r>
            <a:r>
              <a:rPr lang="en-US" dirty="0" smtClean="0"/>
              <a:t> However, the Navy could not guarantee that no bird protected by the MBTA would be killed, despite the precautions. The Fish and Wildlife Service could not grant a permit without such a guarantee, and no permit has been issued. The Navy argued that it had done its best to comply with environmental laws, and should be permitted to operate under the Impact Statement prepared for NEPA. </a:t>
            </a:r>
          </a:p>
          <a:p>
            <a:pPr rtl="0"/>
            <a:endParaRPr lang="en-US" dirty="0" smtClean="0">
              <a:hlinkClick r:id="rId8" action="ppaction://hlinkfile" tooltip="Earthjustice"/>
            </a:endParaRPr>
          </a:p>
          <a:p>
            <a:pPr rtl="0"/>
            <a:r>
              <a:rPr lang="en-US" dirty="0" err="1" smtClean="0">
                <a:hlinkClick r:id="rId8" action="ppaction://hlinkfile" tooltip="Earthjustice"/>
              </a:rPr>
              <a:t>Earthjustice</a:t>
            </a:r>
            <a:r>
              <a:rPr lang="en-US" dirty="0" smtClean="0"/>
              <a:t> sued for a temporary restraining order of tests because the navy did not comply with the MBTA, although they did comply with the other environmental laws. As a result a law was introduced by congress (H.R. 4546) to amend the Migratory Bird Treaty Act of 1918 to make it lawful for the </a:t>
            </a:r>
            <a:r>
              <a:rPr lang="en-US" dirty="0" smtClean="0">
                <a:hlinkClick r:id="rId9" action="ppaction://hlinkfile" tooltip="United States Department of Defense"/>
              </a:rPr>
              <a:t>Department of Defense</a:t>
            </a:r>
            <a:r>
              <a:rPr lang="en-US" dirty="0" smtClean="0"/>
              <a:t> to "take" (kill) migratory birds during a "military readiness activity". </a:t>
            </a:r>
            <a:endParaRPr lang="en-US" dirty="0"/>
          </a:p>
        </p:txBody>
      </p:sp>
      <p:sp>
        <p:nvSpPr>
          <p:cNvPr id="4" name="Slide Number Placeholder 3"/>
          <p:cNvSpPr>
            <a:spLocks noGrp="1"/>
          </p:cNvSpPr>
          <p:nvPr>
            <p:ph type="sldNum" sz="quarter" idx="10"/>
          </p:nvPr>
        </p:nvSpPr>
        <p:spPr/>
        <p:txBody>
          <a:bodyPr/>
          <a:lstStyle/>
          <a:p>
            <a:fld id="{2E5BA3BD-DA81-4D5B-94E9-1E9CE291F3F0}" type="slidenum">
              <a:rPr lang="en-US" smtClean="0"/>
              <a:pPr/>
              <a:t>11</a:t>
            </a:fld>
            <a:endParaRPr lang="en-US" dirty="0"/>
          </a:p>
        </p:txBody>
      </p:sp>
    </p:spTree>
    <p:extLst>
      <p:ext uri="{BB962C8B-B14F-4D97-AF65-F5344CB8AC3E}">
        <p14:creationId xmlns:p14="http://schemas.microsoft.com/office/powerpoint/2010/main" val="1655384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recent North Dakota case, United States v.</a:t>
            </a:r>
            <a:r>
              <a:rPr lang="en-US" baseline="0" dirty="0" smtClean="0"/>
              <a:t> </a:t>
            </a:r>
            <a:r>
              <a:rPr lang="en-US" dirty="0" smtClean="0"/>
              <a:t>Brigham Oil &amp; Gas (2012), the Federal court rejected the expansive</a:t>
            </a:r>
            <a:r>
              <a:rPr lang="en-US" baseline="0" dirty="0" smtClean="0"/>
              <a:t> interpretation of criminal liability under the MBTA.</a:t>
            </a:r>
            <a:endParaRPr lang="en-US" dirty="0" smtClean="0"/>
          </a:p>
          <a:p>
            <a:endParaRPr lang="en-US" dirty="0" smtClean="0"/>
          </a:p>
          <a:p>
            <a:r>
              <a:rPr lang="en-US" dirty="0" smtClean="0"/>
              <a:t>The distinction between intentional activity criminalized by the statute and lawful activity that</a:t>
            </a:r>
            <a:r>
              <a:rPr lang="en-US" baseline="0" dirty="0" smtClean="0"/>
              <a:t> incidentally results in bird death was central to the courts decision.</a:t>
            </a:r>
            <a:endParaRPr lang="en-US" dirty="0" smtClean="0"/>
          </a:p>
          <a:p>
            <a:endParaRPr lang="en-US" dirty="0" smtClean="0"/>
          </a:p>
          <a:p>
            <a:r>
              <a:rPr lang="en-US" dirty="0" smtClean="0"/>
              <a:t>The court held that the government’s interpretation of the statue would lead to absurd results” by criminalizing everyday behaviors… citing statistics</a:t>
            </a:r>
            <a:r>
              <a:rPr lang="en-US" baseline="0" dirty="0" smtClean="0"/>
              <a:t> from the USFWS identifying major sources of bird deaths, the court reasoned the to be consistent the government would have to criminalize driving a car, constructing buildings, flying airplanes, farming, electricity, and wind turbines which cause bird deaths, and many other everyday lawful activities.</a:t>
            </a:r>
            <a:endParaRPr lang="en-US" dirty="0" smtClean="0"/>
          </a:p>
          <a:p>
            <a:endParaRPr lang="en-US" dirty="0"/>
          </a:p>
        </p:txBody>
      </p:sp>
      <p:sp>
        <p:nvSpPr>
          <p:cNvPr id="4" name="Slide Number Placeholder 3"/>
          <p:cNvSpPr>
            <a:spLocks noGrp="1"/>
          </p:cNvSpPr>
          <p:nvPr>
            <p:ph type="sldNum" sz="quarter" idx="10"/>
          </p:nvPr>
        </p:nvSpPr>
        <p:spPr/>
        <p:txBody>
          <a:bodyPr/>
          <a:lstStyle/>
          <a:p>
            <a:fld id="{2E5BA3BD-DA81-4D5B-94E9-1E9CE291F3F0}" type="slidenum">
              <a:rPr lang="en-US" smtClean="0"/>
              <a:pPr/>
              <a:t>12</a:t>
            </a:fld>
            <a:endParaRPr lang="en-US" dirty="0"/>
          </a:p>
        </p:txBody>
      </p:sp>
    </p:spTree>
    <p:extLst>
      <p:ext uri="{BB962C8B-B14F-4D97-AF65-F5344CB8AC3E}">
        <p14:creationId xmlns:p14="http://schemas.microsoft.com/office/powerpoint/2010/main" val="1559927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Moon Lake Electric Association, Inc., was jointly investigated by the U.S. Fish and Wildlife Service, the Colorado Division of Wildlife, and the Utah Division of Wildlife Resources for illegally killing protected raptors, was placed on probation for three years and ordered to retrofit its utility lines. The company was also ordered to pay $100,000 in fines and restitution for the electrocution of eagles and other raptors that landed on its </a:t>
            </a:r>
            <a:r>
              <a:rPr lang="en-US" dirty="0" err="1" smtClean="0"/>
              <a:t>powerlines</a:t>
            </a:r>
            <a:r>
              <a:rPr lang="en-US" dirty="0" smtClean="0"/>
              <a:t> and poles in northwest Colorado and eastern Utah. </a:t>
            </a:r>
          </a:p>
          <a:p>
            <a:endParaRPr lang="en-US" dirty="0" smtClean="0"/>
          </a:p>
          <a:p>
            <a:r>
              <a:rPr lang="en-US" dirty="0" smtClean="0"/>
              <a:t>Moon Lake had failed to respond to Service requests to correct repeated problems with power structures that killed at least 17 raptors at an oilfield in </a:t>
            </a:r>
            <a:r>
              <a:rPr lang="en-US" dirty="0" err="1" smtClean="0"/>
              <a:t>Rangely</a:t>
            </a:r>
            <a:r>
              <a:rPr lang="en-US" dirty="0" smtClean="0"/>
              <a:t>, Colorado.</a:t>
            </a:r>
          </a:p>
          <a:p>
            <a:endParaRPr lang="en-US" dirty="0" smtClean="0"/>
          </a:p>
          <a:p>
            <a:r>
              <a:rPr lang="en-US" dirty="0" smtClean="0"/>
              <a:t>Moon Lake pleaded guilty in April to three misdemeanor charges of violating the Bald and Golden Eagle Protection Act and three charges under the Migratory Bird Treaty Act. That plea, however, came after the company unsuccessfully argued to the court that the prohibitions against killing protected birds in the two laws referred only to illegal hunting and did not apply to "unintentional" avian deaths caused by contact with </a:t>
            </a:r>
            <a:r>
              <a:rPr lang="en-US" dirty="0" err="1" smtClean="0"/>
              <a:t>powerlines</a:t>
            </a:r>
            <a:r>
              <a:rPr lang="en-US" dirty="0" smtClean="0"/>
              <a:t> or other company equipment. </a:t>
            </a:r>
            <a:endParaRPr lang="en-US" dirty="0"/>
          </a:p>
        </p:txBody>
      </p:sp>
      <p:sp>
        <p:nvSpPr>
          <p:cNvPr id="4" name="Slide Number Placeholder 3"/>
          <p:cNvSpPr>
            <a:spLocks noGrp="1"/>
          </p:cNvSpPr>
          <p:nvPr>
            <p:ph type="sldNum" sz="quarter" idx="10"/>
          </p:nvPr>
        </p:nvSpPr>
        <p:spPr/>
        <p:txBody>
          <a:bodyPr/>
          <a:lstStyle/>
          <a:p>
            <a:fld id="{2E5BA3BD-DA81-4D5B-94E9-1E9CE291F3F0}" type="slidenum">
              <a:rPr lang="en-US" smtClean="0"/>
              <a:pPr/>
              <a:t>13</a:t>
            </a:fld>
            <a:endParaRPr lang="en-US" dirty="0"/>
          </a:p>
        </p:txBody>
      </p:sp>
    </p:spTree>
    <p:extLst>
      <p:ext uri="{BB962C8B-B14F-4D97-AF65-F5344CB8AC3E}">
        <p14:creationId xmlns:p14="http://schemas.microsoft.com/office/powerpoint/2010/main" val="2772798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In this case, </a:t>
            </a:r>
            <a:r>
              <a:rPr lang="en-US" sz="1200" b="0" i="1" u="none" strike="noStrike" kern="1200" baseline="0" dirty="0" smtClean="0">
                <a:solidFill>
                  <a:schemeClr val="tx1"/>
                </a:solidFill>
                <a:latin typeface="+mn-lt"/>
                <a:ea typeface="+mn-ea"/>
                <a:cs typeface="+mn-cs"/>
              </a:rPr>
              <a:t>United States v. Corbin Farm Service </a:t>
            </a:r>
            <a:r>
              <a:rPr lang="en-US" sz="1200" b="0" i="0" u="none" strike="noStrike" kern="1200" baseline="0" dirty="0" smtClean="0">
                <a:solidFill>
                  <a:schemeClr val="tx1"/>
                </a:solidFill>
                <a:latin typeface="+mn-lt"/>
                <a:ea typeface="+mn-ea"/>
                <a:cs typeface="+mn-cs"/>
              </a:rPr>
              <a:t>(</a:t>
            </a:r>
            <a:r>
              <a:rPr lang="en-US" sz="1200" b="0" i="1" u="none" strike="noStrike" kern="1200" baseline="0" dirty="0" smtClean="0">
                <a:solidFill>
                  <a:schemeClr val="tx1"/>
                </a:solidFill>
                <a:latin typeface="+mn-lt"/>
                <a:ea typeface="+mn-ea"/>
                <a:cs typeface="+mn-cs"/>
              </a:rPr>
              <a:t>Corbin Farm</a:t>
            </a:r>
            <a:r>
              <a:rPr lang="en-US" sz="1200" b="0" i="0" u="none" strike="noStrike" kern="1200" baseline="0" dirty="0" smtClean="0">
                <a:solidFill>
                  <a:schemeClr val="tx1"/>
                </a:solidFill>
                <a:latin typeface="+mn-lt"/>
                <a:ea typeface="+mn-ea"/>
                <a:cs typeface="+mn-cs"/>
              </a:rPr>
              <a:t>), in which FWS applied the MBTA against a commercial farm that spread pesticide over its alfalfa field. FWS argued that the language preventing killing and taking of birds “at any time, by any means or in any manner” includes birds dying after ingesting pesticide. </a:t>
            </a:r>
            <a:r>
              <a:rPr lang="en-US" dirty="0" smtClean="0"/>
              <a:t>The defendants were each involved in various capacities with the application of </a:t>
            </a:r>
            <a:r>
              <a:rPr lang="en-US" b="1" dirty="0" err="1" smtClean="0"/>
              <a:t>Furadan</a:t>
            </a:r>
            <a:r>
              <a:rPr lang="en-US" b="1" dirty="0" smtClean="0"/>
              <a:t> 4</a:t>
            </a:r>
            <a:r>
              <a:rPr lang="en-US" dirty="0" smtClean="0"/>
              <a:t>, a registered pesticide, to an alfalfa field which allegedly caused the death of more than </a:t>
            </a:r>
            <a:r>
              <a:rPr lang="en-US" b="1" dirty="0" smtClean="0"/>
              <a:t>1,000 American </a:t>
            </a:r>
            <a:r>
              <a:rPr lang="en-US" b="1" dirty="0" err="1" smtClean="0"/>
              <a:t>Wigeons</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b="0" i="0" u="none" strike="noStrike" kern="1200" baseline="0" dirty="0" smtClean="0">
                <a:solidFill>
                  <a:schemeClr val="tx1"/>
                </a:solidFill>
                <a:latin typeface="+mn-lt"/>
                <a:ea typeface="+mn-ea"/>
                <a:cs typeface="+mn-cs"/>
              </a:rPr>
              <a:t>Defendants Corbin Farm Service (the dealer and distributor of the pesticides), an employee of Corbin Farm Service that provided advice to the farmers, the owner of the alfalfa field, and the aerial operator who sprayed the field were all prosecuted under the MBTA. In their defense, they argued that there was a requirement of guilty intent, to be found guilty. After thoroughly examining the MBTA, the district court held that “the legislative history of the Act reveals no intention to limit the Act so that it would not apply to poisoning.” Moreover, the court declared that “it is clear that Congress intended to make the unlawful killing of even one bird an offense.” Simply because American widgeons were “taken” and “killed” as a result of eating the sprayed alfalfa, all the defendants were found guilty of violating the MBTA. The California district court maintained that this crime was a “public welfare offense,” and that “when dealing with pesticides, the public [was] put on notice that it should exercise care to prevent injury to the environment and to other persons.”</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E5BA3BD-DA81-4D5B-94E9-1E9CE291F3F0}" type="slidenum">
              <a:rPr lang="en-US" smtClean="0"/>
              <a:pPr/>
              <a:t>14</a:t>
            </a:fld>
            <a:endParaRPr lang="en-US" dirty="0"/>
          </a:p>
        </p:txBody>
      </p:sp>
    </p:spTree>
    <p:extLst>
      <p:ext uri="{BB962C8B-B14F-4D97-AF65-F5344CB8AC3E}">
        <p14:creationId xmlns:p14="http://schemas.microsoft.com/office/powerpoint/2010/main" val="223301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case began on May 21, 1988, when the defendant, Ronald Rollins, applied a mixture of registered pesticides (</a:t>
            </a:r>
            <a:r>
              <a:rPr lang="en-US" dirty="0" err="1" smtClean="0"/>
              <a:t>Furadan</a:t>
            </a:r>
            <a:r>
              <a:rPr lang="en-US" dirty="0" smtClean="0"/>
              <a:t> and Di-</a:t>
            </a:r>
            <a:r>
              <a:rPr lang="en-US" dirty="0" err="1" smtClean="0"/>
              <a:t>Syston</a:t>
            </a:r>
            <a:r>
              <a:rPr lang="en-US" dirty="0" smtClean="0"/>
              <a:t>) to approximately fifty acres of seed alfalfa growing on his farm at West Lake Island in the Snake River between Oregon and Idaho. Thereafter, a flock of geese alighted on the field, ate the alfalfa, and died from ingestion of the pesticides. Rollins was charged with a violation of the Migratory Bird Treaty Act (MBTA).</a:t>
            </a:r>
          </a:p>
          <a:p>
            <a:r>
              <a:rPr lang="en-US" dirty="0" smtClean="0"/>
              <a:t> </a:t>
            </a:r>
          </a:p>
          <a:p>
            <a:r>
              <a:rPr lang="en-US" dirty="0" smtClean="0"/>
              <a:t>The Magistrate then issued memorandum decision on October 19, 1988, finding the defendant guilty of violating the MBTA. In that decision, the Magistrate identified the "primary fact in dispute at the trial" as "whether or not the island was a known feeding area for geese." The Magistrate ultimately concluded that "a reasonable person would have been placed on notice that alfalfa grown on West Lake Island in the Snake River would attract and be consumed by migratory birds. </a:t>
            </a:r>
          </a:p>
          <a:p>
            <a:r>
              <a:rPr lang="en-US" dirty="0" smtClean="0"/>
              <a:t>But in reaching this conclusion the Magistrate also found that </a:t>
            </a:r>
          </a:p>
          <a:p>
            <a:pPr marL="171450" indent="-171450">
              <a:buFont typeface="Arial" panose="020B0604020202020204" pitchFamily="34" charset="0"/>
              <a:buChar char="•"/>
            </a:pPr>
            <a:r>
              <a:rPr lang="en-US" dirty="0" smtClean="0"/>
              <a:t>the defendant had used </a:t>
            </a:r>
            <a:r>
              <a:rPr lang="en-US" b="1" dirty="0" err="1" smtClean="0"/>
              <a:t>Furadan</a:t>
            </a:r>
            <a:r>
              <a:rPr lang="en-US" dirty="0" smtClean="0"/>
              <a:t> on his alfalfa fields in the past and "never experienced a problem with birds."</a:t>
            </a:r>
          </a:p>
          <a:p>
            <a:pPr marL="171450" indent="-171450">
              <a:buFont typeface="Arial" panose="020B0604020202020204" pitchFamily="34" charset="0"/>
              <a:buChar char="•"/>
            </a:pPr>
            <a:r>
              <a:rPr lang="en-US" dirty="0" smtClean="0"/>
              <a:t>other farmers in the area could not recall "any prior incidences where large numbers of geese had been killed following a pesticide application.“</a:t>
            </a:r>
          </a:p>
          <a:p>
            <a:pPr marL="171450" indent="-171450">
              <a:buFont typeface="Arial" panose="020B0604020202020204" pitchFamily="34" charset="0"/>
              <a:buChar char="•"/>
            </a:pPr>
            <a:r>
              <a:rPr lang="en-US" dirty="0" smtClean="0"/>
              <a:t>the pesticides had been used "by the farming community in the Weiser area for a number of years without major incident." </a:t>
            </a:r>
          </a:p>
          <a:p>
            <a:pPr marL="171450" indent="-171450">
              <a:buFont typeface="Arial" panose="020B0604020202020204" pitchFamily="34" charset="0"/>
              <a:buChar char="•"/>
            </a:pPr>
            <a:r>
              <a:rPr lang="en-US" dirty="0" smtClean="0"/>
              <a:t>The defendant Rollins did not apply the pesticide in a reckless manner. Indeed, Rollins and a farm helper "inspected the field during the spraying and there was no sign of geese feeding on the alfalfa." </a:t>
            </a:r>
          </a:p>
          <a:p>
            <a:pPr marL="171450" indent="-171450">
              <a:buFont typeface="Arial" panose="020B0604020202020204" pitchFamily="34" charset="0"/>
              <a:buChar char="•"/>
            </a:pPr>
            <a:r>
              <a:rPr lang="en-US" dirty="0" smtClean="0"/>
              <a:t>Rollins applied the chemicals "in the recommended quantities at the appropriate time." </a:t>
            </a:r>
          </a:p>
          <a:p>
            <a:pPr marL="171450" indent="-171450">
              <a:buFont typeface="Arial" panose="020B0604020202020204" pitchFamily="34" charset="0"/>
              <a:buChar char="•"/>
            </a:pPr>
            <a:r>
              <a:rPr lang="en-US" dirty="0" smtClean="0"/>
              <a:t>Once the pesticides were applied, "there is no effective way to keep them [the geese] out of their [the farmers'] fields....“</a:t>
            </a:r>
          </a:p>
          <a:p>
            <a:endParaRPr lang="en-US" dirty="0" smtClean="0"/>
          </a:p>
          <a:p>
            <a:r>
              <a:rPr lang="en-US" dirty="0" smtClean="0"/>
              <a:t>As the Magistrate and other courts have accurately pointed out, the MBTA is a strict liability statute without a criminal intent requirement. Thus, a homeowner could be pursued under the MBTA if a flock of geese crashed into his plate-glass window and were killed. An airplane pilot could be prosecuted if geese were sucked into his jet engines. A farmer like Rollins is exposed to sanctions because he tended his crops in the same manner as other area farmers. </a:t>
            </a:r>
          </a:p>
          <a:p>
            <a:endParaRPr lang="en-US" dirty="0" smtClean="0"/>
          </a:p>
          <a:p>
            <a:r>
              <a:rPr lang="en-US" dirty="0" smtClean="0"/>
              <a:t>The</a:t>
            </a:r>
            <a:r>
              <a:rPr lang="en-US" baseline="0" dirty="0" smtClean="0"/>
              <a:t> court declared that f</a:t>
            </a:r>
            <a:r>
              <a:rPr lang="en-US" dirty="0" smtClean="0"/>
              <a:t>armers have a right to know what conduct of theirs is criminal, especially where that conduct consists of common farming practices carried on for many years in the community. While statutes do not have to be drafted with "mathematical certainty,", they must be drafted with a "reasonable degree of certainty." The MBTA fails this test.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Court reverse the memorandum decision of the United States Magistrate issued October 19, 1988, and l further order that the charges against the defendant be dismissed.</a:t>
            </a:r>
          </a:p>
          <a:p>
            <a:endParaRPr lang="en-US" dirty="0"/>
          </a:p>
        </p:txBody>
      </p:sp>
      <p:sp>
        <p:nvSpPr>
          <p:cNvPr id="4" name="Slide Number Placeholder 3"/>
          <p:cNvSpPr>
            <a:spLocks noGrp="1"/>
          </p:cNvSpPr>
          <p:nvPr>
            <p:ph type="sldNum" sz="quarter" idx="10"/>
          </p:nvPr>
        </p:nvSpPr>
        <p:spPr/>
        <p:txBody>
          <a:bodyPr/>
          <a:lstStyle/>
          <a:p>
            <a:fld id="{2E5BA3BD-DA81-4D5B-94E9-1E9CE291F3F0}" type="slidenum">
              <a:rPr lang="en-US" smtClean="0"/>
              <a:pPr/>
              <a:t>15</a:t>
            </a:fld>
            <a:endParaRPr lang="en-US" dirty="0"/>
          </a:p>
        </p:txBody>
      </p:sp>
    </p:spTree>
    <p:extLst>
      <p:ext uri="{BB962C8B-B14F-4D97-AF65-F5344CB8AC3E}">
        <p14:creationId xmlns:p14="http://schemas.microsoft.com/office/powerpoint/2010/main" val="4063638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as we have seen, the</a:t>
            </a:r>
            <a:r>
              <a:rPr lang="en-US" baseline="0" dirty="0" smtClean="0"/>
              <a:t> courts are split on what constitutes a violation of the MBTA. I believe that there are some common denominators that we can take away from these cases that will serve to protect NRCS and our clients from legal entanglements.</a:t>
            </a:r>
            <a:endParaRPr lang="en-US" dirty="0"/>
          </a:p>
        </p:txBody>
      </p:sp>
      <p:sp>
        <p:nvSpPr>
          <p:cNvPr id="4" name="Slide Number Placeholder 3"/>
          <p:cNvSpPr>
            <a:spLocks noGrp="1"/>
          </p:cNvSpPr>
          <p:nvPr>
            <p:ph type="sldNum" sz="quarter" idx="10"/>
          </p:nvPr>
        </p:nvSpPr>
        <p:spPr/>
        <p:txBody>
          <a:bodyPr/>
          <a:lstStyle/>
          <a:p>
            <a:fld id="{2E5BA3BD-DA81-4D5B-94E9-1E9CE291F3F0}" type="slidenum">
              <a:rPr lang="en-US" smtClean="0"/>
              <a:pPr/>
              <a:t>16</a:t>
            </a:fld>
            <a:endParaRPr lang="en-US" dirty="0"/>
          </a:p>
        </p:txBody>
      </p:sp>
    </p:spTree>
    <p:extLst>
      <p:ext uri="{BB962C8B-B14F-4D97-AF65-F5344CB8AC3E}">
        <p14:creationId xmlns:p14="http://schemas.microsoft.com/office/powerpoint/2010/main" val="2988018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Shown here is the first</a:t>
            </a:r>
            <a:r>
              <a:rPr lang="en-US" baseline="0" dirty="0" smtClean="0"/>
              <a:t> page of the XL version of the CPA-52. Note the tabs for MB/BGE Fact Sheet and Guide Sheet on the bottom. </a:t>
            </a:r>
            <a:endParaRPr lang="en-US" dirty="0"/>
          </a:p>
        </p:txBody>
      </p:sp>
      <p:sp>
        <p:nvSpPr>
          <p:cNvPr id="4" name="Slide Number Placeholder 3"/>
          <p:cNvSpPr>
            <a:spLocks noGrp="1"/>
          </p:cNvSpPr>
          <p:nvPr>
            <p:ph type="sldNum" sz="quarter" idx="10"/>
          </p:nvPr>
        </p:nvSpPr>
        <p:spPr/>
        <p:txBody>
          <a:bodyPr/>
          <a:lstStyle/>
          <a:p>
            <a:fld id="{2E5BA3BD-DA81-4D5B-94E9-1E9CE291F3F0}" type="slidenum">
              <a:rPr lang="en-US" smtClean="0"/>
              <a:pPr/>
              <a:t>17</a:t>
            </a:fld>
            <a:endParaRPr lang="en-US" dirty="0"/>
          </a:p>
        </p:txBody>
      </p:sp>
    </p:spTree>
    <p:extLst>
      <p:ext uri="{BB962C8B-B14F-4D97-AF65-F5344CB8AC3E}">
        <p14:creationId xmlns:p14="http://schemas.microsoft.com/office/powerpoint/2010/main" val="1984611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Located on page 3, section I of the</a:t>
            </a:r>
            <a:r>
              <a:rPr lang="en-US" baseline="0" dirty="0" smtClean="0"/>
              <a:t> </a:t>
            </a:r>
            <a:r>
              <a:rPr lang="en-US" dirty="0" smtClean="0"/>
              <a:t>CPA-52; we find the SEC</a:t>
            </a:r>
            <a:r>
              <a:rPr lang="en-US" baseline="0" dirty="0" smtClean="0"/>
              <a:t> for MB/BGEPA. As a reminder, the benchmark condition is documented in section </a:t>
            </a:r>
            <a:r>
              <a:rPr lang="en-US" baseline="0" dirty="0" smtClean="0"/>
              <a:t>G </a:t>
            </a:r>
            <a:r>
              <a:rPr lang="en-US" baseline="0" dirty="0" smtClean="0"/>
              <a:t>and the effects of each alternative on the SEC in section </a:t>
            </a:r>
            <a:r>
              <a:rPr lang="en-US" baseline="0" dirty="0" smtClean="0"/>
              <a:t>J. </a:t>
            </a:r>
            <a:r>
              <a:rPr lang="en-US" baseline="0" dirty="0" smtClean="0"/>
              <a:t>Planning step 3 &amp; 4</a:t>
            </a:r>
            <a:endParaRPr lang="en-US" dirty="0" smtClean="0"/>
          </a:p>
          <a:p>
            <a:endParaRPr lang="en-US" dirty="0"/>
          </a:p>
        </p:txBody>
      </p:sp>
      <p:sp>
        <p:nvSpPr>
          <p:cNvPr id="4" name="Slide Number Placeholder 3"/>
          <p:cNvSpPr>
            <a:spLocks noGrp="1"/>
          </p:cNvSpPr>
          <p:nvPr>
            <p:ph type="sldNum" sz="quarter" idx="10"/>
          </p:nvPr>
        </p:nvSpPr>
        <p:spPr/>
        <p:txBody>
          <a:bodyPr/>
          <a:lstStyle/>
          <a:p>
            <a:fld id="{2E5BA3BD-DA81-4D5B-94E9-1E9CE291F3F0}" type="slidenum">
              <a:rPr lang="en-US" smtClean="0"/>
              <a:pPr/>
              <a:t>18</a:t>
            </a:fld>
            <a:endParaRPr lang="en-US" dirty="0"/>
          </a:p>
        </p:txBody>
      </p:sp>
    </p:spTree>
    <p:extLst>
      <p:ext uri="{BB962C8B-B14F-4D97-AF65-F5344CB8AC3E}">
        <p14:creationId xmlns:p14="http://schemas.microsoft.com/office/powerpoint/2010/main" val="597745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review the guide sheet for Migratory Birds, we see that the first question</a:t>
            </a:r>
            <a:r>
              <a:rPr lang="en-US" baseline="0" dirty="0" smtClean="0"/>
              <a:t> asks if the proposed action has the potential to take a migratory bird.</a:t>
            </a:r>
          </a:p>
          <a:p>
            <a:r>
              <a:rPr lang="en-US" baseline="0" dirty="0" smtClean="0"/>
              <a:t>Note the definition of take.</a:t>
            </a:r>
          </a:p>
          <a:p>
            <a:endParaRPr lang="en-US" baseline="0" dirty="0" smtClean="0"/>
          </a:p>
          <a:p>
            <a:r>
              <a:rPr lang="en-US" baseline="0" dirty="0" smtClean="0"/>
              <a:t>If no…</a:t>
            </a:r>
          </a:p>
          <a:p>
            <a:endParaRPr lang="en-US" baseline="0" dirty="0" smtClean="0"/>
          </a:p>
          <a:p>
            <a:r>
              <a:rPr lang="en-US" baseline="0" dirty="0" smtClean="0"/>
              <a:t>If yes…</a:t>
            </a:r>
            <a:endParaRPr lang="en-US" dirty="0"/>
          </a:p>
        </p:txBody>
      </p:sp>
      <p:sp>
        <p:nvSpPr>
          <p:cNvPr id="4" name="Slide Number Placeholder 3"/>
          <p:cNvSpPr>
            <a:spLocks noGrp="1"/>
          </p:cNvSpPr>
          <p:nvPr>
            <p:ph type="sldNum" sz="quarter" idx="10"/>
          </p:nvPr>
        </p:nvSpPr>
        <p:spPr/>
        <p:txBody>
          <a:bodyPr/>
          <a:lstStyle/>
          <a:p>
            <a:fld id="{2E5BA3BD-DA81-4D5B-94E9-1E9CE291F3F0}" type="slidenum">
              <a:rPr lang="en-US" smtClean="0"/>
              <a:pPr/>
              <a:t>19</a:t>
            </a:fld>
            <a:endParaRPr lang="en-US" dirty="0"/>
          </a:p>
        </p:txBody>
      </p:sp>
    </p:spTree>
    <p:extLst>
      <p:ext uri="{BB962C8B-B14F-4D97-AF65-F5344CB8AC3E}">
        <p14:creationId xmlns:p14="http://schemas.microsoft.com/office/powerpoint/2010/main" val="2566827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1916, motivated by fears of extinction and population decline of several migratory bird species, the United States entered into a treaty with the United Kingdom, which was acting on behalf of Canada, “for the protection of migratory birds in the United States and Canada.”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Two years later, Congress enacted the MBTA to give effect to this convention, prohibiting the taking, killing, or possessing of migratory birds covered by the treaty, except as otherwise permitted by regulations to be promulgated by the Secretary of the Interior.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United States subsequently entered into similar agreements with Mexico in 1936, Japan in 1972, and the Soviet Union in 1976, which were thereafter incorporated into the provisions of the MBTA. </a:t>
            </a:r>
            <a:endParaRPr lang="en-US" sz="120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E5BA3BD-DA81-4D5B-94E9-1E9CE291F3F0}" type="slidenum">
              <a:rPr lang="en-US" smtClean="0"/>
              <a:pPr/>
              <a:t>2</a:t>
            </a:fld>
            <a:endParaRPr lang="en-US"/>
          </a:p>
        </p:txBody>
      </p:sp>
    </p:spTree>
    <p:extLst>
      <p:ext uri="{BB962C8B-B14F-4D97-AF65-F5344CB8AC3E}">
        <p14:creationId xmlns:p14="http://schemas.microsoft.com/office/powerpoint/2010/main" val="83070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 2 asks, is the purpose of the action to take a migratory</a:t>
            </a:r>
            <a:r>
              <a:rPr lang="en-US" baseline="0" dirty="0" smtClean="0"/>
              <a:t> bird?</a:t>
            </a:r>
          </a:p>
          <a:p>
            <a:endParaRPr lang="en-US" baseline="0" dirty="0" smtClean="0"/>
          </a:p>
          <a:p>
            <a:r>
              <a:rPr lang="en-US" baseline="0" dirty="0" smtClean="0"/>
              <a:t>If no, ….</a:t>
            </a:r>
          </a:p>
          <a:p>
            <a:endParaRPr lang="en-US" baseline="0" dirty="0" smtClean="0"/>
          </a:p>
          <a:p>
            <a:r>
              <a:rPr lang="en-US" baseline="0" dirty="0" smtClean="0"/>
              <a:t>If yes, ….</a:t>
            </a:r>
            <a:endParaRPr lang="en-US" dirty="0"/>
          </a:p>
        </p:txBody>
      </p:sp>
      <p:sp>
        <p:nvSpPr>
          <p:cNvPr id="4" name="Slide Number Placeholder 3"/>
          <p:cNvSpPr>
            <a:spLocks noGrp="1"/>
          </p:cNvSpPr>
          <p:nvPr>
            <p:ph type="sldNum" sz="quarter" idx="10"/>
          </p:nvPr>
        </p:nvSpPr>
        <p:spPr/>
        <p:txBody>
          <a:bodyPr/>
          <a:lstStyle/>
          <a:p>
            <a:fld id="{2E5BA3BD-DA81-4D5B-94E9-1E9CE291F3F0}" type="slidenum">
              <a:rPr lang="en-US" smtClean="0"/>
              <a:pPr/>
              <a:t>20</a:t>
            </a:fld>
            <a:endParaRPr lang="en-US" dirty="0"/>
          </a:p>
        </p:txBody>
      </p:sp>
    </p:spTree>
    <p:extLst>
      <p:ext uri="{BB962C8B-B14F-4D97-AF65-F5344CB8AC3E}">
        <p14:creationId xmlns:p14="http://schemas.microsoft.com/office/powerpoint/2010/main" val="893271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 3 asks,</a:t>
            </a:r>
            <a:r>
              <a:rPr lang="en-US" baseline="0" dirty="0" smtClean="0"/>
              <a:t> to the extent practicable, have adverse impacts been mitigated?</a:t>
            </a:r>
          </a:p>
          <a:p>
            <a:endParaRPr lang="en-US" baseline="0" dirty="0" smtClean="0"/>
          </a:p>
          <a:p>
            <a:r>
              <a:rPr lang="en-US" baseline="0" dirty="0" smtClean="0"/>
              <a:t>If no, …</a:t>
            </a:r>
          </a:p>
          <a:p>
            <a:endParaRPr lang="en-US" baseline="0" dirty="0" smtClean="0"/>
          </a:p>
          <a:p>
            <a:r>
              <a:rPr lang="en-US" baseline="0" dirty="0" smtClean="0"/>
              <a:t>If yes, …</a:t>
            </a:r>
            <a:endParaRPr lang="en-US" dirty="0"/>
          </a:p>
        </p:txBody>
      </p:sp>
      <p:sp>
        <p:nvSpPr>
          <p:cNvPr id="4" name="Slide Number Placeholder 3"/>
          <p:cNvSpPr>
            <a:spLocks noGrp="1"/>
          </p:cNvSpPr>
          <p:nvPr>
            <p:ph type="sldNum" sz="quarter" idx="10"/>
          </p:nvPr>
        </p:nvSpPr>
        <p:spPr/>
        <p:txBody>
          <a:bodyPr/>
          <a:lstStyle/>
          <a:p>
            <a:fld id="{2E5BA3BD-DA81-4D5B-94E9-1E9CE291F3F0}" type="slidenum">
              <a:rPr lang="en-US" smtClean="0"/>
              <a:pPr/>
              <a:t>21</a:t>
            </a:fld>
            <a:endParaRPr lang="en-US" dirty="0"/>
          </a:p>
        </p:txBody>
      </p:sp>
    </p:spTree>
    <p:extLst>
      <p:ext uri="{BB962C8B-B14F-4D97-AF65-F5344CB8AC3E}">
        <p14:creationId xmlns:p14="http://schemas.microsoft.com/office/powerpoint/2010/main" val="545382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scenario, the client’s objective is to improve rangeland resources and increase calving percentages.</a:t>
            </a:r>
          </a:p>
          <a:p>
            <a:endParaRPr lang="en-US" dirty="0" smtClean="0"/>
          </a:p>
          <a:p>
            <a:r>
              <a:rPr lang="en-US" dirty="0" smtClean="0"/>
              <a:t>The problems identified are limited</a:t>
            </a:r>
            <a:r>
              <a:rPr lang="en-US" baseline="0" dirty="0" smtClean="0"/>
              <a:t> forage diversity and yield… resulting in less than desirable livestock body condition score.</a:t>
            </a:r>
          </a:p>
          <a:p>
            <a:endParaRPr lang="en-US" baseline="0" dirty="0" smtClean="0"/>
          </a:p>
          <a:p>
            <a:r>
              <a:rPr lang="en-US" baseline="0" dirty="0" smtClean="0"/>
              <a:t>Identified MB habitat in the planning area consists of 1577 acres in pastures 3,4, and 5.</a:t>
            </a:r>
          </a:p>
          <a:p>
            <a:endParaRPr lang="en-US" baseline="0" dirty="0" smtClean="0"/>
          </a:p>
          <a:p>
            <a:r>
              <a:rPr lang="en-US" baseline="0" dirty="0" smtClean="0"/>
              <a:t>Alternatives include:</a:t>
            </a:r>
          </a:p>
          <a:p>
            <a:pPr marL="171450" indent="-171450">
              <a:buFont typeface="Arial" panose="020B0604020202020204" pitchFamily="34" charset="0"/>
              <a:buChar char="•"/>
            </a:pPr>
            <a:r>
              <a:rPr lang="en-US" baseline="0" dirty="0" smtClean="0"/>
              <a:t>No action- continuing to continuously graze all pastures with no rest period and no management of increasing brush, and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Alternative 1- mechanically reducing brush density, increasing</a:t>
            </a:r>
            <a:r>
              <a:rPr lang="en-US" baseline="0" dirty="0" smtClean="0"/>
              <a:t> forage vigor and yield by conducting prescribed burning and effectively managing livestock grazing.</a:t>
            </a:r>
            <a:endParaRPr lang="en-US" dirty="0" smtClean="0"/>
          </a:p>
          <a:p>
            <a:pPr marL="0" indent="0">
              <a:buFont typeface="Arial" panose="020B0604020202020204" pitchFamily="34" charset="0"/>
              <a:buNone/>
            </a:pPr>
            <a:endParaRPr lang="en-US" baseline="0" dirty="0" smtClean="0"/>
          </a:p>
          <a:p>
            <a:pPr marL="0" indent="0">
              <a:buFontTx/>
              <a:buNone/>
            </a:pPr>
            <a:r>
              <a:rPr lang="en-US" baseline="0" dirty="0" smtClean="0"/>
              <a:t>The taking no action on MB’s are… long-term decline in grassland bird species due to the overgrazing and encroachment of brush in the pastures.</a:t>
            </a:r>
          </a:p>
          <a:p>
            <a:pPr marL="0" indent="0">
              <a:buFontTx/>
              <a:buNone/>
            </a:pPr>
            <a:endParaRPr lang="en-US" baseline="0" dirty="0" smtClean="0"/>
          </a:p>
          <a:p>
            <a:pPr marL="0" indent="0">
              <a:buFontTx/>
              <a:buNone/>
            </a:pPr>
            <a:r>
              <a:rPr lang="en-US" baseline="0" dirty="0" smtClean="0"/>
              <a:t>The effects of the planned actions on MB’s will result in improved habitat quality due to increased plant diversity and structure. </a:t>
            </a:r>
            <a:endParaRPr lang="en-US" dirty="0"/>
          </a:p>
        </p:txBody>
      </p:sp>
      <p:sp>
        <p:nvSpPr>
          <p:cNvPr id="4" name="Slide Number Placeholder 3"/>
          <p:cNvSpPr>
            <a:spLocks noGrp="1"/>
          </p:cNvSpPr>
          <p:nvPr>
            <p:ph type="sldNum" sz="quarter" idx="10"/>
          </p:nvPr>
        </p:nvSpPr>
        <p:spPr/>
        <p:txBody>
          <a:bodyPr/>
          <a:lstStyle/>
          <a:p>
            <a:fld id="{2E5BA3BD-DA81-4D5B-94E9-1E9CE291F3F0}" type="slidenum">
              <a:rPr lang="en-US" smtClean="0"/>
              <a:pPr/>
              <a:t>22</a:t>
            </a:fld>
            <a:endParaRPr lang="en-US" dirty="0"/>
          </a:p>
        </p:txBody>
      </p:sp>
    </p:spTree>
    <p:extLst>
      <p:ext uri="{BB962C8B-B14F-4D97-AF65-F5344CB8AC3E}">
        <p14:creationId xmlns:p14="http://schemas.microsoft.com/office/powerpoint/2010/main" val="3029863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Documented mitigation supporting the “No Take “ determination </a:t>
            </a:r>
            <a:r>
              <a:rPr lang="en-US" smtClean="0"/>
              <a:t>involves</a:t>
            </a:r>
            <a:r>
              <a:rPr lang="en-US" baseline="0" smtClean="0"/>
              <a:t> implementing </a:t>
            </a:r>
            <a:r>
              <a:rPr lang="en-US" baseline="0" dirty="0" smtClean="0"/>
              <a:t>the conservation measures outside of the MB nesting season.</a:t>
            </a:r>
            <a:endParaRPr lang="en-US" dirty="0"/>
          </a:p>
        </p:txBody>
      </p:sp>
      <p:sp>
        <p:nvSpPr>
          <p:cNvPr id="4" name="Slide Number Placeholder 3"/>
          <p:cNvSpPr>
            <a:spLocks noGrp="1"/>
          </p:cNvSpPr>
          <p:nvPr>
            <p:ph type="sldNum" sz="quarter" idx="10"/>
          </p:nvPr>
        </p:nvSpPr>
        <p:spPr/>
        <p:txBody>
          <a:bodyPr/>
          <a:lstStyle/>
          <a:p>
            <a:fld id="{2E5BA3BD-DA81-4D5B-94E9-1E9CE291F3F0}" type="slidenum">
              <a:rPr lang="en-US" smtClean="0"/>
              <a:pPr/>
              <a:t>23</a:t>
            </a:fld>
            <a:endParaRPr lang="en-US" dirty="0"/>
          </a:p>
        </p:txBody>
      </p:sp>
    </p:spTree>
    <p:extLst>
      <p:ext uri="{BB962C8B-B14F-4D97-AF65-F5344CB8AC3E}">
        <p14:creationId xmlns:p14="http://schemas.microsoft.com/office/powerpoint/2010/main" val="3445031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BA3BD-DA81-4D5B-94E9-1E9CE291F3F0}" type="slidenum">
              <a:rPr lang="en-US" smtClean="0"/>
              <a:pPr/>
              <a:t>24</a:t>
            </a:fld>
            <a:endParaRPr lang="en-US" dirty="0"/>
          </a:p>
        </p:txBody>
      </p:sp>
    </p:spTree>
    <p:extLst>
      <p:ext uri="{BB962C8B-B14F-4D97-AF65-F5344CB8AC3E}">
        <p14:creationId xmlns:p14="http://schemas.microsoft.com/office/powerpoint/2010/main" val="1942219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Early Americans typically understood wildlife in terms limited to its utilitarian and human value: as a source of food and clothing, as a force of agricultural labor and service, as a method of pest control, and as the lively object of sport. In other words, early American society “viewed wildlife as a ‘bottomless pit’ from which it could take indiscriminately.”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Markets and cottage industries encircled this bottomless pit. In the nineteenth century, market hunting became popular, and wildlife merchandise became readily available to public markets for consumption and fashion. For instance, urban restaurant menus were eager to feature a wide range of fowl, and consumption was not limited to game birds: “many songbirds also were viewed as appropriate food for humans. Robins, for example, were served in soups, while cedar waxwings and goldfinches made ‘hearty’ pies. Also available for purchase were batches of bobolinks, bundled and tied together like carrots.” The tastes and customs of fashionable women created much demand for the killing of non-game birds, and “[s]o extensive was the use of feathers as well as whole birds on women’s hats that . . . ‘church gatherings and other social events often resembled aviaries.’”</a:t>
            </a:r>
            <a:endParaRPr lang="en-US" sz="1200" b="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p>
        </p:txBody>
      </p:sp>
      <p:sp>
        <p:nvSpPr>
          <p:cNvPr id="4" name="Slide Number Placeholder 3"/>
          <p:cNvSpPr>
            <a:spLocks noGrp="1"/>
          </p:cNvSpPr>
          <p:nvPr>
            <p:ph type="sldNum" sz="quarter" idx="10"/>
          </p:nvPr>
        </p:nvSpPr>
        <p:spPr/>
        <p:txBody>
          <a:bodyPr/>
          <a:lstStyle/>
          <a:p>
            <a:fld id="{2E5BA3BD-DA81-4D5B-94E9-1E9CE291F3F0}" type="slidenum">
              <a:rPr lang="en-US" smtClean="0"/>
              <a:pPr/>
              <a:t>3</a:t>
            </a:fld>
            <a:endParaRPr lang="en-US"/>
          </a:p>
        </p:txBody>
      </p:sp>
    </p:spTree>
    <p:extLst>
      <p:ext uri="{BB962C8B-B14F-4D97-AF65-F5344CB8AC3E}">
        <p14:creationId xmlns:p14="http://schemas.microsoft.com/office/powerpoint/2010/main" val="2442599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MBTA served diverse purposes. First, Congress wished to regulate commercial and recreational hunting, especially targeting the villain of the act, the notorious “pothunter.” As one Senator declared, “this law is aimed at the professional pothunter.” The MBTA was to “keep pothunters from killing game out of season, ruining the eggs of nesting birds, and ruining the country by it.” While the Act singled out the hunter who refused to play by the rules of the game, it did purport to regulate recreational hunters as well.</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effectLst/>
              </a:rPr>
              <a:t>Pothunter</a:t>
            </a:r>
            <a:r>
              <a:rPr lang="en-US" sz="1200" b="1" baseline="0" dirty="0" smtClean="0">
                <a:effectLst/>
              </a:rPr>
              <a:t> </a:t>
            </a:r>
            <a:r>
              <a:rPr lang="en-US" sz="1200" b="0" baseline="0" dirty="0" smtClean="0">
                <a:effectLst/>
              </a:rPr>
              <a:t>was</a:t>
            </a:r>
            <a:r>
              <a:rPr lang="en-US" sz="1200" b="1" baseline="0" dirty="0" smtClean="0">
                <a:effectLst/>
              </a:rPr>
              <a:t> </a:t>
            </a:r>
            <a:r>
              <a:rPr lang="en-US" sz="1200" dirty="0" smtClean="0">
                <a:effectLst/>
              </a:rPr>
              <a:t>a person who hunts for food or profit, ignoring the rules of sport. You may have heard the phrase “taking a potshot”</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effectLst/>
              </a:rPr>
              <a:t>Market hunters</a:t>
            </a:r>
            <a:r>
              <a:rPr lang="en-US" dirty="0" smtClean="0">
                <a:effectLst/>
              </a:rPr>
              <a:t> were commercial hunters, who exploited animals as a natural resource, for both money and </a:t>
            </a:r>
            <a:r>
              <a:rPr lang="en-US" dirty="0" smtClean="0">
                <a:effectLst/>
                <a:hlinkClick r:id="rId3" action="ppaction://hlinkfile" tooltip="Economic development"/>
              </a:rPr>
              <a:t>economic development</a:t>
            </a:r>
            <a:r>
              <a:rPr lang="en-US" dirty="0" smtClean="0">
                <a:effectLst/>
              </a:rPr>
              <a:t>.</a:t>
            </a:r>
            <a:r>
              <a:rPr lang="en-US" sz="1200" dirty="0" smtClean="0">
                <a:effectLst/>
              </a:rPr>
              <a:t>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Shown here is a </a:t>
            </a:r>
            <a:r>
              <a:rPr lang="en-US" b="1" dirty="0" smtClean="0">
                <a:effectLst/>
              </a:rPr>
              <a:t>punt gun</a:t>
            </a:r>
            <a:r>
              <a:rPr lang="en-US" b="0" dirty="0" smtClean="0">
                <a:effectLst/>
              </a:rPr>
              <a:t>… an </a:t>
            </a:r>
            <a:r>
              <a:rPr lang="en-US" dirty="0" smtClean="0">
                <a:effectLst/>
              </a:rPr>
              <a:t>extremely large </a:t>
            </a:r>
            <a:r>
              <a:rPr lang="en-US" dirty="0" smtClean="0">
                <a:effectLst/>
                <a:hlinkClick r:id="rId4" action="ppaction://hlinkfile" tooltip="Shotgun"/>
              </a:rPr>
              <a:t>shotgun</a:t>
            </a:r>
            <a:r>
              <a:rPr lang="en-US" dirty="0" smtClean="0">
                <a:effectLst/>
              </a:rPr>
              <a:t> used in the 19th and early 20th centuries for shooting large numbers of </a:t>
            </a:r>
            <a:r>
              <a:rPr lang="en-US" dirty="0" smtClean="0">
                <a:effectLst/>
                <a:hlinkClick r:id="rId5" action="ppaction://hlinkfile" tooltip="Waterfowl"/>
              </a:rPr>
              <a:t>waterfowl</a:t>
            </a:r>
            <a:r>
              <a:rPr lang="en-US" dirty="0" smtClean="0">
                <a:effectLst/>
              </a:rPr>
              <a:t> for commercial harvesting. A single shot could kill over 50 waterfowl resting on the water's surface. In the United States, this practice depleted stocks of wild </a:t>
            </a:r>
            <a:r>
              <a:rPr lang="en-US" dirty="0" smtClean="0">
                <a:effectLst/>
                <a:hlinkClick r:id="rId5" action="ppaction://hlinkfile" tooltip="Waterfowl"/>
              </a:rPr>
              <a:t>waterfowl</a:t>
            </a:r>
            <a:r>
              <a:rPr lang="en-US" dirty="0" smtClean="0">
                <a:effectLst/>
              </a:rPr>
              <a:t> and by the 1860s most states had banned them. The </a:t>
            </a:r>
            <a:r>
              <a:rPr lang="en-US" dirty="0" smtClean="0">
                <a:effectLst/>
                <a:hlinkClick r:id="rId6" action="ppaction://hlinkfile" tooltip="Lacey Act"/>
              </a:rPr>
              <a:t>Lacey Act</a:t>
            </a:r>
            <a:r>
              <a:rPr lang="en-US" dirty="0" smtClean="0">
                <a:effectLst/>
              </a:rPr>
              <a:t> of 1900 banned the transport of wild game across state lines, and the practice of </a:t>
            </a:r>
            <a:r>
              <a:rPr lang="en-US" dirty="0" smtClean="0">
                <a:effectLst/>
                <a:hlinkClick r:id="rId7" action="ppaction://hlinkfile" tooltip="Market hunters"/>
              </a:rPr>
              <a:t>market hunting</a:t>
            </a:r>
            <a:r>
              <a:rPr lang="en-US" dirty="0" smtClean="0">
                <a:effectLst/>
              </a:rPr>
              <a:t> was outlawed by a series of federal laws in 1918 including the MBTA.</a:t>
            </a:r>
          </a:p>
          <a:p>
            <a:r>
              <a:rPr lang="en-US" dirty="0" smtClean="0">
                <a:effectLst/>
              </a:rPr>
              <a:t> </a:t>
            </a:r>
            <a:endParaRPr lang="en-US" dirty="0" smtClean="0"/>
          </a:p>
          <a:p>
            <a:r>
              <a:rPr lang="en-US" dirty="0" smtClean="0"/>
              <a:t>The MBTA also contemplated agricultural benefits. Not only was there value in saving birds from the reckless slaughter of unrestrained hunting, but there was also value in keeping birds alive to do what they did so well: eat crop-damaging insects. Congress took notice of annual food losses caused by insects and proclaimed the need to protect the birds,</a:t>
            </a:r>
            <a:r>
              <a:rPr lang="en-US" baseline="0" dirty="0" smtClean="0"/>
              <a:t> and</a:t>
            </a:r>
            <a:r>
              <a:rPr lang="en-US" dirty="0" smtClean="0"/>
              <a:t> finally, Congress recognized the aesthetic value of migratory birds</a:t>
            </a:r>
          </a:p>
          <a:p>
            <a:endParaRPr lang="en-US" dirty="0"/>
          </a:p>
        </p:txBody>
      </p:sp>
      <p:sp>
        <p:nvSpPr>
          <p:cNvPr id="4" name="Slide Number Placeholder 3"/>
          <p:cNvSpPr>
            <a:spLocks noGrp="1"/>
          </p:cNvSpPr>
          <p:nvPr>
            <p:ph type="sldNum" sz="quarter" idx="10"/>
          </p:nvPr>
        </p:nvSpPr>
        <p:spPr/>
        <p:txBody>
          <a:bodyPr/>
          <a:lstStyle/>
          <a:p>
            <a:fld id="{2E5BA3BD-DA81-4D5B-94E9-1E9CE291F3F0}" type="slidenum">
              <a:rPr lang="en-US" smtClean="0"/>
              <a:pPr/>
              <a:t>4</a:t>
            </a:fld>
            <a:endParaRPr lang="en-US"/>
          </a:p>
        </p:txBody>
      </p:sp>
    </p:spTree>
    <p:extLst>
      <p:ext uri="{BB962C8B-B14F-4D97-AF65-F5344CB8AC3E}">
        <p14:creationId xmlns:p14="http://schemas.microsoft.com/office/powerpoint/2010/main" val="454294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It Is A Crime To “Take” A Migratory Bird Or Its Nest, Except As Authorized By An MBTA Permit – The MBTA is a criminal statute. One section of the MBTA makes it unlawful to “kill” or “take” a migratory bird, nest, or egg, except as permitted under regulations.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Unless and except as permitted by regulations, the Act provides that it is unlawful </a:t>
            </a:r>
            <a:r>
              <a:rPr lang="en-US" b="1" dirty="0" smtClean="0"/>
              <a:t>at any time, by any means or in any manner</a:t>
            </a:r>
            <a:r>
              <a:rPr lang="en-US" dirty="0" smtClean="0"/>
              <a:t>, </a:t>
            </a:r>
            <a:r>
              <a:rPr lang="en-US" sz="1200" kern="1200" dirty="0" smtClean="0">
                <a:solidFill>
                  <a:schemeClr val="tx1"/>
                </a:solidFill>
                <a:latin typeface="+mn-lt"/>
                <a:ea typeface="+mn-ea"/>
                <a:cs typeface="+mn-cs"/>
              </a:rPr>
              <a:t>to pursue, hunt, take, capture or kill; attempt to take, capture or kill; possess, offer to or sell, barter, purchase, deliver or cause to be shipped, exported, imported, transported, carried or received any migratory bird, part, nest, egg or product, manufactured or not…. this is also the law that makes it unlawful to hunt migratory birds over a baited area.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Persons found in violation of the MBTA can be arrested without a warrant and charged with a misdemeanor carrying a $1500 maximum fine and/or a six-month maximum jail term. If the violation was committed knowingly, a felony conviction can result, carrying a $2000 maximum fine and/or a two-year maximum jail term.</a:t>
            </a:r>
          </a:p>
          <a:p>
            <a:endParaRPr lang="en-US" dirty="0"/>
          </a:p>
        </p:txBody>
      </p:sp>
      <p:sp>
        <p:nvSpPr>
          <p:cNvPr id="4" name="Slide Number Placeholder 3"/>
          <p:cNvSpPr>
            <a:spLocks noGrp="1"/>
          </p:cNvSpPr>
          <p:nvPr>
            <p:ph type="sldNum" sz="quarter" idx="10"/>
          </p:nvPr>
        </p:nvSpPr>
        <p:spPr/>
        <p:txBody>
          <a:bodyPr/>
          <a:lstStyle/>
          <a:p>
            <a:fld id="{2E5BA3BD-DA81-4D5B-94E9-1E9CE291F3F0}" type="slidenum">
              <a:rPr lang="en-US" smtClean="0"/>
              <a:pPr/>
              <a:t>5</a:t>
            </a:fld>
            <a:endParaRPr lang="en-US" dirty="0"/>
          </a:p>
        </p:txBody>
      </p:sp>
    </p:spTree>
    <p:extLst>
      <p:ext uri="{BB962C8B-B14F-4D97-AF65-F5344CB8AC3E}">
        <p14:creationId xmlns:p14="http://schemas.microsoft.com/office/powerpoint/2010/main" val="1342936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 800+ species of birds</a:t>
            </a:r>
            <a:r>
              <a:rPr lang="en-US" baseline="0" dirty="0" smtClean="0"/>
              <a:t> </a:t>
            </a:r>
            <a:r>
              <a:rPr lang="en-US" dirty="0" smtClean="0"/>
              <a:t>are protected. The list is published in the FR @ </a:t>
            </a:r>
            <a:r>
              <a:rPr lang="en-US" sz="1200" dirty="0" smtClean="0"/>
              <a:t>50CFR</a:t>
            </a:r>
            <a:r>
              <a:rPr lang="en-US" sz="1200" dirty="0" smtClean="0">
                <a:latin typeface="Arial"/>
                <a:cs typeface="Arial"/>
              </a:rPr>
              <a:t>§10.13</a:t>
            </a:r>
          </a:p>
          <a:p>
            <a:endParaRPr lang="en-US" dirty="0" smtClean="0"/>
          </a:p>
          <a:p>
            <a:r>
              <a:rPr lang="en-US" dirty="0" smtClean="0"/>
              <a:t>The Act authorizes the Secretary</a:t>
            </a:r>
            <a:r>
              <a:rPr lang="en-US" baseline="0" dirty="0" smtClean="0"/>
              <a:t> of Interior to determine when and to what extent hunting, taking, capture, killing, possession, sale, purchase, shipment etc. is allowed…</a:t>
            </a:r>
          </a:p>
          <a:p>
            <a:r>
              <a:rPr lang="en-US" baseline="0" dirty="0" smtClean="0"/>
              <a:t>…as well as adopting regulations to permit such activities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b="1" baseline="0" dirty="0" smtClean="0"/>
          </a:p>
          <a:p>
            <a:r>
              <a:rPr lang="en-US" b="1" baseline="0" dirty="0" smtClean="0"/>
              <a:t>Because of this law, migratory birds are Federally regulated, that’s why you have to buy a federal duck stamp.</a:t>
            </a:r>
          </a:p>
          <a:p>
            <a:endParaRPr lang="en-US" b="1" baseline="0" dirty="0" smtClean="0"/>
          </a:p>
          <a:p>
            <a:r>
              <a:rPr lang="en-US" sz="1200" b="1" i="0" u="none" strike="noStrike" kern="1200" baseline="0" dirty="0" smtClean="0">
                <a:solidFill>
                  <a:schemeClr val="tx1"/>
                </a:solidFill>
                <a:latin typeface="+mn-lt"/>
                <a:ea typeface="+mn-ea"/>
                <a:cs typeface="+mn-cs"/>
              </a:rPr>
              <a:t>Almost All Bird Species In The U.S. Are Covered By The MBTA – FWS regulations include most native birds found in the United States as species protected by the MBTA – even species that do not migrate internationally. </a:t>
            </a:r>
            <a:r>
              <a:rPr lang="en-US" sz="1200" b="1" i="1" u="none" strike="noStrike" kern="1200" baseline="0" dirty="0" smtClean="0">
                <a:solidFill>
                  <a:schemeClr val="tx1"/>
                </a:solidFill>
                <a:latin typeface="+mn-lt"/>
                <a:ea typeface="+mn-ea"/>
                <a:cs typeface="+mn-cs"/>
              </a:rPr>
              <a:t>See </a:t>
            </a:r>
            <a:r>
              <a:rPr lang="en-US" sz="1200" b="1" i="0" u="none" strike="noStrike" kern="1200" baseline="0" dirty="0" smtClean="0">
                <a:solidFill>
                  <a:schemeClr val="tx1"/>
                </a:solidFill>
                <a:latin typeface="+mn-lt"/>
                <a:ea typeface="+mn-ea"/>
                <a:cs typeface="+mn-cs"/>
              </a:rPr>
              <a:t>50 C.F.R. § 10.13. “The MBTA now protects nearly all native birds in the country, of which there are millions if not billions, so there is no end to the possibilities for an arguable violation.” </a:t>
            </a:r>
            <a:endParaRPr lang="en-US" b="1" baseline="0" dirty="0" smtClean="0"/>
          </a:p>
          <a:p>
            <a:endParaRPr lang="en-US" b="1" baseline="0" dirty="0" smtClean="0"/>
          </a:p>
          <a:p>
            <a:endParaRPr lang="en-US" b="1" baseline="0" dirty="0" smtClean="0"/>
          </a:p>
          <a:p>
            <a:endParaRPr lang="en-US" b="1" baseline="0" dirty="0" smtClean="0"/>
          </a:p>
          <a:p>
            <a:endParaRPr lang="en-US" dirty="0"/>
          </a:p>
        </p:txBody>
      </p:sp>
      <p:sp>
        <p:nvSpPr>
          <p:cNvPr id="4" name="Slide Number Placeholder 3"/>
          <p:cNvSpPr>
            <a:spLocks noGrp="1"/>
          </p:cNvSpPr>
          <p:nvPr>
            <p:ph type="sldNum" sz="quarter" idx="10"/>
          </p:nvPr>
        </p:nvSpPr>
        <p:spPr/>
        <p:txBody>
          <a:bodyPr/>
          <a:lstStyle/>
          <a:p>
            <a:fld id="{2E5BA3BD-DA81-4D5B-94E9-1E9CE291F3F0}" type="slidenum">
              <a:rPr lang="en-US" smtClean="0"/>
              <a:pPr/>
              <a:t>6</a:t>
            </a:fld>
            <a:endParaRPr lang="en-US" dirty="0"/>
          </a:p>
        </p:txBody>
      </p:sp>
    </p:spTree>
    <p:extLst>
      <p:ext uri="{BB962C8B-B14F-4D97-AF65-F5344CB8AC3E}">
        <p14:creationId xmlns:p14="http://schemas.microsoft.com/office/powerpoint/2010/main" val="3614693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Permits can be used to Take birds in some circumstances</a:t>
            </a:r>
          </a:p>
          <a:p>
            <a:r>
              <a:rPr lang="en-US" dirty="0" smtClean="0"/>
              <a:t>INTENTIONAL</a:t>
            </a:r>
            <a:r>
              <a:rPr lang="en-US" baseline="0" dirty="0" smtClean="0"/>
              <a:t> TAKE</a:t>
            </a:r>
          </a:p>
          <a:p>
            <a:r>
              <a:rPr lang="en-US" baseline="0" dirty="0" smtClean="0"/>
              <a:t>Where the action is to TAKE the BIRD</a:t>
            </a:r>
            <a:endParaRPr lang="en-US" dirty="0"/>
          </a:p>
        </p:txBody>
      </p:sp>
      <p:sp>
        <p:nvSpPr>
          <p:cNvPr id="4" name="Slide Number Placeholder 3"/>
          <p:cNvSpPr>
            <a:spLocks noGrp="1"/>
          </p:cNvSpPr>
          <p:nvPr>
            <p:ph type="sldNum" sz="quarter" idx="10"/>
          </p:nvPr>
        </p:nvSpPr>
        <p:spPr/>
        <p:txBody>
          <a:bodyPr/>
          <a:lstStyle/>
          <a:p>
            <a:fld id="{50DE4241-F4FA-44A8-A622-09D4436E2857}" type="slidenum">
              <a:rPr lang="en-US" smtClean="0"/>
              <a:t>7</a:t>
            </a:fld>
            <a:endParaRPr lang="en-US"/>
          </a:p>
        </p:txBody>
      </p:sp>
    </p:spTree>
    <p:extLst>
      <p:ext uri="{BB962C8B-B14F-4D97-AF65-F5344CB8AC3E}">
        <p14:creationId xmlns:p14="http://schemas.microsoft.com/office/powerpoint/2010/main" val="259166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MBTA prohibits Take – which means</a:t>
            </a:r>
            <a:r>
              <a:rPr lang="en-US" baseline="0" dirty="0" smtClean="0"/>
              <a:t> it is unlawful to “take” any migratory bird, at any time, by any means, or in any manner or any part, nest, or egg of any such bird.</a:t>
            </a:r>
          </a:p>
          <a:p>
            <a:r>
              <a:rPr lang="en-US" baseline="0" dirty="0" smtClean="0"/>
              <a:t>Habitat is not covered unless it involves direct mortality of birds, nests, eggs or parts thereof</a:t>
            </a:r>
            <a:endParaRPr lang="en-US" dirty="0"/>
          </a:p>
        </p:txBody>
      </p:sp>
      <p:sp>
        <p:nvSpPr>
          <p:cNvPr id="4" name="Slide Number Placeholder 3"/>
          <p:cNvSpPr>
            <a:spLocks noGrp="1"/>
          </p:cNvSpPr>
          <p:nvPr>
            <p:ph type="sldNum" sz="quarter" idx="10"/>
          </p:nvPr>
        </p:nvSpPr>
        <p:spPr/>
        <p:txBody>
          <a:bodyPr/>
          <a:lstStyle/>
          <a:p>
            <a:fld id="{50DE4241-F4FA-44A8-A622-09D4436E2857}" type="slidenum">
              <a:rPr lang="en-US" smtClean="0"/>
              <a:t>8</a:t>
            </a:fld>
            <a:endParaRPr lang="en-US"/>
          </a:p>
        </p:txBody>
      </p:sp>
    </p:spTree>
    <p:extLst>
      <p:ext uri="{BB962C8B-B14F-4D97-AF65-F5344CB8AC3E}">
        <p14:creationId xmlns:p14="http://schemas.microsoft.com/office/powerpoint/2010/main" val="259166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expressed</a:t>
            </a:r>
            <a:r>
              <a:rPr lang="en-US" baseline="0" dirty="0" smtClean="0"/>
              <a:t> authorization to permit Unintentional Take (Incidental) </a:t>
            </a:r>
          </a:p>
          <a:p>
            <a:r>
              <a:rPr lang="en-US" baseline="0" dirty="0" smtClean="0"/>
              <a:t>Take that is not the action – but results as a result of an otherwise legal activity</a:t>
            </a:r>
          </a:p>
          <a:p>
            <a:endParaRPr lang="en-US" baseline="0" dirty="0" smtClean="0"/>
          </a:p>
          <a:p>
            <a:r>
              <a:rPr lang="en-US" baseline="0" dirty="0" smtClean="0"/>
              <a:t>Anyone who causes the death of a migratory bird, even if unintentionally, is technically in violation of the act. </a:t>
            </a:r>
            <a:endParaRPr lang="en-US" dirty="0"/>
          </a:p>
        </p:txBody>
      </p:sp>
      <p:sp>
        <p:nvSpPr>
          <p:cNvPr id="4" name="Slide Number Placeholder 3"/>
          <p:cNvSpPr>
            <a:spLocks noGrp="1"/>
          </p:cNvSpPr>
          <p:nvPr>
            <p:ph type="sldNum" sz="quarter" idx="10"/>
          </p:nvPr>
        </p:nvSpPr>
        <p:spPr/>
        <p:txBody>
          <a:bodyPr/>
          <a:lstStyle/>
          <a:p>
            <a:fld id="{50DE4241-F4FA-44A8-A622-09D4436E2857}" type="slidenum">
              <a:rPr lang="en-US" smtClean="0"/>
              <a:t>9</a:t>
            </a:fld>
            <a:endParaRPr lang="en-US"/>
          </a:p>
        </p:txBody>
      </p:sp>
    </p:spTree>
    <p:extLst>
      <p:ext uri="{BB962C8B-B14F-4D97-AF65-F5344CB8AC3E}">
        <p14:creationId xmlns:p14="http://schemas.microsoft.com/office/powerpoint/2010/main" val="259166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740939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16FCF09A-D557-4274-B1B4-1E7BF4602F7F}" type="slidenum">
              <a:rPr lang="en-US" smtClean="0"/>
              <a:pPr/>
              <a:t>‹#›</a:t>
            </a:fld>
            <a:endParaRPr lang="en-US" dirty="0"/>
          </a:p>
        </p:txBody>
      </p:sp>
    </p:spTree>
    <p:extLst>
      <p:ext uri="{BB962C8B-B14F-4D97-AF65-F5344CB8AC3E}">
        <p14:creationId xmlns:p14="http://schemas.microsoft.com/office/powerpoint/2010/main" val="404203570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16FCF09A-D557-4274-B1B4-1E7BF4602F7F}" type="slidenum">
              <a:rPr lang="en-US" smtClean="0"/>
              <a:pPr/>
              <a:t>‹#›</a:t>
            </a:fld>
            <a:endParaRPr lang="en-US" dirty="0"/>
          </a:p>
        </p:txBody>
      </p:sp>
    </p:spTree>
    <p:extLst>
      <p:ext uri="{BB962C8B-B14F-4D97-AF65-F5344CB8AC3E}">
        <p14:creationId xmlns:p14="http://schemas.microsoft.com/office/powerpoint/2010/main" val="64294747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57200" y="309399"/>
            <a:ext cx="5867400" cy="369332"/>
          </a:xfrm>
          <a:prstGeom prst="rect">
            <a:avLst/>
          </a:prstGeom>
          <a:noFill/>
        </p:spPr>
        <p:txBody>
          <a:bodyPr wrap="square" rtlCol="0">
            <a:spAutoFit/>
          </a:bodyPr>
          <a:lstStyle/>
          <a:p>
            <a:r>
              <a:rPr lang="en-US" b="1" dirty="0" smtClean="0"/>
              <a:t>NRCS Environmental Evaluation Series – No. 6</a:t>
            </a:r>
            <a:endParaRPr lang="en-US" b="1" dirty="0"/>
          </a:p>
        </p:txBody>
      </p:sp>
      <p:pic>
        <p:nvPicPr>
          <p:cNvPr id="1027" name="Picture 3" descr="S:\CNTSC\Logos, Maps &amp; Presentations\NRCS blu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228600"/>
            <a:ext cx="2255334" cy="4266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2400" y="1219200"/>
            <a:ext cx="8732334" cy="2308324"/>
          </a:xfrm>
          <a:prstGeom prst="rect">
            <a:avLst/>
          </a:prstGeom>
          <a:noFill/>
        </p:spPr>
        <p:txBody>
          <a:bodyPr wrap="square" rtlCol="0">
            <a:spAutoFit/>
          </a:bodyPr>
          <a:lstStyle/>
          <a:p>
            <a:pPr algn="ctr"/>
            <a:r>
              <a:rPr lang="en-US" sz="36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Planning for </a:t>
            </a:r>
          </a:p>
          <a:p>
            <a:pPr algn="ctr"/>
            <a:r>
              <a:rPr lang="en-US" sz="36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Endangered Species/ Migratory Birds/ Bald and Golden Eagles </a:t>
            </a:r>
          </a:p>
          <a:p>
            <a:pPr algn="ctr"/>
            <a:r>
              <a:rPr lang="en-US" sz="36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cs typeface="+mn-cs"/>
              </a:rPr>
              <a:t>Special Environmental Concerns</a:t>
            </a:r>
            <a:endParaRPr lang="en-US"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9" name="TextBox 8"/>
          <p:cNvSpPr txBox="1"/>
          <p:nvPr/>
        </p:nvSpPr>
        <p:spPr>
          <a:xfrm>
            <a:off x="1756752" y="3711130"/>
            <a:ext cx="5715000" cy="2462213"/>
          </a:xfrm>
          <a:prstGeom prst="rect">
            <a:avLst/>
          </a:prstGeom>
          <a:noFill/>
        </p:spPr>
        <p:txBody>
          <a:bodyPr wrap="square" rtlCol="0">
            <a:spAutoFit/>
          </a:bodyPr>
          <a:lstStyle/>
          <a:p>
            <a:pPr algn="ctr"/>
            <a:r>
              <a:rPr lang="en-US" sz="1400" dirty="0" smtClean="0"/>
              <a:t>Presented by:</a:t>
            </a:r>
          </a:p>
          <a:p>
            <a:pPr algn="ctr"/>
            <a:endParaRPr lang="en-US" sz="1000" dirty="0" smtClean="0"/>
          </a:p>
          <a:p>
            <a:pPr marL="0" algn="ctr" defTabSz="914400" rtl="0" eaLnBrk="1" latinLnBrk="0" hangingPunct="1"/>
            <a:endParaRPr lang="en-US" sz="1000" b="1" kern="1200" dirty="0" smtClean="0">
              <a:solidFill>
                <a:schemeClr val="tx1"/>
              </a:solidFill>
              <a:latin typeface="+mn-lt"/>
              <a:ea typeface="+mn-ea"/>
              <a:cs typeface="+mn-cs"/>
            </a:endParaRPr>
          </a:p>
          <a:p>
            <a:pPr marL="0" algn="ctr" defTabSz="914400" rtl="0" eaLnBrk="1" latinLnBrk="0" hangingPunct="1"/>
            <a:r>
              <a:rPr lang="en-US" sz="2000" b="1" kern="1200" dirty="0" smtClean="0">
                <a:solidFill>
                  <a:schemeClr val="tx1"/>
                </a:solidFill>
                <a:latin typeface="+mn-lt"/>
                <a:ea typeface="+mn-ea"/>
                <a:cs typeface="+mn-cs"/>
              </a:rPr>
              <a:t>Danielle Flynn</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effectLst/>
              </a:rPr>
              <a:t>National Biologist</a:t>
            </a:r>
          </a:p>
          <a:p>
            <a:pPr marL="0" algn="ctr" defTabSz="914400" rtl="0" eaLnBrk="1" latinLnBrk="0" hangingPunct="1"/>
            <a:r>
              <a:rPr lang="en-US" sz="1400" kern="1200" baseline="0" dirty="0" smtClean="0">
                <a:solidFill>
                  <a:schemeClr val="tx1"/>
                </a:solidFill>
                <a:latin typeface="+mn-lt"/>
                <a:ea typeface="+mn-ea"/>
                <a:cs typeface="+mn-cs"/>
              </a:rPr>
              <a:t>Ecological Sciences Division</a:t>
            </a:r>
          </a:p>
          <a:p>
            <a:pPr marL="0" algn="ctr" defTabSz="914400" rtl="0" eaLnBrk="1" latinLnBrk="0" hangingPunct="1"/>
            <a:endParaRPr lang="en-US" sz="1000" b="1" kern="1200" dirty="0" smtClean="0">
              <a:solidFill>
                <a:schemeClr val="tx1"/>
              </a:solidFill>
              <a:latin typeface="+mn-lt"/>
              <a:ea typeface="+mn-ea"/>
              <a:cs typeface="+mn-cs"/>
            </a:endParaRPr>
          </a:p>
          <a:p>
            <a:pPr marL="0" algn="ctr" defTabSz="914400" rtl="0" eaLnBrk="1" latinLnBrk="0" hangingPunct="1"/>
            <a:r>
              <a:rPr lang="en-US" sz="2000" b="1" kern="1200" dirty="0" smtClean="0">
                <a:solidFill>
                  <a:schemeClr val="tx1"/>
                </a:solidFill>
                <a:latin typeface="+mn-lt"/>
                <a:ea typeface="+mn-ea"/>
                <a:cs typeface="+mn-cs"/>
              </a:rPr>
              <a:t>Matthew Judy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effectLst/>
              </a:rPr>
              <a:t>Senior Ecologist</a:t>
            </a:r>
          </a:p>
          <a:p>
            <a:pPr marL="0" algn="ctr" defTabSz="914400" rtl="0" eaLnBrk="1" latinLnBrk="0" hangingPunct="1"/>
            <a:r>
              <a:rPr lang="en-US" sz="1400" kern="1200" baseline="0" dirty="0" smtClean="0">
                <a:solidFill>
                  <a:schemeClr val="tx1"/>
                </a:solidFill>
                <a:latin typeface="+mn-lt"/>
                <a:ea typeface="+mn-ea"/>
                <a:cs typeface="+mn-cs"/>
              </a:rPr>
              <a:t>Central National Technology Support Center</a:t>
            </a:r>
          </a:p>
          <a:p>
            <a:pPr algn="ctr"/>
            <a:endParaRPr lang="en-US" sz="1400" dirty="0" smtClean="0"/>
          </a:p>
        </p:txBody>
      </p:sp>
      <p:sp>
        <p:nvSpPr>
          <p:cNvPr id="10" name="TextBox 9"/>
          <p:cNvSpPr txBox="1"/>
          <p:nvPr/>
        </p:nvSpPr>
        <p:spPr>
          <a:xfrm>
            <a:off x="784274" y="6400800"/>
            <a:ext cx="7727852" cy="307777"/>
          </a:xfrm>
          <a:prstGeom prst="rect">
            <a:avLst/>
          </a:prstGeom>
          <a:noFill/>
        </p:spPr>
        <p:txBody>
          <a:bodyPr wrap="square" rtlCol="0">
            <a:spAutoFit/>
          </a:bodyPr>
          <a:lstStyle/>
          <a:p>
            <a:r>
              <a:rPr lang="en-US" sz="1400" dirty="0" smtClean="0"/>
              <a:t>Session Moderator:</a:t>
            </a:r>
            <a:r>
              <a:rPr lang="en-US" sz="1400" baseline="0" dirty="0" smtClean="0"/>
              <a:t> </a:t>
            </a:r>
            <a:r>
              <a:rPr lang="en-US" sz="1400" dirty="0" smtClean="0"/>
              <a:t> Matthew Judy					11/13/2013</a:t>
            </a:r>
            <a:endParaRPr lang="en-US" sz="1400" dirty="0"/>
          </a:p>
        </p:txBody>
      </p:sp>
    </p:spTree>
    <p:extLst>
      <p:ext uri="{BB962C8B-B14F-4D97-AF65-F5344CB8AC3E}">
        <p14:creationId xmlns:p14="http://schemas.microsoft.com/office/powerpoint/2010/main" val="3989073353"/>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133600" y="1295400"/>
            <a:ext cx="5486400" cy="369332"/>
          </a:xfrm>
          <a:prstGeom prst="rect">
            <a:avLst/>
          </a:prstGeom>
          <a:noFill/>
        </p:spPr>
        <p:txBody>
          <a:bodyPr wrap="square" rtlCol="0">
            <a:spAutoFit/>
          </a:bodyPr>
          <a:lstStyle/>
          <a:p>
            <a:endParaRPr lang="en-US" dirty="0"/>
          </a:p>
        </p:txBody>
      </p:sp>
      <p:sp>
        <p:nvSpPr>
          <p:cNvPr id="11" name="TextBox 10"/>
          <p:cNvSpPr txBox="1"/>
          <p:nvPr/>
        </p:nvSpPr>
        <p:spPr>
          <a:xfrm>
            <a:off x="533400" y="6428601"/>
            <a:ext cx="1981200" cy="276999"/>
          </a:xfrm>
          <a:prstGeom prst="rect">
            <a:avLst/>
          </a:prstGeom>
          <a:noFill/>
        </p:spPr>
        <p:txBody>
          <a:bodyPr wrap="square" rtlCol="0">
            <a:spAutoFit/>
          </a:bodyPr>
          <a:lstStyle/>
          <a:p>
            <a:pPr algn="l"/>
            <a:r>
              <a:rPr lang="en-US" sz="1200" b="1" cap="none" spc="0" baseline="0" dirty="0" smtClean="0">
                <a:ln w="1905"/>
                <a:solidFill>
                  <a:schemeClr val="accent4">
                    <a:lumMod val="60000"/>
                    <a:lumOff val="40000"/>
                  </a:schemeClr>
                </a:solidFill>
                <a:effectLst>
                  <a:innerShdw blurRad="69850" dist="43180" dir="5400000">
                    <a:srgbClr val="000000">
                      <a:alpha val="65000"/>
                    </a:srgbClr>
                  </a:innerShdw>
                </a:effectLst>
              </a:rPr>
              <a:t>11/13/2013</a:t>
            </a:r>
            <a:endParaRPr lang="en-US" sz="1200" b="1" cap="none" spc="0" baseline="0" dirty="0">
              <a:ln w="1905"/>
              <a:solidFill>
                <a:schemeClr val="accent4">
                  <a:lumMod val="60000"/>
                  <a:lumOff val="40000"/>
                </a:schemeClr>
              </a:solidFill>
              <a:effectLst>
                <a:innerShdw blurRad="69850" dist="43180" dir="5400000">
                  <a:srgbClr val="000000">
                    <a:alpha val="65000"/>
                  </a:srgbClr>
                </a:innerShdw>
              </a:effectLst>
            </a:endParaRPr>
          </a:p>
        </p:txBody>
      </p:sp>
      <p:sp>
        <p:nvSpPr>
          <p:cNvPr id="8" name="TextBox 7"/>
          <p:cNvSpPr txBox="1"/>
          <p:nvPr/>
        </p:nvSpPr>
        <p:spPr>
          <a:xfrm>
            <a:off x="304800" y="6367046"/>
            <a:ext cx="8763000" cy="338554"/>
          </a:xfrm>
          <a:prstGeom prst="rect">
            <a:avLst/>
          </a:prstGeom>
          <a:solidFill>
            <a:schemeClr val="accent4">
              <a:lumMod val="60000"/>
              <a:lumOff val="40000"/>
              <a:alpha val="33000"/>
            </a:schemeClr>
          </a:solidFill>
          <a:effectLst>
            <a:softEdge rad="76200"/>
          </a:effectLst>
        </p:spPr>
        <p:txBody>
          <a:bodyPr wrap="square" rtlCol="0">
            <a:spAutoFit/>
          </a:bodyPr>
          <a:lstStyle/>
          <a:p>
            <a:pPr algn="ctr"/>
            <a:r>
              <a:rPr lang="en-US" sz="1600" b="1" cap="none" spc="0" dirty="0" smtClean="0">
                <a:ln w="1905"/>
                <a:solidFill>
                  <a:schemeClr val="accent4">
                    <a:lumMod val="60000"/>
                    <a:lumOff val="40000"/>
                  </a:schemeClr>
                </a:solidFill>
                <a:effectLst>
                  <a:innerShdw blurRad="69850" dist="43180" dir="5400000">
                    <a:srgbClr val="000000">
                      <a:alpha val="65000"/>
                    </a:srgbClr>
                  </a:innerShdw>
                </a:effectLst>
              </a:rPr>
              <a:t>NRCS Environmental Evaluation Series</a:t>
            </a:r>
            <a:endParaRPr lang="en-US" sz="1600" b="1" cap="none" spc="0" dirty="0">
              <a:ln w="1905"/>
              <a:solidFill>
                <a:schemeClr val="accent4">
                  <a:lumMod val="60000"/>
                  <a:lumOff val="40000"/>
                </a:schemeClr>
              </a:solidFill>
              <a:effectLst>
                <a:innerShdw blurRad="69850" dist="43180" dir="5400000">
                  <a:srgbClr val="000000">
                    <a:alpha val="65000"/>
                  </a:srgbClr>
                </a:innerShdw>
              </a:effectLst>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marL="0" algn="r" defTabSz="914400" rtl="0" eaLnBrk="1" latinLnBrk="0" hangingPunct="1">
              <a:defRPr lang="en-US" sz="1400" b="1" kern="1200" cap="none" spc="0" smtClean="0">
                <a:ln w="1905"/>
                <a:solidFill>
                  <a:schemeClr val="accent4">
                    <a:lumMod val="60000"/>
                    <a:lumOff val="40000"/>
                  </a:schemeClr>
                </a:solidFill>
                <a:effectLst>
                  <a:innerShdw blurRad="69850" dist="43180" dir="5400000">
                    <a:srgbClr val="000000">
                      <a:alpha val="65000"/>
                    </a:srgbClr>
                  </a:innerShdw>
                </a:effectLst>
                <a:latin typeface="+mn-lt"/>
                <a:ea typeface="+mn-ea"/>
                <a:cs typeface="+mn-cs"/>
              </a:defRPr>
            </a:lvl1pPr>
          </a:lstStyle>
          <a:p>
            <a:fld id="{16FCF09A-D557-4274-B1B4-1E7BF4602F7F}" type="slidenum">
              <a:rPr lang="en-US" smtClean="0"/>
              <a:pPr/>
              <a:t>‹#›</a:t>
            </a:fld>
            <a:endParaRPr lang="en-US" dirty="0"/>
          </a:p>
        </p:txBody>
      </p:sp>
      <p:sp>
        <p:nvSpPr>
          <p:cNvPr id="7" name="TextBox 6"/>
          <p:cNvSpPr txBox="1"/>
          <p:nvPr/>
        </p:nvSpPr>
        <p:spPr>
          <a:xfrm rot="16200000">
            <a:off x="-3198167" y="3259721"/>
            <a:ext cx="6858000" cy="338554"/>
          </a:xfrm>
          <a:prstGeom prst="rect">
            <a:avLst/>
          </a:prstGeom>
          <a:solidFill>
            <a:schemeClr val="bg2">
              <a:lumMod val="50000"/>
              <a:alpha val="23000"/>
            </a:schemeClr>
          </a:solidFill>
          <a:effectLst>
            <a:softEdge rad="63500"/>
          </a:effectLst>
        </p:spPr>
        <p:txBody>
          <a:bodyPr wrap="square" rtlCol="0">
            <a:spAutoFit/>
          </a:bodyPr>
          <a:lstStyle/>
          <a:p>
            <a:pPr algn="ctr"/>
            <a:r>
              <a:rPr lang="en-US" sz="1600" b="1" cap="none" spc="0" dirty="0" smtClean="0">
                <a:ln w="1905"/>
                <a:gradFill>
                  <a:gsLst>
                    <a:gs pos="0">
                      <a:schemeClr val="accent6">
                        <a:shade val="20000"/>
                        <a:satMod val="200000"/>
                        <a:alpha val="11000"/>
                        <a:lumMod val="63000"/>
                        <a:lumOff val="37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Planning for E&amp;T</a:t>
            </a:r>
            <a:r>
              <a:rPr lang="en-US" sz="1600" b="1" cap="none" spc="0" baseline="0" dirty="0" smtClean="0">
                <a:ln w="1905"/>
                <a:gradFill>
                  <a:gsLst>
                    <a:gs pos="0">
                      <a:schemeClr val="accent6">
                        <a:shade val="20000"/>
                        <a:satMod val="200000"/>
                        <a:alpha val="11000"/>
                        <a:lumMod val="63000"/>
                        <a:lumOff val="37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Species/ Migratory Birds/ Bald &amp; Golden Eagles</a:t>
            </a:r>
            <a:endParaRPr lang="en-US" sz="1600" b="1" cap="none" spc="0" dirty="0">
              <a:ln w="1905"/>
              <a:gradFill>
                <a:gsLst>
                  <a:gs pos="0">
                    <a:schemeClr val="accent6">
                      <a:shade val="20000"/>
                      <a:satMod val="200000"/>
                      <a:alpha val="11000"/>
                      <a:lumMod val="63000"/>
                      <a:lumOff val="37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729360952"/>
      </p:ext>
    </p:extLst>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762000"/>
            <a:ext cx="8229600" cy="1143000"/>
          </a:xfrm>
        </p:spPr>
        <p:txBody>
          <a:bodyPr/>
          <a:lstStyle/>
          <a:p>
            <a:r>
              <a:rPr lang="en-US" dirty="0" smtClean="0"/>
              <a:t>Part 2</a:t>
            </a:r>
            <a:endParaRPr lang="en-US" dirty="0"/>
          </a:p>
        </p:txBody>
      </p:sp>
      <p:sp>
        <p:nvSpPr>
          <p:cNvPr id="4" name="Slide Number Placeholder 3"/>
          <p:cNvSpPr>
            <a:spLocks noGrp="1"/>
          </p:cNvSpPr>
          <p:nvPr>
            <p:ph type="sldNum" sz="quarter" idx="12"/>
          </p:nvPr>
        </p:nvSpPr>
        <p:spPr/>
        <p:txBody>
          <a:bodyPr/>
          <a:lstStyle/>
          <a:p>
            <a:fld id="{16FCF09A-D557-4274-B1B4-1E7BF4602F7F}" type="slidenum">
              <a:rPr lang="en-US" smtClean="0"/>
              <a:pPr/>
              <a:t>1</a:t>
            </a:fld>
            <a:endParaRPr lang="en-US" dirty="0"/>
          </a:p>
        </p:txBody>
      </p:sp>
      <p:sp>
        <p:nvSpPr>
          <p:cNvPr id="6" name="Rectangle 5"/>
          <p:cNvSpPr/>
          <p:nvPr/>
        </p:nvSpPr>
        <p:spPr>
          <a:xfrm>
            <a:off x="810749" y="2967335"/>
            <a:ext cx="7522509" cy="830997"/>
          </a:xfrm>
          <a:prstGeom prst="rect">
            <a:avLst/>
          </a:prstGeom>
          <a:noFill/>
        </p:spPr>
        <p:txBody>
          <a:bodyPr wrap="none" lIns="91440" tIns="45720" rIns="91440" bIns="45720">
            <a:spAutoFit/>
          </a:bodyPr>
          <a:lstStyle/>
          <a:p>
            <a:pPr algn="ctr"/>
            <a:r>
              <a:rPr lang="en-US" sz="4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Migratory Bird Treaty Act</a:t>
            </a:r>
            <a:endParaRPr lang="en-US" sz="4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4819867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MBTA Case law</a:t>
            </a:r>
            <a:endParaRPr lang="en-US" dirty="0"/>
          </a:p>
        </p:txBody>
      </p:sp>
      <p:sp>
        <p:nvSpPr>
          <p:cNvPr id="4" name="Slide Number Placeholder 3"/>
          <p:cNvSpPr>
            <a:spLocks noGrp="1"/>
          </p:cNvSpPr>
          <p:nvPr>
            <p:ph type="sldNum" sz="quarter" idx="12"/>
          </p:nvPr>
        </p:nvSpPr>
        <p:spPr/>
        <p:txBody>
          <a:bodyPr/>
          <a:lstStyle/>
          <a:p>
            <a:fld id="{16FCF09A-D557-4274-B1B4-1E7BF4602F7F}" type="slidenum">
              <a:rPr lang="en-US" smtClean="0"/>
              <a:pPr/>
              <a:t>10</a:t>
            </a:fld>
            <a:endParaRPr lang="en-US" dirty="0"/>
          </a:p>
        </p:txBody>
      </p:sp>
      <p:pic>
        <p:nvPicPr>
          <p:cNvPr id="7170" name="Picture 2" descr="F:\NRCS Backup 1-28-2010\My Pictures\judge.j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295400"/>
            <a:ext cx="4783526" cy="4574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2092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Earthjustice</a:t>
            </a:r>
            <a:r>
              <a:rPr lang="en-US" dirty="0" smtClean="0"/>
              <a:t> v. United States</a:t>
            </a:r>
            <a:endParaRPr lang="en-US" dirty="0"/>
          </a:p>
        </p:txBody>
      </p:sp>
      <p:sp>
        <p:nvSpPr>
          <p:cNvPr id="4" name="Slide Number Placeholder 3"/>
          <p:cNvSpPr>
            <a:spLocks noGrp="1"/>
          </p:cNvSpPr>
          <p:nvPr>
            <p:ph type="sldNum" sz="quarter" idx="12"/>
          </p:nvPr>
        </p:nvSpPr>
        <p:spPr/>
        <p:txBody>
          <a:bodyPr/>
          <a:lstStyle/>
          <a:p>
            <a:fld id="{16FCF09A-D557-4274-B1B4-1E7BF4602F7F}" type="slidenum">
              <a:rPr lang="en-US" smtClean="0"/>
              <a:pPr/>
              <a:t>11</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14400"/>
            <a:ext cx="5122333"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636419"/>
            <a:ext cx="3609975" cy="360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026568"/>
            <a:ext cx="3264450" cy="2219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62000" y="5877062"/>
            <a:ext cx="3124200" cy="369332"/>
          </a:xfrm>
          <a:prstGeom prst="rect">
            <a:avLst/>
          </a:prstGeom>
          <a:noFill/>
        </p:spPr>
        <p:txBody>
          <a:bodyPr wrap="square" rtlCol="0">
            <a:spAutoFit/>
          </a:bodyPr>
          <a:lstStyle/>
          <a:p>
            <a:r>
              <a:rPr lang="en-US" dirty="0" smtClean="0">
                <a:solidFill>
                  <a:schemeClr val="bg1"/>
                </a:solidFill>
              </a:rPr>
              <a:t>Black </a:t>
            </a:r>
            <a:r>
              <a:rPr lang="en-US" dirty="0" err="1" smtClean="0">
                <a:solidFill>
                  <a:schemeClr val="bg1"/>
                </a:solidFill>
              </a:rPr>
              <a:t>noddy</a:t>
            </a:r>
            <a:endParaRPr lang="en-US" dirty="0">
              <a:solidFill>
                <a:schemeClr val="bg1"/>
              </a:solidFill>
            </a:endParaRPr>
          </a:p>
        </p:txBody>
      </p:sp>
      <p:pic>
        <p:nvPicPr>
          <p:cNvPr id="103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0600" y="1230494"/>
            <a:ext cx="2570629" cy="1836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81088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lstStyle/>
          <a:p>
            <a:r>
              <a:rPr lang="en-US" i="1" dirty="0"/>
              <a:t>United States v. Brigham Oil and Gas, L.P</a:t>
            </a:r>
            <a:r>
              <a:rPr lang="en-US" i="1" dirty="0" smtClean="0"/>
              <a:t>.</a:t>
            </a:r>
            <a:r>
              <a:rPr lang="en-US" dirty="0" smtClean="0"/>
              <a:t>, (2012)</a:t>
            </a:r>
            <a:endParaRPr lang="en-US" dirty="0"/>
          </a:p>
        </p:txBody>
      </p:sp>
      <p:sp>
        <p:nvSpPr>
          <p:cNvPr id="4" name="Slide Number Placeholder 3"/>
          <p:cNvSpPr>
            <a:spLocks noGrp="1"/>
          </p:cNvSpPr>
          <p:nvPr>
            <p:ph type="sldNum" sz="quarter" idx="12"/>
          </p:nvPr>
        </p:nvSpPr>
        <p:spPr/>
        <p:txBody>
          <a:bodyPr/>
          <a:lstStyle/>
          <a:p>
            <a:fld id="{16FCF09A-D557-4274-B1B4-1E7BF4602F7F}" type="slidenum">
              <a:rPr lang="en-US" smtClean="0"/>
              <a:pPr/>
              <a:t>12</a:t>
            </a:fld>
            <a:endParaRPr lang="en-US"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733800"/>
            <a:ext cx="4524247"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905000"/>
            <a:ext cx="4191000" cy="2784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32072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United States v. Moon Lake Electrical </a:t>
            </a:r>
            <a:r>
              <a:rPr lang="en-US" sz="3600" dirty="0" err="1" smtClean="0"/>
              <a:t>Ass’n</a:t>
            </a:r>
            <a:r>
              <a:rPr lang="en-US" sz="3600" dirty="0" smtClean="0"/>
              <a:t>, Inc. (2009)</a:t>
            </a:r>
            <a:endParaRPr lang="en-US" sz="3600" dirty="0"/>
          </a:p>
        </p:txBody>
      </p:sp>
      <p:sp>
        <p:nvSpPr>
          <p:cNvPr id="4" name="Slide Number Placeholder 3"/>
          <p:cNvSpPr>
            <a:spLocks noGrp="1"/>
          </p:cNvSpPr>
          <p:nvPr>
            <p:ph type="sldNum" sz="quarter" idx="12"/>
          </p:nvPr>
        </p:nvSpPr>
        <p:spPr/>
        <p:txBody>
          <a:bodyPr/>
          <a:lstStyle/>
          <a:p>
            <a:fld id="{16FCF09A-D557-4274-B1B4-1E7BF4602F7F}" type="slidenum">
              <a:rPr lang="en-US" smtClean="0"/>
              <a:pPr/>
              <a:t>13</a:t>
            </a:fld>
            <a:endParaRPr lang="en-US" dirty="0"/>
          </a:p>
        </p:txBody>
      </p:sp>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667000"/>
            <a:ext cx="4769662" cy="317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752600"/>
            <a:ext cx="3622866" cy="455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66800" y="5905500"/>
            <a:ext cx="2590800" cy="381000"/>
          </a:xfrm>
          <a:prstGeom prst="rect">
            <a:avLst/>
          </a:prstGeom>
          <a:noFill/>
        </p:spPr>
        <p:txBody>
          <a:bodyPr wrap="square" rtlCol="0">
            <a:spAutoFit/>
          </a:bodyPr>
          <a:lstStyle/>
          <a:p>
            <a:r>
              <a:rPr lang="en-US" dirty="0" smtClean="0"/>
              <a:t>Red-tailed hawk</a:t>
            </a:r>
            <a:endParaRPr lang="en-US" dirty="0"/>
          </a:p>
        </p:txBody>
      </p:sp>
    </p:spTree>
    <p:extLst>
      <p:ext uri="{BB962C8B-B14F-4D97-AF65-F5344CB8AC3E}">
        <p14:creationId xmlns:p14="http://schemas.microsoft.com/office/powerpoint/2010/main" val="35580934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6FCF09A-D557-4274-B1B4-1E7BF4602F7F}" type="slidenum">
              <a:rPr lang="en-US" smtClean="0"/>
              <a:pPr/>
              <a:t>14</a:t>
            </a:fld>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838200"/>
            <a:ext cx="6271411" cy="2965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712731"/>
            <a:ext cx="3304886" cy="218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3761" y="3803344"/>
            <a:ext cx="5009850" cy="2526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510586" y="5733365"/>
            <a:ext cx="4419600" cy="646331"/>
          </a:xfrm>
          <a:prstGeom prst="rect">
            <a:avLst/>
          </a:prstGeom>
          <a:noFill/>
        </p:spPr>
        <p:txBody>
          <a:bodyPr wrap="square" rtlCol="0">
            <a:spAutoFit/>
          </a:bodyPr>
          <a:lstStyle/>
          <a:p>
            <a:r>
              <a:rPr lang="en-US" dirty="0" smtClean="0"/>
              <a:t>Also found guilty of FIFRA- improper application of pesticide.</a:t>
            </a:r>
            <a:endParaRPr lang="en-US" dirty="0"/>
          </a:p>
        </p:txBody>
      </p:sp>
      <p:sp>
        <p:nvSpPr>
          <p:cNvPr id="2" name="Title 1"/>
          <p:cNvSpPr>
            <a:spLocks noGrp="1"/>
          </p:cNvSpPr>
          <p:nvPr>
            <p:ph type="title"/>
          </p:nvPr>
        </p:nvSpPr>
        <p:spPr/>
        <p:txBody>
          <a:bodyPr/>
          <a:lstStyle/>
          <a:p>
            <a:r>
              <a:rPr lang="en-US" sz="3600" dirty="0"/>
              <a:t>United States v. Corbin Farm </a:t>
            </a:r>
            <a:r>
              <a:rPr lang="en-US" sz="3600" dirty="0" smtClean="0"/>
              <a:t>Service (1978)</a:t>
            </a:r>
            <a:endParaRPr lang="en-US" sz="3600" dirty="0"/>
          </a:p>
        </p:txBody>
      </p:sp>
      <p:sp>
        <p:nvSpPr>
          <p:cNvPr id="6" name="TextBox 5"/>
          <p:cNvSpPr txBox="1"/>
          <p:nvPr/>
        </p:nvSpPr>
        <p:spPr>
          <a:xfrm>
            <a:off x="685800" y="4893956"/>
            <a:ext cx="2590800" cy="646331"/>
          </a:xfrm>
          <a:prstGeom prst="rect">
            <a:avLst/>
          </a:prstGeom>
          <a:noFill/>
        </p:spPr>
        <p:txBody>
          <a:bodyPr wrap="square" rtlCol="0">
            <a:spAutoFit/>
          </a:bodyPr>
          <a:lstStyle/>
          <a:p>
            <a:r>
              <a:rPr lang="en-US" dirty="0" smtClean="0"/>
              <a:t>American widgeon/ Baldpate</a:t>
            </a:r>
            <a:endParaRPr lang="en-US" dirty="0"/>
          </a:p>
        </p:txBody>
      </p:sp>
    </p:spTree>
    <p:extLst>
      <p:ext uri="{BB962C8B-B14F-4D97-AF65-F5344CB8AC3E}">
        <p14:creationId xmlns:p14="http://schemas.microsoft.com/office/powerpoint/2010/main" val="19909253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United States v. Rollins (1989)</a:t>
            </a:r>
            <a:endParaRPr lang="en-US" dirty="0"/>
          </a:p>
        </p:txBody>
      </p:sp>
      <p:sp>
        <p:nvSpPr>
          <p:cNvPr id="4" name="Slide Number Placeholder 3"/>
          <p:cNvSpPr>
            <a:spLocks noGrp="1"/>
          </p:cNvSpPr>
          <p:nvPr>
            <p:ph type="sldNum" sz="quarter" idx="12"/>
          </p:nvPr>
        </p:nvSpPr>
        <p:spPr/>
        <p:txBody>
          <a:bodyPr/>
          <a:lstStyle/>
          <a:p>
            <a:fld id="{16FCF09A-D557-4274-B1B4-1E7BF4602F7F}" type="slidenum">
              <a:rPr lang="en-US" smtClean="0"/>
              <a:pPr/>
              <a:t>15</a:t>
            </a:fld>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0"/>
            <a:ext cx="5332889" cy="400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219200"/>
            <a:ext cx="2439353"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733800"/>
            <a:ext cx="3619500"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1453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a Planner to Do?</a:t>
            </a:r>
            <a:endParaRPr lang="en-US" dirty="0"/>
          </a:p>
        </p:txBody>
      </p:sp>
      <p:sp>
        <p:nvSpPr>
          <p:cNvPr id="3" name="Content Placeholder 2"/>
          <p:cNvSpPr>
            <a:spLocks noGrp="1"/>
          </p:cNvSpPr>
          <p:nvPr>
            <p:ph idx="1"/>
          </p:nvPr>
        </p:nvSpPr>
        <p:spPr>
          <a:xfrm>
            <a:off x="914400" y="1295400"/>
            <a:ext cx="7620000" cy="4525963"/>
          </a:xfrm>
        </p:spPr>
        <p:txBody>
          <a:bodyPr/>
          <a:lstStyle/>
          <a:p>
            <a:r>
              <a:rPr lang="en-US" dirty="0" smtClean="0"/>
              <a:t>Use common sense</a:t>
            </a:r>
          </a:p>
          <a:p>
            <a:r>
              <a:rPr lang="en-US" dirty="0" smtClean="0"/>
              <a:t>Be aware of surroundings and affected resources</a:t>
            </a:r>
          </a:p>
          <a:p>
            <a:r>
              <a:rPr lang="en-US" dirty="0" smtClean="0"/>
              <a:t>Understand ecosystem function</a:t>
            </a:r>
          </a:p>
          <a:p>
            <a:r>
              <a:rPr lang="en-US" dirty="0" smtClean="0"/>
              <a:t>Identify and analyze impacts/ risks</a:t>
            </a:r>
          </a:p>
          <a:p>
            <a:r>
              <a:rPr lang="en-US" dirty="0" smtClean="0"/>
              <a:t>Identify appropriate mitigation</a:t>
            </a:r>
          </a:p>
          <a:p>
            <a:r>
              <a:rPr lang="en-US" dirty="0" smtClean="0"/>
              <a:t>Document the findings/ results</a:t>
            </a:r>
          </a:p>
          <a:p>
            <a:r>
              <a:rPr lang="en-US" dirty="0" smtClean="0"/>
              <a:t>Exercise due diligence</a:t>
            </a:r>
            <a:endParaRPr lang="en-US" dirty="0"/>
          </a:p>
        </p:txBody>
      </p:sp>
      <p:sp>
        <p:nvSpPr>
          <p:cNvPr id="4" name="Slide Number Placeholder 3"/>
          <p:cNvSpPr>
            <a:spLocks noGrp="1"/>
          </p:cNvSpPr>
          <p:nvPr>
            <p:ph type="sldNum" sz="quarter" idx="12"/>
          </p:nvPr>
        </p:nvSpPr>
        <p:spPr/>
        <p:txBody>
          <a:bodyPr/>
          <a:lstStyle/>
          <a:p>
            <a:fld id="{16FCF09A-D557-4274-B1B4-1E7BF4602F7F}" type="slidenum">
              <a:rPr lang="en-US" smtClean="0"/>
              <a:pPr/>
              <a:t>16</a:t>
            </a:fld>
            <a:endParaRPr lang="en-US" dirty="0"/>
          </a:p>
        </p:txBody>
      </p:sp>
    </p:spTree>
    <p:extLst>
      <p:ext uri="{BB962C8B-B14F-4D97-AF65-F5344CB8AC3E}">
        <p14:creationId xmlns:p14="http://schemas.microsoft.com/office/powerpoint/2010/main" val="18257677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6FCF09A-D557-4274-B1B4-1E7BF4602F7F}" type="slidenum">
              <a:rPr lang="en-US" smtClean="0"/>
              <a:pPr/>
              <a:t>17</a:t>
            </a:fld>
            <a:endParaRPr lang="en-US" dirty="0"/>
          </a:p>
        </p:txBody>
      </p:sp>
      <p:pic>
        <p:nvPicPr>
          <p:cNvPr id="6" name="Picture 5"/>
          <p:cNvPicPr/>
          <p:nvPr/>
        </p:nvPicPr>
        <p:blipFill rotWithShape="1">
          <a:blip r:embed="rId3"/>
          <a:srcRect l="50160"/>
          <a:stretch/>
        </p:blipFill>
        <p:spPr bwMode="auto">
          <a:xfrm>
            <a:off x="457200" y="1219200"/>
            <a:ext cx="8534400" cy="4876800"/>
          </a:xfrm>
          <a:prstGeom prst="rect">
            <a:avLst/>
          </a:prstGeom>
          <a:ln>
            <a:noFill/>
          </a:ln>
          <a:extLst>
            <a:ext uri="{53640926-AAD7-44D8-BBD7-CCE9431645EC}">
              <a14:shadowObscured xmlns:a14="http://schemas.microsoft.com/office/drawing/2010/main"/>
            </a:ext>
          </a:extLst>
        </p:spPr>
      </p:pic>
      <p:sp>
        <p:nvSpPr>
          <p:cNvPr id="7" name="Title 1"/>
          <p:cNvSpPr txBox="1">
            <a:spLocks/>
          </p:cNvSpPr>
          <p:nvPr/>
        </p:nvSpPr>
        <p:spPr>
          <a:xfrm>
            <a:off x="609600" y="4270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smtClean="0"/>
              <a:t>Completing the CPA-52</a:t>
            </a:r>
            <a:endParaRPr lang="en-US" sz="3600" dirty="0"/>
          </a:p>
        </p:txBody>
      </p:sp>
      <p:sp>
        <p:nvSpPr>
          <p:cNvPr id="8" name="TextBox 7"/>
          <p:cNvSpPr txBox="1"/>
          <p:nvPr/>
        </p:nvSpPr>
        <p:spPr>
          <a:xfrm>
            <a:off x="4682961" y="1996258"/>
            <a:ext cx="1981200" cy="276999"/>
          </a:xfrm>
          <a:prstGeom prst="rect">
            <a:avLst/>
          </a:prstGeom>
          <a:noFill/>
        </p:spPr>
        <p:txBody>
          <a:bodyPr wrap="square" rtlCol="0">
            <a:spAutoFit/>
          </a:bodyPr>
          <a:lstStyle/>
          <a:p>
            <a:r>
              <a:rPr lang="en-US" sz="1200" dirty="0" smtClean="0">
                <a:solidFill>
                  <a:srgbClr val="0033CC"/>
                </a:solidFill>
              </a:rPr>
              <a:t>Bud Smith Jr.</a:t>
            </a:r>
            <a:endParaRPr lang="en-US" sz="1200" dirty="0">
              <a:solidFill>
                <a:srgbClr val="0033CC"/>
              </a:solidFill>
            </a:endParaRPr>
          </a:p>
        </p:txBody>
      </p:sp>
      <p:sp>
        <p:nvSpPr>
          <p:cNvPr id="10" name="TextBox 9"/>
          <p:cNvSpPr txBox="1">
            <a:spLocks noChangeArrowheads="1"/>
          </p:cNvSpPr>
          <p:nvPr/>
        </p:nvSpPr>
        <p:spPr bwMode="auto">
          <a:xfrm>
            <a:off x="3780038" y="2819398"/>
            <a:ext cx="28841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dirty="0">
                <a:solidFill>
                  <a:srgbClr val="0033CC"/>
                </a:solidFill>
                <a:latin typeface="Arial" pitchFamily="34" charset="0"/>
                <a:cs typeface="Arial" pitchFamily="34" charset="0"/>
              </a:rPr>
              <a:t>Smith </a:t>
            </a:r>
            <a:r>
              <a:rPr lang="en-US" sz="1200" dirty="0" smtClean="0">
                <a:solidFill>
                  <a:srgbClr val="0033CC"/>
                </a:solidFill>
                <a:latin typeface="Arial" pitchFamily="34" charset="0"/>
                <a:cs typeface="Arial" pitchFamily="34" charset="0"/>
              </a:rPr>
              <a:t>Farm, </a:t>
            </a:r>
            <a:r>
              <a:rPr lang="en-US" sz="1200" dirty="0">
                <a:solidFill>
                  <a:srgbClr val="0033CC"/>
                </a:solidFill>
                <a:latin typeface="Arial" pitchFamily="34" charset="0"/>
                <a:cs typeface="Arial" pitchFamily="34" charset="0"/>
              </a:rPr>
              <a:t>Tract # 123, </a:t>
            </a:r>
            <a:r>
              <a:rPr lang="en-US" sz="1200" dirty="0" smtClean="0">
                <a:solidFill>
                  <a:srgbClr val="0033CC"/>
                </a:solidFill>
                <a:latin typeface="Arial" pitchFamily="34" charset="0"/>
                <a:cs typeface="Arial" pitchFamily="34" charset="0"/>
              </a:rPr>
              <a:t>WRP (300 ac)</a:t>
            </a:r>
            <a:endParaRPr lang="en-US" sz="1200" dirty="0">
              <a:solidFill>
                <a:srgbClr val="0033CC"/>
              </a:solidFill>
              <a:latin typeface="Arial" pitchFamily="34" charset="0"/>
              <a:cs typeface="Arial" pitchFamily="34" charset="0"/>
            </a:endParaRPr>
          </a:p>
        </p:txBody>
      </p:sp>
      <p:sp>
        <p:nvSpPr>
          <p:cNvPr id="11" name="TextBox 10"/>
          <p:cNvSpPr txBox="1">
            <a:spLocks noChangeArrowheads="1"/>
          </p:cNvSpPr>
          <p:nvPr/>
        </p:nvSpPr>
        <p:spPr bwMode="auto">
          <a:xfrm>
            <a:off x="5715000" y="2263347"/>
            <a:ext cx="11304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200" dirty="0">
                <a:solidFill>
                  <a:srgbClr val="0033CC"/>
                </a:solidFill>
                <a:latin typeface="Arial" pitchFamily="34" charset="0"/>
                <a:cs typeface="Arial" pitchFamily="34" charset="0"/>
              </a:rPr>
              <a:t>Plan #1, 2013</a:t>
            </a:r>
          </a:p>
        </p:txBody>
      </p:sp>
      <p:cxnSp>
        <p:nvCxnSpPr>
          <p:cNvPr id="12" name="Straight Arrow Connector 11"/>
          <p:cNvCxnSpPr/>
          <p:nvPr/>
        </p:nvCxnSpPr>
        <p:spPr>
          <a:xfrm flipH="1">
            <a:off x="2362200" y="3657600"/>
            <a:ext cx="1219200" cy="2133600"/>
          </a:xfrm>
          <a:prstGeom prst="straightConnector1">
            <a:avLst/>
          </a:prstGeom>
          <a:ln w="47625"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805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6FCF09A-D557-4274-B1B4-1E7BF4602F7F}" type="slidenum">
              <a:rPr lang="en-US" smtClean="0"/>
              <a:pPr/>
              <a:t>18</a:t>
            </a:fld>
            <a:endParaRPr lang="en-US" dirty="0"/>
          </a:p>
        </p:txBody>
      </p:sp>
      <p:pic>
        <p:nvPicPr>
          <p:cNvPr id="266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 t="9828" r="64911" b="-9828"/>
          <a:stretch/>
        </p:blipFill>
        <p:spPr bwMode="auto">
          <a:xfrm>
            <a:off x="685800" y="361950"/>
            <a:ext cx="4419600" cy="651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2964" y="400049"/>
            <a:ext cx="3298825" cy="280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Callout 9"/>
          <p:cNvSpPr/>
          <p:nvPr/>
        </p:nvSpPr>
        <p:spPr>
          <a:xfrm>
            <a:off x="6248400" y="3467100"/>
            <a:ext cx="2327954" cy="1447800"/>
          </a:xfrm>
          <a:prstGeom prst="wedgeEllipseCallout">
            <a:avLst>
              <a:gd name="adj1" fmla="val -94903"/>
              <a:gd name="adj2" fmla="val 18595"/>
            </a:avLst>
          </a:prstGeom>
          <a:solidFill>
            <a:srgbClr val="0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bg1"/>
              </a:solidFill>
            </a:endParaRPr>
          </a:p>
          <a:p>
            <a:pPr algn="ctr"/>
            <a:r>
              <a:rPr lang="en-US" sz="1400" dirty="0" smtClean="0">
                <a:solidFill>
                  <a:schemeClr val="bg1"/>
                </a:solidFill>
              </a:rPr>
              <a:t>Migratory Birds/Bald and Golden Eagle Protection Act</a:t>
            </a:r>
            <a:endParaRPr lang="en-US" sz="1400" dirty="0">
              <a:solidFill>
                <a:schemeClr val="bg1"/>
              </a:solidFill>
            </a:endParaRPr>
          </a:p>
          <a:p>
            <a:pPr algn="ctr"/>
            <a:endParaRPr lang="en-US" dirty="0"/>
          </a:p>
        </p:txBody>
      </p:sp>
      <p:sp>
        <p:nvSpPr>
          <p:cNvPr id="11" name="Oval 10"/>
          <p:cNvSpPr/>
          <p:nvPr/>
        </p:nvSpPr>
        <p:spPr>
          <a:xfrm>
            <a:off x="571500" y="4191000"/>
            <a:ext cx="4648200" cy="495301"/>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75520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Migratory Bird Guide Sheet</a:t>
            </a:r>
            <a:endParaRPr lang="en-US" sz="3600" dirty="0"/>
          </a:p>
        </p:txBody>
      </p:sp>
      <p:sp>
        <p:nvSpPr>
          <p:cNvPr id="4" name="Slide Number Placeholder 3"/>
          <p:cNvSpPr>
            <a:spLocks noGrp="1"/>
          </p:cNvSpPr>
          <p:nvPr>
            <p:ph type="sldNum" sz="quarter" idx="12"/>
          </p:nvPr>
        </p:nvSpPr>
        <p:spPr/>
        <p:txBody>
          <a:bodyPr/>
          <a:lstStyle/>
          <a:p>
            <a:fld id="{16FCF09A-D557-4274-B1B4-1E7BF4602F7F}" type="slidenum">
              <a:rPr lang="en-US" smtClean="0"/>
              <a:pPr/>
              <a:t>19</a:t>
            </a:fld>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98791"/>
            <a:ext cx="7918863" cy="3548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5647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3417"/>
            <a:ext cx="7620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533400"/>
            <a:ext cx="8229600" cy="1143000"/>
          </a:xfrm>
        </p:spPr>
        <p:txBody>
          <a:bodyPr/>
          <a:lstStyle/>
          <a:p>
            <a:r>
              <a:rPr lang="en-US" sz="3600" dirty="0" smtClean="0"/>
              <a:t>Migratory Bird Treaty Act of 1918</a:t>
            </a:r>
            <a:endParaRPr lang="en-US" sz="3600" dirty="0"/>
          </a:p>
        </p:txBody>
      </p:sp>
      <p:sp>
        <p:nvSpPr>
          <p:cNvPr id="4" name="Slide Number Placeholder 3"/>
          <p:cNvSpPr>
            <a:spLocks noGrp="1"/>
          </p:cNvSpPr>
          <p:nvPr>
            <p:ph type="sldNum" sz="quarter" idx="12"/>
          </p:nvPr>
        </p:nvSpPr>
        <p:spPr/>
        <p:txBody>
          <a:bodyPr/>
          <a:lstStyle/>
          <a:p>
            <a:fld id="{16FCF09A-D557-4274-B1B4-1E7BF4602F7F}" type="slidenum">
              <a:rPr lang="en-US" smtClean="0"/>
              <a:pPr/>
              <a:t>2</a:t>
            </a:fld>
            <a:endParaRPr lang="en-US"/>
          </a:p>
        </p:txBody>
      </p:sp>
      <p:sp>
        <p:nvSpPr>
          <p:cNvPr id="5" name="TextBox 4"/>
          <p:cNvSpPr txBox="1"/>
          <p:nvPr/>
        </p:nvSpPr>
        <p:spPr>
          <a:xfrm>
            <a:off x="859316" y="5791200"/>
            <a:ext cx="2819400" cy="369332"/>
          </a:xfrm>
          <a:prstGeom prst="rect">
            <a:avLst/>
          </a:prstGeom>
          <a:noFill/>
        </p:spPr>
        <p:txBody>
          <a:bodyPr wrap="square" rtlCol="0">
            <a:spAutoFit/>
          </a:bodyPr>
          <a:lstStyle/>
          <a:p>
            <a:r>
              <a:rPr lang="en-US" dirty="0" smtClean="0"/>
              <a:t>Black-necked Stilt</a:t>
            </a:r>
            <a:endParaRPr lang="en-US" dirty="0"/>
          </a:p>
        </p:txBody>
      </p:sp>
    </p:spTree>
    <p:extLst>
      <p:ext uri="{BB962C8B-B14F-4D97-AF65-F5344CB8AC3E}">
        <p14:creationId xmlns:p14="http://schemas.microsoft.com/office/powerpoint/2010/main" val="38982825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Migratory Bird Guide Sheet</a:t>
            </a:r>
          </a:p>
        </p:txBody>
      </p:sp>
      <p:sp>
        <p:nvSpPr>
          <p:cNvPr id="4" name="Slide Number Placeholder 3"/>
          <p:cNvSpPr>
            <a:spLocks noGrp="1"/>
          </p:cNvSpPr>
          <p:nvPr>
            <p:ph type="sldNum" sz="quarter" idx="12"/>
          </p:nvPr>
        </p:nvSpPr>
        <p:spPr/>
        <p:txBody>
          <a:bodyPr/>
          <a:lstStyle/>
          <a:p>
            <a:fld id="{16FCF09A-D557-4274-B1B4-1E7BF4602F7F}" type="slidenum">
              <a:rPr lang="en-US" smtClean="0"/>
              <a:pPr/>
              <a:t>20</a:t>
            </a:fld>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00200"/>
            <a:ext cx="7798605" cy="2414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45023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Migratory Bird Guide Sheet</a:t>
            </a:r>
          </a:p>
        </p:txBody>
      </p:sp>
      <p:sp>
        <p:nvSpPr>
          <p:cNvPr id="4" name="Slide Number Placeholder 3"/>
          <p:cNvSpPr>
            <a:spLocks noGrp="1"/>
          </p:cNvSpPr>
          <p:nvPr>
            <p:ph type="sldNum" sz="quarter" idx="12"/>
          </p:nvPr>
        </p:nvSpPr>
        <p:spPr/>
        <p:txBody>
          <a:bodyPr/>
          <a:lstStyle/>
          <a:p>
            <a:fld id="{16FCF09A-D557-4274-B1B4-1E7BF4602F7F}" type="slidenum">
              <a:rPr lang="en-US" smtClean="0"/>
              <a:pPr/>
              <a:t>21</a:t>
            </a:fld>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095408"/>
            <a:ext cx="8341604" cy="2118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752600" y="3890292"/>
            <a:ext cx="3200400" cy="292388"/>
          </a:xfrm>
          <a:prstGeom prst="rect">
            <a:avLst/>
          </a:prstGeom>
          <a:solidFill>
            <a:schemeClr val="bg1"/>
          </a:solidFill>
        </p:spPr>
        <p:txBody>
          <a:bodyPr wrap="square" rtlCol="0">
            <a:spAutoFit/>
          </a:bodyPr>
          <a:lstStyle/>
          <a:p>
            <a:r>
              <a:rPr lang="en-US" sz="1300" b="1" dirty="0" smtClean="0"/>
              <a:t>and proceed with planning.</a:t>
            </a:r>
            <a:endParaRPr lang="en-US" sz="1300" b="1" dirty="0"/>
          </a:p>
        </p:txBody>
      </p:sp>
    </p:spTree>
    <p:extLst>
      <p:ext uri="{BB962C8B-B14F-4D97-AF65-F5344CB8AC3E}">
        <p14:creationId xmlns:p14="http://schemas.microsoft.com/office/powerpoint/2010/main" val="30692684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6FCF09A-D557-4274-B1B4-1E7BF4602F7F}" type="slidenum">
              <a:rPr lang="en-US" smtClean="0"/>
              <a:pPr/>
              <a:t>22</a:t>
            </a:fld>
            <a:endParaRPr lang="en-US" dirty="0"/>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 y="685800"/>
            <a:ext cx="853440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90600" y="1905000"/>
            <a:ext cx="2209800" cy="400110"/>
          </a:xfrm>
          <a:prstGeom prst="rect">
            <a:avLst/>
          </a:prstGeom>
          <a:noFill/>
        </p:spPr>
        <p:txBody>
          <a:bodyPr wrap="square" rtlCol="0">
            <a:spAutoFit/>
          </a:bodyPr>
          <a:lstStyle/>
          <a:p>
            <a:r>
              <a:rPr lang="en-US" sz="1000" dirty="0" smtClean="0"/>
              <a:t>Improve rangeland health and increase calving % </a:t>
            </a:r>
            <a:endParaRPr lang="en-US" sz="1000" dirty="0"/>
          </a:p>
        </p:txBody>
      </p:sp>
      <p:sp>
        <p:nvSpPr>
          <p:cNvPr id="5" name="TextBox 4"/>
          <p:cNvSpPr txBox="1"/>
          <p:nvPr/>
        </p:nvSpPr>
        <p:spPr>
          <a:xfrm>
            <a:off x="960120" y="2475309"/>
            <a:ext cx="1059745" cy="707886"/>
          </a:xfrm>
          <a:prstGeom prst="rect">
            <a:avLst/>
          </a:prstGeom>
          <a:noFill/>
        </p:spPr>
        <p:txBody>
          <a:bodyPr wrap="square" rtlCol="0">
            <a:spAutoFit/>
          </a:bodyPr>
          <a:lstStyle/>
          <a:p>
            <a:r>
              <a:rPr lang="en-US" sz="1000" dirty="0" smtClean="0"/>
              <a:t>Increase forage yield / diversity,</a:t>
            </a:r>
          </a:p>
          <a:p>
            <a:r>
              <a:rPr lang="en-US" sz="1000" dirty="0" smtClean="0"/>
              <a:t>Increase livestock BCS</a:t>
            </a:r>
            <a:endParaRPr lang="en-US" sz="1000" dirty="0"/>
          </a:p>
        </p:txBody>
      </p:sp>
      <p:sp>
        <p:nvSpPr>
          <p:cNvPr id="6" name="TextBox 5"/>
          <p:cNvSpPr txBox="1"/>
          <p:nvPr/>
        </p:nvSpPr>
        <p:spPr>
          <a:xfrm>
            <a:off x="3627120" y="2629197"/>
            <a:ext cx="1630575" cy="553998"/>
          </a:xfrm>
          <a:prstGeom prst="rect">
            <a:avLst/>
          </a:prstGeom>
          <a:noFill/>
        </p:spPr>
        <p:txBody>
          <a:bodyPr wrap="none" rtlCol="0">
            <a:spAutoFit/>
          </a:bodyPr>
          <a:lstStyle/>
          <a:p>
            <a:r>
              <a:rPr lang="en-US" sz="1000" dirty="0" smtClean="0"/>
              <a:t>Brush Management (314)</a:t>
            </a:r>
          </a:p>
          <a:p>
            <a:r>
              <a:rPr lang="en-US" sz="1000" dirty="0" smtClean="0"/>
              <a:t>Prescribed Burning (338)</a:t>
            </a:r>
          </a:p>
          <a:p>
            <a:r>
              <a:rPr lang="en-US" sz="1000" dirty="0" smtClean="0"/>
              <a:t>Prescribed Grazing (528)</a:t>
            </a:r>
            <a:endParaRPr lang="en-US" sz="1000" dirty="0"/>
          </a:p>
        </p:txBody>
      </p:sp>
      <p:sp>
        <p:nvSpPr>
          <p:cNvPr id="7" name="TextBox 6"/>
          <p:cNvSpPr txBox="1"/>
          <p:nvPr/>
        </p:nvSpPr>
        <p:spPr>
          <a:xfrm>
            <a:off x="2095500" y="2667595"/>
            <a:ext cx="1455420" cy="553998"/>
          </a:xfrm>
          <a:prstGeom prst="rect">
            <a:avLst/>
          </a:prstGeom>
          <a:noFill/>
        </p:spPr>
        <p:txBody>
          <a:bodyPr wrap="square" rtlCol="0">
            <a:spAutoFit/>
          </a:bodyPr>
          <a:lstStyle/>
          <a:p>
            <a:r>
              <a:rPr lang="en-US" sz="1000" dirty="0" smtClean="0"/>
              <a:t>Continue current mgt.- </a:t>
            </a:r>
            <a:r>
              <a:rPr lang="en-US" sz="1000" dirty="0"/>
              <a:t>c</a:t>
            </a:r>
            <a:r>
              <a:rPr lang="en-US" sz="1000" dirty="0" smtClean="0"/>
              <a:t>ontinuous grazing w/o brush mgt.</a:t>
            </a:r>
            <a:endParaRPr lang="en-US" sz="1000" dirty="0"/>
          </a:p>
        </p:txBody>
      </p:sp>
      <p:sp>
        <p:nvSpPr>
          <p:cNvPr id="8" name="TextBox 7"/>
          <p:cNvSpPr txBox="1"/>
          <p:nvPr/>
        </p:nvSpPr>
        <p:spPr>
          <a:xfrm>
            <a:off x="838200" y="4953000"/>
            <a:ext cx="1257300" cy="707886"/>
          </a:xfrm>
          <a:prstGeom prst="rect">
            <a:avLst/>
          </a:prstGeom>
          <a:noFill/>
        </p:spPr>
        <p:txBody>
          <a:bodyPr wrap="square" rtlCol="0">
            <a:spAutoFit/>
          </a:bodyPr>
          <a:lstStyle/>
          <a:p>
            <a:r>
              <a:rPr lang="en-US" sz="1000" dirty="0" smtClean="0"/>
              <a:t>1575 ac  </a:t>
            </a:r>
            <a:r>
              <a:rPr lang="en-US" sz="1000" dirty="0" smtClean="0"/>
              <a:t>poor quality grassland </a:t>
            </a:r>
            <a:r>
              <a:rPr lang="en-US" sz="1000" dirty="0" smtClean="0"/>
              <a:t>bird  habitat (pastures 3,4,5) </a:t>
            </a:r>
            <a:endParaRPr lang="en-US" sz="1000" dirty="0"/>
          </a:p>
        </p:txBody>
      </p:sp>
      <p:sp>
        <p:nvSpPr>
          <p:cNvPr id="9" name="TextBox 8"/>
          <p:cNvSpPr txBox="1"/>
          <p:nvPr/>
        </p:nvSpPr>
        <p:spPr>
          <a:xfrm>
            <a:off x="2590800" y="4876800"/>
            <a:ext cx="184731" cy="369332"/>
          </a:xfrm>
          <a:prstGeom prst="rect">
            <a:avLst/>
          </a:prstGeom>
          <a:noFill/>
        </p:spPr>
        <p:txBody>
          <a:bodyPr wrap="none" rtlCol="0">
            <a:spAutoFit/>
          </a:bodyPr>
          <a:lstStyle/>
          <a:p>
            <a:endParaRPr lang="en-US" dirty="0"/>
          </a:p>
        </p:txBody>
      </p:sp>
      <p:sp>
        <p:nvSpPr>
          <p:cNvPr id="10" name="TextBox 9"/>
          <p:cNvSpPr txBox="1"/>
          <p:nvPr/>
        </p:nvSpPr>
        <p:spPr>
          <a:xfrm>
            <a:off x="2125980" y="4784467"/>
            <a:ext cx="990600" cy="707886"/>
          </a:xfrm>
          <a:prstGeom prst="rect">
            <a:avLst/>
          </a:prstGeom>
          <a:noFill/>
        </p:spPr>
        <p:txBody>
          <a:bodyPr wrap="square" rtlCol="0">
            <a:spAutoFit/>
          </a:bodyPr>
          <a:lstStyle/>
          <a:p>
            <a:r>
              <a:rPr lang="en-US" sz="1000" dirty="0" smtClean="0"/>
              <a:t>LT decline in grassland bird spp. as brush encroaches</a:t>
            </a:r>
            <a:endParaRPr lang="en-US" sz="1000" dirty="0"/>
          </a:p>
        </p:txBody>
      </p:sp>
      <p:sp>
        <p:nvSpPr>
          <p:cNvPr id="11" name="TextBox 10"/>
          <p:cNvSpPr txBox="1"/>
          <p:nvPr/>
        </p:nvSpPr>
        <p:spPr>
          <a:xfrm>
            <a:off x="3649980" y="4784466"/>
            <a:ext cx="1255395" cy="861774"/>
          </a:xfrm>
          <a:prstGeom prst="rect">
            <a:avLst/>
          </a:prstGeom>
          <a:noFill/>
        </p:spPr>
        <p:txBody>
          <a:bodyPr wrap="square" rtlCol="0">
            <a:spAutoFit/>
          </a:bodyPr>
          <a:lstStyle/>
          <a:p>
            <a:r>
              <a:rPr lang="en-US" sz="1000" dirty="0" smtClean="0"/>
              <a:t>Improved 1575 ac grassland bird habitat. No </a:t>
            </a:r>
            <a:r>
              <a:rPr lang="en-US" sz="1000" dirty="0" smtClean="0"/>
              <a:t>take of MB </a:t>
            </a:r>
            <a:r>
              <a:rPr lang="en-US" sz="1000" dirty="0" smtClean="0"/>
              <a:t>anticipated</a:t>
            </a:r>
          </a:p>
          <a:p>
            <a:r>
              <a:rPr lang="en-US" sz="1000" dirty="0" smtClean="0"/>
              <a:t>(</a:t>
            </a:r>
            <a:r>
              <a:rPr lang="en-US" sz="1000" dirty="0"/>
              <a:t>S</a:t>
            </a:r>
            <a:r>
              <a:rPr lang="en-US" sz="1000" dirty="0" smtClean="0"/>
              <a:t>ee mitigation)</a:t>
            </a:r>
            <a:endParaRPr lang="en-US" sz="1000" dirty="0"/>
          </a:p>
        </p:txBody>
      </p:sp>
    </p:spTree>
    <p:extLst>
      <p:ext uri="{BB962C8B-B14F-4D97-AF65-F5344CB8AC3E}">
        <p14:creationId xmlns:p14="http://schemas.microsoft.com/office/powerpoint/2010/main" val="1990549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6FCF09A-D557-4274-B1B4-1E7BF4602F7F}" type="slidenum">
              <a:rPr lang="en-US" smtClean="0"/>
              <a:pPr/>
              <a:t>23</a:t>
            </a:fld>
            <a:endParaRPr lang="en-US" dirty="0"/>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36613"/>
            <a:ext cx="8418513" cy="526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981200" y="2711648"/>
            <a:ext cx="1455420" cy="553998"/>
          </a:xfrm>
          <a:prstGeom prst="rect">
            <a:avLst/>
          </a:prstGeom>
          <a:noFill/>
        </p:spPr>
        <p:txBody>
          <a:bodyPr wrap="square" rtlCol="0">
            <a:spAutoFit/>
          </a:bodyPr>
          <a:lstStyle/>
          <a:p>
            <a:r>
              <a:rPr lang="en-US" sz="1000" dirty="0" smtClean="0"/>
              <a:t>Continue current mgt.- </a:t>
            </a:r>
            <a:r>
              <a:rPr lang="en-US" sz="1000" dirty="0"/>
              <a:t>c</a:t>
            </a:r>
            <a:r>
              <a:rPr lang="en-US" sz="1000" dirty="0" smtClean="0"/>
              <a:t>ontinuous grazing w/o brush control</a:t>
            </a:r>
            <a:endParaRPr lang="en-US" sz="1000" dirty="0"/>
          </a:p>
        </p:txBody>
      </p:sp>
      <p:sp>
        <p:nvSpPr>
          <p:cNvPr id="6" name="TextBox 5"/>
          <p:cNvSpPr txBox="1"/>
          <p:nvPr/>
        </p:nvSpPr>
        <p:spPr>
          <a:xfrm>
            <a:off x="3438594" y="2704106"/>
            <a:ext cx="1630575" cy="553998"/>
          </a:xfrm>
          <a:prstGeom prst="rect">
            <a:avLst/>
          </a:prstGeom>
          <a:noFill/>
        </p:spPr>
        <p:txBody>
          <a:bodyPr wrap="none" rtlCol="0">
            <a:spAutoFit/>
          </a:bodyPr>
          <a:lstStyle/>
          <a:p>
            <a:r>
              <a:rPr lang="en-US" sz="1000" dirty="0" smtClean="0"/>
              <a:t>Brush Management (314)</a:t>
            </a:r>
          </a:p>
          <a:p>
            <a:r>
              <a:rPr lang="en-US" sz="1000" dirty="0" smtClean="0"/>
              <a:t>Prescribed Burning (338)</a:t>
            </a:r>
          </a:p>
          <a:p>
            <a:r>
              <a:rPr lang="en-US" sz="1000" dirty="0" smtClean="0"/>
              <a:t>Prescribed Grazing (528)</a:t>
            </a:r>
            <a:endParaRPr lang="en-US" sz="1000" dirty="0"/>
          </a:p>
        </p:txBody>
      </p:sp>
      <p:sp>
        <p:nvSpPr>
          <p:cNvPr id="7" name="TextBox 6"/>
          <p:cNvSpPr txBox="1"/>
          <p:nvPr/>
        </p:nvSpPr>
        <p:spPr>
          <a:xfrm>
            <a:off x="838200" y="2634704"/>
            <a:ext cx="1059745" cy="707886"/>
          </a:xfrm>
          <a:prstGeom prst="rect">
            <a:avLst/>
          </a:prstGeom>
          <a:noFill/>
        </p:spPr>
        <p:txBody>
          <a:bodyPr wrap="square" rtlCol="0">
            <a:spAutoFit/>
          </a:bodyPr>
          <a:lstStyle/>
          <a:p>
            <a:r>
              <a:rPr lang="en-US" sz="1000" dirty="0" smtClean="0"/>
              <a:t>Increase forage yield / diversity,</a:t>
            </a:r>
          </a:p>
          <a:p>
            <a:r>
              <a:rPr lang="en-US" sz="1000" dirty="0" smtClean="0"/>
              <a:t>Increase livestock BCS</a:t>
            </a:r>
            <a:endParaRPr lang="en-US" sz="1000" dirty="0"/>
          </a:p>
        </p:txBody>
      </p:sp>
      <p:sp>
        <p:nvSpPr>
          <p:cNvPr id="8" name="TextBox 7"/>
          <p:cNvSpPr txBox="1"/>
          <p:nvPr/>
        </p:nvSpPr>
        <p:spPr>
          <a:xfrm>
            <a:off x="838200" y="1981200"/>
            <a:ext cx="2209800" cy="400110"/>
          </a:xfrm>
          <a:prstGeom prst="rect">
            <a:avLst/>
          </a:prstGeom>
          <a:noFill/>
        </p:spPr>
        <p:txBody>
          <a:bodyPr wrap="square" rtlCol="0">
            <a:spAutoFit/>
          </a:bodyPr>
          <a:lstStyle/>
          <a:p>
            <a:r>
              <a:rPr lang="en-US" sz="1000" dirty="0" smtClean="0"/>
              <a:t>Improve rangeland health and increase calving % </a:t>
            </a:r>
            <a:endParaRPr lang="en-US" sz="1000" dirty="0"/>
          </a:p>
        </p:txBody>
      </p:sp>
      <p:sp>
        <p:nvSpPr>
          <p:cNvPr id="2" name="TextBox 1"/>
          <p:cNvSpPr txBox="1"/>
          <p:nvPr/>
        </p:nvSpPr>
        <p:spPr>
          <a:xfrm>
            <a:off x="3505200" y="4790599"/>
            <a:ext cx="1600200" cy="553998"/>
          </a:xfrm>
          <a:prstGeom prst="rect">
            <a:avLst/>
          </a:prstGeom>
          <a:noFill/>
        </p:spPr>
        <p:txBody>
          <a:bodyPr wrap="square" rtlCol="0">
            <a:spAutoFit/>
          </a:bodyPr>
          <a:lstStyle/>
          <a:p>
            <a:r>
              <a:rPr lang="en-US" sz="1000" dirty="0" smtClean="0"/>
              <a:t>Annual patch burns and brush mgt. scheduled   outside nesting season </a:t>
            </a:r>
            <a:endParaRPr lang="en-US" sz="1000" dirty="0"/>
          </a:p>
        </p:txBody>
      </p:sp>
    </p:spTree>
    <p:extLst>
      <p:ext uri="{BB962C8B-B14F-4D97-AF65-F5344CB8AC3E}">
        <p14:creationId xmlns:p14="http://schemas.microsoft.com/office/powerpoint/2010/main" val="13575538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15" y="26582"/>
            <a:ext cx="923485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16FCF09A-D557-4274-B1B4-1E7BF4602F7F}" type="slidenum">
              <a:rPr lang="en-US" smtClean="0"/>
              <a:pPr/>
              <a:t>24</a:t>
            </a:fld>
            <a:endParaRPr lang="en-US" dirty="0"/>
          </a:p>
        </p:txBody>
      </p:sp>
      <p:sp>
        <p:nvSpPr>
          <p:cNvPr id="5" name="Rectangle 4"/>
          <p:cNvSpPr/>
          <p:nvPr/>
        </p:nvSpPr>
        <p:spPr>
          <a:xfrm>
            <a:off x="2181404" y="457200"/>
            <a:ext cx="4846198" cy="1107996"/>
          </a:xfrm>
          <a:prstGeom prst="rect">
            <a:avLst/>
          </a:prstGeom>
          <a:noFill/>
        </p:spPr>
        <p:txBody>
          <a:bodyPr wrap="none" lIns="91440" tIns="45720" rIns="91440" bIns="45720">
            <a:spAutoFit/>
          </a:bodyPr>
          <a:lstStyle/>
          <a:p>
            <a:pPr algn="ctr"/>
            <a:r>
              <a:rPr lang="en-US" sz="6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Questions?</a:t>
            </a:r>
            <a:endParaRPr lang="en-US" sz="6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143000"/>
          </a:xfrm>
        </p:spPr>
        <p:txBody>
          <a:bodyPr/>
          <a:lstStyle/>
          <a:p>
            <a:r>
              <a:rPr lang="en-US" sz="3600" dirty="0" smtClean="0"/>
              <a:t>Goldfinch Pie and Batches of Bobolinks?</a:t>
            </a:r>
            <a:endParaRPr lang="en-US" sz="3600"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16FCF09A-D557-4274-B1B4-1E7BF4602F7F}" type="slidenum">
              <a:rPr lang="en-US" smtClean="0"/>
              <a:pPr/>
              <a:t>3</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1551" y="3810000"/>
            <a:ext cx="4006557" cy="249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441488"/>
            <a:ext cx="3429000" cy="233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295400"/>
            <a:ext cx="2143125"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1564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Pothunters/ Market Hunters</a:t>
            </a:r>
            <a:endParaRPr lang="en-US" dirty="0"/>
          </a:p>
        </p:txBody>
      </p:sp>
      <p:sp>
        <p:nvSpPr>
          <p:cNvPr id="4" name="Slide Number Placeholder 3"/>
          <p:cNvSpPr>
            <a:spLocks noGrp="1"/>
          </p:cNvSpPr>
          <p:nvPr>
            <p:ph type="sldNum" sz="quarter" idx="12"/>
          </p:nvPr>
        </p:nvSpPr>
        <p:spPr/>
        <p:txBody>
          <a:bodyPr/>
          <a:lstStyle/>
          <a:p>
            <a:fld id="{16FCF09A-D557-4274-B1B4-1E7BF4602F7F}" type="slidenum">
              <a:rPr lang="en-US" smtClean="0"/>
              <a:pPr/>
              <a:t>4</a:t>
            </a:fld>
            <a:endParaRPr lang="en-US"/>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99" y="1371600"/>
            <a:ext cx="5753555"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362200"/>
            <a:ext cx="3155804"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83201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MBTA Prohibitions:</a:t>
            </a:r>
            <a:endParaRPr lang="en-US" dirty="0"/>
          </a:p>
        </p:txBody>
      </p:sp>
      <p:sp>
        <p:nvSpPr>
          <p:cNvPr id="4" name="Slide Number Placeholder 3"/>
          <p:cNvSpPr>
            <a:spLocks noGrp="1"/>
          </p:cNvSpPr>
          <p:nvPr>
            <p:ph type="sldNum" sz="quarter" idx="12"/>
          </p:nvPr>
        </p:nvSpPr>
        <p:spPr/>
        <p:txBody>
          <a:bodyPr/>
          <a:lstStyle/>
          <a:p>
            <a:fld id="{16FCF09A-D557-4274-B1B4-1E7BF4602F7F}" type="slidenum">
              <a:rPr lang="en-US" smtClean="0"/>
              <a:pPr/>
              <a:t>5</a:t>
            </a:fld>
            <a:endParaRPr lang="en-US" dirty="0"/>
          </a:p>
        </p:txBody>
      </p:sp>
      <p:pic>
        <p:nvPicPr>
          <p:cNvPr id="614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27802" r="208"/>
          <a:stretch/>
        </p:blipFill>
        <p:spPr bwMode="auto">
          <a:xfrm>
            <a:off x="6019800" y="4114800"/>
            <a:ext cx="283464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533400" y="1371600"/>
            <a:ext cx="8382000" cy="4419600"/>
          </a:xfrm>
        </p:spPr>
        <p:txBody>
          <a:bodyPr/>
          <a:lstStyle/>
          <a:p>
            <a:r>
              <a:rPr lang="en-US" dirty="0" smtClean="0"/>
              <a:t>pursue</a:t>
            </a:r>
            <a:r>
              <a:rPr lang="en-US" dirty="0"/>
              <a:t>, hunt, take, capture, </a:t>
            </a:r>
            <a:r>
              <a:rPr lang="en-US" dirty="0" smtClean="0"/>
              <a:t>kill… any </a:t>
            </a:r>
            <a:r>
              <a:rPr lang="en-US" dirty="0"/>
              <a:t>migratory bird, any part, nest, or egg of any such bird, or any product . </a:t>
            </a:r>
            <a:r>
              <a:rPr lang="en-US" dirty="0" smtClean="0"/>
              <a:t>..                       </a:t>
            </a:r>
            <a:r>
              <a:rPr lang="en-US" sz="2800" dirty="0" smtClean="0"/>
              <a:t>(if </a:t>
            </a:r>
            <a:r>
              <a:rPr lang="en-US" sz="2800" dirty="0"/>
              <a:t>the bird is included in the four </a:t>
            </a:r>
            <a:r>
              <a:rPr lang="en-US" sz="2800" dirty="0" smtClean="0"/>
              <a:t>Conventions). </a:t>
            </a:r>
            <a:r>
              <a:rPr lang="en-US" sz="2000" dirty="0" smtClean="0"/>
              <a:t>(</a:t>
            </a:r>
            <a:r>
              <a:rPr lang="en-US" sz="2000" b="1" dirty="0" smtClean="0">
                <a:cs typeface="Arial"/>
              </a:rPr>
              <a:t>16USC§703)</a:t>
            </a:r>
            <a:endParaRPr lang="en-US" sz="2000" dirty="0" smtClean="0"/>
          </a:p>
          <a:p>
            <a:endParaRPr lang="en-US" sz="2000" dirty="0"/>
          </a:p>
          <a:p>
            <a:r>
              <a:rPr lang="en-US" dirty="0" smtClean="0">
                <a:cs typeface="Arial"/>
              </a:rPr>
              <a:t>take any migratory bird by the aid of baiting…</a:t>
            </a:r>
            <a:r>
              <a:rPr lang="en-US" b="1" dirty="0">
                <a:cs typeface="Arial"/>
              </a:rPr>
              <a:t> </a:t>
            </a:r>
            <a:r>
              <a:rPr lang="en-US" sz="2000" b="1" dirty="0" smtClean="0">
                <a:cs typeface="Arial"/>
              </a:rPr>
              <a:t>(16USC§704(b</a:t>
            </a:r>
            <a:r>
              <a:rPr lang="en-US" sz="2000" b="1" dirty="0">
                <a:cs typeface="Arial"/>
              </a:rPr>
              <a:t>)(1</a:t>
            </a:r>
            <a:r>
              <a:rPr lang="en-US" sz="2000" b="1" dirty="0" smtClean="0">
                <a:cs typeface="Arial"/>
              </a:rPr>
              <a:t>)) </a:t>
            </a:r>
            <a:endParaRPr lang="en-US" sz="2000" dirty="0"/>
          </a:p>
        </p:txBody>
      </p:sp>
      <p:sp>
        <p:nvSpPr>
          <p:cNvPr id="6" name="TextBox 5"/>
          <p:cNvSpPr txBox="1"/>
          <p:nvPr/>
        </p:nvSpPr>
        <p:spPr>
          <a:xfrm>
            <a:off x="6035040" y="5802217"/>
            <a:ext cx="2819400" cy="369332"/>
          </a:xfrm>
          <a:prstGeom prst="rect">
            <a:avLst/>
          </a:prstGeom>
          <a:noFill/>
        </p:spPr>
        <p:txBody>
          <a:bodyPr wrap="square" rtlCol="0">
            <a:spAutoFit/>
          </a:bodyPr>
          <a:lstStyle/>
          <a:p>
            <a:r>
              <a:rPr lang="en-US" dirty="0" smtClean="0"/>
              <a:t>Costa’s hummingbird</a:t>
            </a:r>
            <a:endParaRPr lang="en-US" dirty="0"/>
          </a:p>
        </p:txBody>
      </p:sp>
    </p:spTree>
    <p:extLst>
      <p:ext uri="{BB962C8B-B14F-4D97-AF65-F5344CB8AC3E}">
        <p14:creationId xmlns:p14="http://schemas.microsoft.com/office/powerpoint/2010/main" val="42254247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6009977" cy="1143000"/>
          </a:xfrm>
        </p:spPr>
        <p:txBody>
          <a:bodyPr/>
          <a:lstStyle/>
          <a:p>
            <a:r>
              <a:rPr lang="en-US" sz="3600" dirty="0" smtClean="0"/>
              <a:t>What Birds are Protected?</a:t>
            </a:r>
            <a:endParaRPr lang="en-US" sz="3600" dirty="0"/>
          </a:p>
        </p:txBody>
      </p:sp>
      <p:sp>
        <p:nvSpPr>
          <p:cNvPr id="4" name="Slide Number Placeholder 3"/>
          <p:cNvSpPr>
            <a:spLocks noGrp="1"/>
          </p:cNvSpPr>
          <p:nvPr>
            <p:ph type="sldNum" sz="quarter" idx="12"/>
          </p:nvPr>
        </p:nvSpPr>
        <p:spPr/>
        <p:txBody>
          <a:bodyPr/>
          <a:lstStyle/>
          <a:p>
            <a:fld id="{16FCF09A-D557-4274-B1B4-1E7BF4602F7F}" type="slidenum">
              <a:rPr lang="en-US" smtClean="0"/>
              <a:pPr/>
              <a:t>6</a:t>
            </a:fld>
            <a:endParaRPr lang="en-US" dirty="0"/>
          </a:p>
        </p:txBody>
      </p:sp>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7176" y="250256"/>
            <a:ext cx="2481262" cy="178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400" y="1911961"/>
            <a:ext cx="1862826" cy="1519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http://realanimalslife.com/data_images/house-sparrow/house-sparrow-0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8933" y="1295400"/>
            <a:ext cx="2044178" cy="15875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techweekeurope.co.uk/wp-content/uploads/2010/09/pigeo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3600" y="3337422"/>
            <a:ext cx="2599023" cy="173037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98013" y="1371600"/>
            <a:ext cx="8229600" cy="4983164"/>
          </a:xfrm>
        </p:spPr>
        <p:txBody>
          <a:bodyPr/>
          <a:lstStyle/>
          <a:p>
            <a:r>
              <a:rPr lang="en-US" sz="2400" dirty="0" smtClean="0"/>
              <a:t>50CFR</a:t>
            </a:r>
            <a:r>
              <a:rPr lang="en-US" sz="2400" dirty="0" smtClean="0">
                <a:latin typeface="Arial"/>
                <a:cs typeface="Arial"/>
              </a:rPr>
              <a:t>§10.13</a:t>
            </a:r>
          </a:p>
          <a:p>
            <a:endParaRPr lang="en-US" dirty="0" smtClean="0">
              <a:latin typeface="Arial"/>
              <a:cs typeface="Arial"/>
            </a:endParaRPr>
          </a:p>
          <a:p>
            <a:endParaRPr lang="en-US" dirty="0">
              <a:latin typeface="Arial"/>
              <a:cs typeface="Arial"/>
            </a:endParaRPr>
          </a:p>
          <a:p>
            <a:r>
              <a:rPr lang="en-US" sz="2400" dirty="0" smtClean="0">
                <a:latin typeface="Arial"/>
                <a:cs typeface="Arial"/>
              </a:rPr>
              <a:t>Not covered- </a:t>
            </a:r>
          </a:p>
          <a:p>
            <a:pPr lvl="1"/>
            <a:r>
              <a:rPr lang="en-US" sz="2400" dirty="0" smtClean="0">
                <a:latin typeface="Arial"/>
                <a:cs typeface="Arial"/>
              </a:rPr>
              <a:t>Non-native human introduced species</a:t>
            </a:r>
          </a:p>
          <a:p>
            <a:pPr lvl="1"/>
            <a:r>
              <a:rPr lang="en-US" sz="2400" dirty="0" smtClean="0">
                <a:latin typeface="Arial"/>
                <a:cs typeface="Arial"/>
              </a:rPr>
              <a:t>Resident game birds</a:t>
            </a:r>
          </a:p>
          <a:p>
            <a:pPr lvl="1"/>
            <a:r>
              <a:rPr lang="en-US" sz="2400" dirty="0" smtClean="0">
                <a:latin typeface="Arial"/>
                <a:cs typeface="Arial"/>
              </a:rPr>
              <a:t>Pigeons</a:t>
            </a:r>
          </a:p>
          <a:p>
            <a:pPr lvl="1"/>
            <a:r>
              <a:rPr lang="en-US" sz="2400" dirty="0" smtClean="0">
                <a:latin typeface="Arial"/>
                <a:cs typeface="Arial"/>
              </a:rPr>
              <a:t>European Starling</a:t>
            </a:r>
          </a:p>
          <a:p>
            <a:pPr lvl="1"/>
            <a:r>
              <a:rPr lang="en-US" sz="2400" dirty="0" smtClean="0">
                <a:latin typeface="Arial"/>
                <a:cs typeface="Arial"/>
              </a:rPr>
              <a:t>House Sparrow</a:t>
            </a:r>
            <a:endParaRPr lang="en-US" sz="2400" dirty="0"/>
          </a:p>
        </p:txBody>
      </p:sp>
      <p:pic>
        <p:nvPicPr>
          <p:cNvPr id="4104" name="Picture 8" descr="http://2moutfitters.com/yahoo_site_admin/assets/images/bobwhite-quail_1.15753746_st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8264" y="4343400"/>
            <a:ext cx="1676400" cy="181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0677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971800"/>
            <a:ext cx="2629259" cy="3288182"/>
          </a:xfrm>
          <a:prstGeom prst="rect">
            <a:avLst/>
          </a:prstGeom>
          <a:effectLst>
            <a:softEdge rad="127000"/>
          </a:effectLst>
        </p:spPr>
      </p:pic>
      <p:sp>
        <p:nvSpPr>
          <p:cNvPr id="2" name="Title 1"/>
          <p:cNvSpPr>
            <a:spLocks noGrp="1"/>
          </p:cNvSpPr>
          <p:nvPr>
            <p:ph type="title"/>
          </p:nvPr>
        </p:nvSpPr>
        <p:spPr>
          <a:xfrm>
            <a:off x="457200" y="228600"/>
            <a:ext cx="8534400" cy="1143000"/>
          </a:xfrm>
        </p:spPr>
        <p:txBody>
          <a:bodyPr>
            <a:noAutofit/>
            <a:scene3d>
              <a:camera prst="orthographicFront"/>
              <a:lightRig rig="soft" dir="t">
                <a:rot lat="0" lon="0" rev="16800000"/>
              </a:lightRig>
            </a:scene3d>
            <a:sp3d prstMaterial="softEdge"/>
          </a:bodyPr>
          <a:lstStyle/>
          <a:p>
            <a:r>
              <a:rPr lang="en-US" dirty="0" smtClean="0">
                <a:effectLst/>
              </a:rPr>
              <a:t>TAKE AUTHORIZED by PERMIT</a:t>
            </a:r>
            <a:endParaRPr lang="en-US" dirty="0">
              <a:effectLst/>
            </a:endParaRPr>
          </a:p>
        </p:txBody>
      </p:sp>
      <p:sp>
        <p:nvSpPr>
          <p:cNvPr id="3" name="Content Placeholder 2"/>
          <p:cNvSpPr>
            <a:spLocks noGrp="1"/>
          </p:cNvSpPr>
          <p:nvPr>
            <p:ph idx="1"/>
          </p:nvPr>
        </p:nvSpPr>
        <p:spPr>
          <a:xfrm>
            <a:off x="381000" y="1752600"/>
            <a:ext cx="8305800" cy="4343400"/>
          </a:xfrm>
        </p:spPr>
        <p:txBody>
          <a:bodyPr>
            <a:normAutofit lnSpcReduction="10000"/>
          </a:bodyPr>
          <a:lstStyle/>
          <a:p>
            <a:pPr marL="137160" indent="0" algn="ctr">
              <a:buNone/>
            </a:pPr>
            <a:r>
              <a:rPr lang="en-US" dirty="0" smtClean="0"/>
              <a:t>Permits can allow TAKE if it is “</a:t>
            </a:r>
            <a:r>
              <a:rPr lang="en-US" i="1" dirty="0" smtClean="0"/>
              <a:t>compatible” with </a:t>
            </a:r>
            <a:r>
              <a:rPr lang="en-US" dirty="0" smtClean="0"/>
              <a:t>the four migratory bird treaties  </a:t>
            </a:r>
          </a:p>
          <a:p>
            <a:pPr marL="137160" indent="0" algn="ctr">
              <a:buNone/>
            </a:pPr>
            <a:endParaRPr lang="en-US" dirty="0" smtClean="0"/>
          </a:p>
          <a:p>
            <a:pPr marL="136525" indent="92075">
              <a:buNone/>
            </a:pPr>
            <a:r>
              <a:rPr lang="en-US" sz="5400" dirty="0" smtClean="0"/>
              <a:t>INTENTIONAL TAKE</a:t>
            </a:r>
          </a:p>
          <a:p>
            <a:pPr marL="457200" lvl="1" indent="0">
              <a:buNone/>
            </a:pPr>
            <a:r>
              <a:rPr lang="en-US" sz="3600" dirty="0" smtClean="0"/>
              <a:t>Agricultural pests</a:t>
            </a:r>
          </a:p>
          <a:p>
            <a:pPr marL="457200" lvl="1" indent="0">
              <a:buNone/>
            </a:pPr>
            <a:r>
              <a:rPr lang="en-US" sz="3600" dirty="0" smtClean="0"/>
              <a:t>Human health &amp; safety </a:t>
            </a:r>
          </a:p>
          <a:p>
            <a:pPr marL="457200" lvl="1" indent="0">
              <a:buNone/>
            </a:pPr>
            <a:r>
              <a:rPr lang="en-US" sz="3600" dirty="0" smtClean="0"/>
              <a:t>Scientific collecting</a:t>
            </a:r>
            <a:endParaRPr lang="en-US" sz="3600" dirty="0"/>
          </a:p>
        </p:txBody>
      </p:sp>
      <p:sp>
        <p:nvSpPr>
          <p:cNvPr id="4" name="TextBox 3"/>
          <p:cNvSpPr txBox="1"/>
          <p:nvPr/>
        </p:nvSpPr>
        <p:spPr>
          <a:xfrm>
            <a:off x="6553200" y="5943600"/>
            <a:ext cx="1460656" cy="246221"/>
          </a:xfrm>
          <a:prstGeom prst="rect">
            <a:avLst/>
          </a:prstGeom>
          <a:noFill/>
        </p:spPr>
        <p:txBody>
          <a:bodyPr wrap="none" rtlCol="0">
            <a:spAutoFit/>
          </a:bodyPr>
          <a:lstStyle/>
          <a:p>
            <a:r>
              <a:rPr lang="en-US" sz="1000" dirty="0"/>
              <a:t>Blue-gray Gnatcatcher</a:t>
            </a:r>
          </a:p>
        </p:txBody>
      </p:sp>
    </p:spTree>
    <p:extLst>
      <p:ext uri="{BB962C8B-B14F-4D97-AF65-F5344CB8AC3E}">
        <p14:creationId xmlns:p14="http://schemas.microsoft.com/office/powerpoint/2010/main" val="3414857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scene3d>
              <a:camera prst="orthographicFront"/>
              <a:lightRig rig="soft" dir="t">
                <a:rot lat="0" lon="0" rev="16800000"/>
              </a:lightRig>
            </a:scene3d>
            <a:sp3d prstMaterial="softEdge"/>
          </a:bodyPr>
          <a:lstStyle/>
          <a:p>
            <a:r>
              <a:rPr lang="en-US" sz="4900" dirty="0" smtClean="0">
                <a:effectLst/>
              </a:rPr>
              <a:t>MBTA &amp; Habitat</a:t>
            </a:r>
            <a:endParaRPr lang="en-US" sz="4900" dirty="0">
              <a:effectLs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2160" y="1981200"/>
            <a:ext cx="5699679" cy="3998014"/>
          </a:xfrm>
          <a:prstGeom prst="rect">
            <a:avLst/>
          </a:prstGeom>
          <a:effectLst>
            <a:softEdge rad="127000"/>
          </a:effectLst>
        </p:spPr>
      </p:pic>
      <p:sp>
        <p:nvSpPr>
          <p:cNvPr id="8" name="TextBox 7"/>
          <p:cNvSpPr txBox="1"/>
          <p:nvPr/>
        </p:nvSpPr>
        <p:spPr>
          <a:xfrm>
            <a:off x="609600" y="1219200"/>
            <a:ext cx="8305800" cy="923330"/>
          </a:xfrm>
          <a:prstGeom prst="rect">
            <a:avLst/>
          </a:prstGeom>
          <a:noFill/>
        </p:spPr>
        <p:txBody>
          <a:bodyPr wrap="square" rtlCol="0" anchor="ctr">
            <a:spAutoFit/>
          </a:bodyPr>
          <a:lstStyle/>
          <a:p>
            <a:pPr algn="ctr"/>
            <a:r>
              <a:rPr lang="en-US" sz="3600" dirty="0" smtClean="0"/>
              <a:t>Does NOT cover habitat impacts</a:t>
            </a:r>
          </a:p>
          <a:p>
            <a:pPr algn="ctr"/>
            <a:endParaRPr lang="en-US" dirty="0"/>
          </a:p>
        </p:txBody>
      </p:sp>
    </p:spTree>
    <p:extLst>
      <p:ext uri="{BB962C8B-B14F-4D97-AF65-F5344CB8AC3E}">
        <p14:creationId xmlns:p14="http://schemas.microsoft.com/office/powerpoint/2010/main" val="8457644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scene3d>
              <a:camera prst="orthographicFront"/>
              <a:lightRig rig="soft" dir="t">
                <a:rot lat="0" lon="0" rev="16800000"/>
              </a:lightRig>
            </a:scene3d>
            <a:sp3d prstMaterial="softEdge"/>
          </a:bodyPr>
          <a:lstStyle/>
          <a:p>
            <a:r>
              <a:rPr lang="en-US" sz="4900" dirty="0" smtClean="0">
                <a:effectLst/>
              </a:rPr>
              <a:t>UNINTENTIONAL TAKE</a:t>
            </a:r>
            <a:endParaRPr lang="en-US" sz="4900" dirty="0">
              <a:effectLst/>
            </a:endParaRPr>
          </a:p>
        </p:txBody>
      </p:sp>
      <p:sp>
        <p:nvSpPr>
          <p:cNvPr id="3" name="Content Placeholder 2"/>
          <p:cNvSpPr>
            <a:spLocks noGrp="1"/>
          </p:cNvSpPr>
          <p:nvPr>
            <p:ph idx="1"/>
          </p:nvPr>
        </p:nvSpPr>
        <p:spPr>
          <a:xfrm>
            <a:off x="228600" y="1447800"/>
            <a:ext cx="8714106" cy="914400"/>
          </a:xfrm>
        </p:spPr>
        <p:txBody>
          <a:bodyPr>
            <a:normAutofit fontScale="77500" lnSpcReduction="20000"/>
          </a:bodyPr>
          <a:lstStyle/>
          <a:p>
            <a:pPr marL="137160" indent="0" algn="ctr">
              <a:buNone/>
            </a:pPr>
            <a:r>
              <a:rPr lang="en-US" sz="4800" dirty="0" smtClean="0"/>
              <a:t>Currently NO expressed authorization</a:t>
            </a:r>
          </a:p>
          <a:p>
            <a:pPr marL="137160" indent="0" algn="ctr">
              <a:buNone/>
            </a:pPr>
            <a:endParaRPr lang="en-US" sz="4000" dirty="0">
              <a:solidFill>
                <a:schemeClr val="bg1"/>
              </a:solidFill>
            </a:endParaRPr>
          </a:p>
          <a:p>
            <a:pPr marL="137160" indent="0" algn="ctr">
              <a:buNone/>
            </a:pPr>
            <a:endParaRPr lang="en-US" dirty="0" smtClean="0">
              <a:solidFill>
                <a:schemeClr val="bg1"/>
              </a:solidFill>
            </a:endParaRPr>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2103314"/>
            <a:ext cx="4144762" cy="3108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505200"/>
            <a:ext cx="3702686" cy="2468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0897058"/>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16037</TotalTime>
  <Words>3692</Words>
  <Application>Microsoft Office PowerPoint</Application>
  <PresentationFormat>On-screen Show (4:3)</PresentationFormat>
  <Paragraphs>241</Paragraphs>
  <Slides>24</Slides>
  <Notes>24</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Custom Design</vt:lpstr>
      <vt:lpstr>Office Theme</vt:lpstr>
      <vt:lpstr>Part 2</vt:lpstr>
      <vt:lpstr>Migratory Bird Treaty Act of 1918</vt:lpstr>
      <vt:lpstr>Goldfinch Pie and Batches of Bobolinks?</vt:lpstr>
      <vt:lpstr>Pothunters/ Market Hunters</vt:lpstr>
      <vt:lpstr>MBTA Prohibitions:</vt:lpstr>
      <vt:lpstr>What Birds are Protected?</vt:lpstr>
      <vt:lpstr>TAKE AUTHORIZED by PERMIT</vt:lpstr>
      <vt:lpstr>MBTA &amp; Habitat</vt:lpstr>
      <vt:lpstr>UNINTENTIONAL TAKE</vt:lpstr>
      <vt:lpstr>MBTA Case law</vt:lpstr>
      <vt:lpstr>Earthjustice v. United States</vt:lpstr>
      <vt:lpstr>United States v. Brigham Oil and Gas, L.P., (2012)</vt:lpstr>
      <vt:lpstr>United States v. Moon Lake Electrical Ass’n, Inc. (2009)</vt:lpstr>
      <vt:lpstr>United States v. Corbin Farm Service (1978)</vt:lpstr>
      <vt:lpstr>United States v. Rollins (1989)</vt:lpstr>
      <vt:lpstr>What’s a Planner to Do?</vt:lpstr>
      <vt:lpstr>PowerPoint Presentation</vt:lpstr>
      <vt:lpstr>PowerPoint Presentation</vt:lpstr>
      <vt:lpstr>Migratory Bird Guide Sheet</vt:lpstr>
      <vt:lpstr>Migratory Bird Guide Sheet</vt:lpstr>
      <vt:lpstr>Migratory Bird Guide Sheet</vt:lpstr>
      <vt:lpstr>PowerPoint Presentation</vt:lpstr>
      <vt:lpstr>PowerPoint Presentation</vt:lpstr>
      <vt:lpstr>PowerPoint Presentation</vt:lpstr>
    </vt:vector>
  </TitlesOfParts>
  <Company>USDA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Judy, Matthew - NRCS, Fort Worth, TX</dc:creator>
  <cp:lastModifiedBy>Judy, Matthew - NRCS, Fort Worth, TX</cp:lastModifiedBy>
  <cp:revision>248</cp:revision>
  <cp:lastPrinted>2013-11-13T18:26:58Z</cp:lastPrinted>
  <dcterms:created xsi:type="dcterms:W3CDTF">2013-06-14T13:06:14Z</dcterms:created>
  <dcterms:modified xsi:type="dcterms:W3CDTF">2013-11-20T16:31:53Z</dcterms:modified>
</cp:coreProperties>
</file>