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823" r:id="rId1"/>
  </p:sldMasterIdLst>
  <p:notesMasterIdLst>
    <p:notesMasterId r:id="rId5"/>
  </p:notesMasterIdLst>
  <p:handoutMasterIdLst>
    <p:handoutMasterId r:id="rId6"/>
  </p:handoutMasterIdLst>
  <p:sldIdLst>
    <p:sldId id="569" r:id="rId2"/>
    <p:sldId id="568" r:id="rId3"/>
    <p:sldId id="547" r:id="rId4"/>
  </p:sldIdLst>
  <p:sldSz cx="9144000" cy="6858000" type="screen4x3"/>
  <p:notesSz cx="6946900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BBE0E3"/>
    <a:srgbClr val="996600"/>
    <a:srgbClr val="FF9933"/>
    <a:srgbClr val="993300"/>
    <a:srgbClr val="FFFF66"/>
    <a:srgbClr val="D7F4F5"/>
    <a:srgbClr val="CCFFFF"/>
    <a:srgbClr val="FFFF99"/>
    <a:srgbClr val="CC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5" autoAdjust="0"/>
    <p:restoredTop sz="76456" autoAdjust="0"/>
  </p:normalViewPr>
  <p:slideViewPr>
    <p:cSldViewPr>
      <p:cViewPr>
        <p:scale>
          <a:sx n="70" d="100"/>
          <a:sy n="70" d="100"/>
        </p:scale>
        <p:origin x="-384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1" d="100"/>
        <a:sy n="81" d="100"/>
      </p:scale>
      <p:origin x="0" y="0"/>
    </p:cViewPr>
  </p:sorterViewPr>
  <p:notesViewPr>
    <p:cSldViewPr>
      <p:cViewPr>
        <p:scale>
          <a:sx n="100" d="100"/>
          <a:sy n="100" d="100"/>
        </p:scale>
        <p:origin x="-1308" y="378"/>
      </p:cViewPr>
      <p:guideLst>
        <p:guide orient="horz" pos="2905"/>
        <p:guide pos="2188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3010952" cy="461326"/>
          </a:xfrm>
          <a:prstGeom prst="rect">
            <a:avLst/>
          </a:prstGeom>
        </p:spPr>
        <p:txBody>
          <a:bodyPr vert="horz" lIns="90644" tIns="45323" rIns="90644" bIns="45323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4376" y="0"/>
            <a:ext cx="3010952" cy="461326"/>
          </a:xfrm>
          <a:prstGeom prst="rect">
            <a:avLst/>
          </a:prstGeom>
        </p:spPr>
        <p:txBody>
          <a:bodyPr vert="horz" lIns="90644" tIns="45323" rIns="90644" bIns="45323" rtlCol="0"/>
          <a:lstStyle>
            <a:lvl1pPr algn="r">
              <a:defRPr sz="1200"/>
            </a:lvl1pPr>
          </a:lstStyle>
          <a:p>
            <a:pPr>
              <a:defRPr/>
            </a:pPr>
            <a:fld id="{3E4B47D6-C50F-4218-9184-8CE631026DA2}" type="datetimeFigureOut">
              <a:rPr lang="en-US"/>
              <a:pPr>
                <a:defRPr/>
              </a:pPr>
              <a:t>8/2/2011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8757300"/>
            <a:ext cx="3010952" cy="461326"/>
          </a:xfrm>
          <a:prstGeom prst="rect">
            <a:avLst/>
          </a:prstGeom>
        </p:spPr>
        <p:txBody>
          <a:bodyPr vert="horz" lIns="90644" tIns="45323" rIns="90644" bIns="45323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4376" y="8757300"/>
            <a:ext cx="3010952" cy="461326"/>
          </a:xfrm>
          <a:prstGeom prst="rect">
            <a:avLst/>
          </a:prstGeom>
        </p:spPr>
        <p:txBody>
          <a:bodyPr vert="horz" lIns="90644" tIns="45323" rIns="90644" bIns="45323" rtlCol="0" anchor="b"/>
          <a:lstStyle>
            <a:lvl1pPr algn="r">
              <a:defRPr sz="1200"/>
            </a:lvl1pPr>
          </a:lstStyle>
          <a:p>
            <a:pPr>
              <a:defRPr/>
            </a:pPr>
            <a:fld id="{FB21A2D7-C7C6-4313-A9C3-C378E8DAEB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2"/>
            <a:ext cx="3010952" cy="462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57" tIns="46178" rIns="92357" bIns="4617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4376" y="2"/>
            <a:ext cx="3010952" cy="462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57" tIns="46178" rIns="92357" bIns="4617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49450" y="692151"/>
            <a:ext cx="3829050" cy="2871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96850" y="3543300"/>
            <a:ext cx="6477000" cy="4985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57" tIns="46178" rIns="92357" bIns="461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8757300"/>
            <a:ext cx="3010952" cy="461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57" tIns="46178" rIns="92357" bIns="4617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4376" y="8757300"/>
            <a:ext cx="3010952" cy="461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57" tIns="46178" rIns="92357" bIns="4617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ADA2019-D33E-407B-9121-72CD82EB8B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5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5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5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5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5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49450" y="692150"/>
            <a:ext cx="3829050" cy="28717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fontAlgn="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2B64F-9D6A-4E67-BD5E-20EB6F234E1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49450" y="692150"/>
            <a:ext cx="3829050" cy="28717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ADA2019-D33E-407B-9121-72CD82EB8B49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949450" y="692150"/>
            <a:ext cx="3829050" cy="2871788"/>
          </a:xfrm>
          <a:ln/>
        </p:spPr>
      </p:sp>
      <p:sp>
        <p:nvSpPr>
          <p:cNvPr id="1198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1198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8CF583-13F8-492C-A1EC-98B3E8809C64}" type="slidenum">
              <a:rPr lang="en-US" smtClean="0">
                <a:latin typeface="Arial" pitchFamily="34" charset="0"/>
              </a:rPr>
              <a:pPr/>
              <a:t>3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BD4D5-9041-42ED-A009-DD420FDDC24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574524-B3FE-4F81-A87B-2369A26FE5E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42D8CD-9BB7-40CB-9B23-477E443375B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5E6728-BC8F-4900-BB90-18593332783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B520F-2F10-4B52-9BFF-6FA0F5790CE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23251A-702E-4B43-A106-67174B37110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B3DB5B-F120-4E66-A0F2-472A0FA2F70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D5E32C-FB8D-44DB-86B0-991E25D28E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88367-A209-4FA5-BC78-9BD9EA3289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53B519-50F3-45B0-A0E4-8D525132F0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BDF8C930-5432-4F7C-9468-B4BCBAC6F94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39579786-BF42-4CB1-A45E-D4C2DF06DF6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  <p:sldLayoutId id="2147483827" r:id="rId4"/>
    <p:sldLayoutId id="2147483828" r:id="rId5"/>
    <p:sldLayoutId id="2147483829" r:id="rId6"/>
    <p:sldLayoutId id="2147483830" r:id="rId7"/>
    <p:sldLayoutId id="2147483831" r:id="rId8"/>
    <p:sldLayoutId id="2147483832" r:id="rId9"/>
    <p:sldLayoutId id="2147483833" r:id="rId10"/>
    <p:sldLayoutId id="2147483834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0" y="1016732"/>
            <a:ext cx="9144000" cy="990600"/>
          </a:xfrm>
          <a:prstGeom prst="rect">
            <a:avLst/>
          </a:prstGeom>
        </p:spPr>
        <p:txBody>
          <a:bodyPr vert="horz" lIns="0" rIns="0" b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cap="none" spc="0" normalizeH="0" baseline="0" noProof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SUMMARY</a:t>
            </a:r>
            <a:endParaRPr kumimoji="0" lang="en-US" sz="5000" b="1" i="0" u="none" strike="noStrike" kern="1200" cap="none" spc="0" normalizeH="0" baseline="0" noProof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ysClr val="windowText" lastClr="0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BD4D5-9041-42ED-A009-DD420FDDC246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9652" y="3176972"/>
            <a:ext cx="60486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</a:rPr>
              <a:t>Hamid Farahani, PhD</a:t>
            </a:r>
          </a:p>
          <a:p>
            <a:pPr algn="ctr">
              <a:defRPr/>
            </a:pP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</a:rPr>
              <a:t>Water Management</a:t>
            </a:r>
          </a:p>
          <a:p>
            <a:pPr algn="ctr">
              <a:defRPr/>
            </a:pP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</a:rPr>
              <a:t>NRCS-East NTSC, Greensboro, NC</a:t>
            </a:r>
            <a:endParaRPr lang="en-US" dirty="0">
              <a:solidFill>
                <a:schemeClr val="bg1">
                  <a:lumMod val="95000"/>
                  <a:lumOff val="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55576" y="3831428"/>
            <a:ext cx="8388424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en-US" sz="2800" b="1" u="sng" dirty="0" smtClean="0">
                <a:latin typeface="+mj-lt"/>
              </a:rPr>
              <a:t>Useful Conservation Slogans to Remember:</a:t>
            </a:r>
          </a:p>
          <a:p>
            <a:pPr lvl="1"/>
            <a:endParaRPr lang="en-US" sz="2400" b="1" dirty="0" smtClean="0">
              <a:latin typeface="+mj-lt"/>
            </a:endParaRPr>
          </a:p>
          <a:p>
            <a:pPr lvl="1"/>
            <a:r>
              <a:rPr lang="en-US" sz="2400" b="1" dirty="0" smtClean="0">
                <a:latin typeface="+mj-lt"/>
              </a:rPr>
              <a:t>Water Conservation:	</a:t>
            </a:r>
            <a:r>
              <a:rPr lang="en-US" sz="2400" b="1" i="1" dirty="0" smtClean="0">
                <a:latin typeface="+mj-lt"/>
              </a:rPr>
              <a:t>More crop per drop</a:t>
            </a:r>
          </a:p>
          <a:p>
            <a:pPr lvl="1"/>
            <a:endParaRPr lang="en-US" sz="2400" b="1" dirty="0" smtClean="0">
              <a:latin typeface="+mj-lt"/>
            </a:endParaRPr>
          </a:p>
          <a:p>
            <a:pPr lvl="1"/>
            <a:r>
              <a:rPr lang="en-US" sz="2400" b="1" dirty="0" smtClean="0">
                <a:latin typeface="+mj-lt"/>
              </a:rPr>
              <a:t>Energy Conservation:	</a:t>
            </a:r>
            <a:r>
              <a:rPr lang="en-US" sz="2400" b="1" i="1" dirty="0" smtClean="0">
                <a:latin typeface="+mj-lt"/>
              </a:rPr>
              <a:t>More power per watt-hour</a:t>
            </a:r>
          </a:p>
          <a:p>
            <a:pPr lvl="1"/>
            <a:endParaRPr lang="en-US" sz="2400" b="1" dirty="0" smtClean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88367-A209-4FA5-BC78-9BD9EA3289A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87524" y="296652"/>
            <a:ext cx="820891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3550" lvl="0"/>
            <a:r>
              <a:rPr lang="en-US" sz="2800" b="1" u="sng" dirty="0" smtClean="0">
                <a:latin typeface="+mj-lt"/>
              </a:rPr>
              <a:t>Take Home Message:</a:t>
            </a:r>
          </a:p>
          <a:p>
            <a:pPr marL="463550" lvl="0"/>
            <a:endParaRPr lang="en-US" sz="2800" b="1" u="sng" dirty="0" smtClean="0">
              <a:latin typeface="+mj-lt"/>
            </a:endParaRPr>
          </a:p>
          <a:p>
            <a:pPr marL="463550" lvl="0"/>
            <a:r>
              <a:rPr lang="en-US" sz="2400" dirty="0" smtClean="0">
                <a:latin typeface="+mj-lt"/>
              </a:rPr>
              <a:t>Major Pathways to Energy Conservation in Irrigation </a:t>
            </a:r>
            <a:r>
              <a:rPr lang="en-US" sz="2400" dirty="0" smtClean="0">
                <a:latin typeface="+mj-lt"/>
              </a:rPr>
              <a:t>Are Primarily Caused by Reduction </a:t>
            </a:r>
            <a:r>
              <a:rPr lang="en-US" sz="2400" dirty="0" smtClean="0">
                <a:latin typeface="+mj-lt"/>
              </a:rPr>
              <a:t>in Any One or More of the Followings:</a:t>
            </a:r>
          </a:p>
          <a:p>
            <a:pPr marL="463550" lvl="0"/>
            <a:r>
              <a:rPr lang="en-US" sz="2400" dirty="0" smtClean="0">
                <a:latin typeface="+mj-lt"/>
              </a:rPr>
              <a:t>		</a:t>
            </a:r>
            <a:r>
              <a:rPr lang="en-US" sz="2400" dirty="0" smtClean="0">
                <a:latin typeface="+mj-lt"/>
              </a:rPr>
              <a:t>Flow Rate</a:t>
            </a:r>
            <a:endParaRPr lang="en-US" sz="2400" dirty="0" smtClean="0">
              <a:latin typeface="+mj-lt"/>
            </a:endParaRPr>
          </a:p>
          <a:p>
            <a:pPr marL="463550" lvl="0"/>
            <a:r>
              <a:rPr lang="en-US" sz="2400" dirty="0" smtClean="0">
                <a:latin typeface="+mj-lt"/>
              </a:rPr>
              <a:t>		</a:t>
            </a:r>
            <a:r>
              <a:rPr lang="en-US" sz="2400" dirty="0" smtClean="0">
                <a:latin typeface="+mj-lt"/>
              </a:rPr>
              <a:t>Operating Pressure</a:t>
            </a:r>
            <a:endParaRPr lang="en-US" sz="2400" dirty="0" smtClean="0">
              <a:latin typeface="+mj-lt"/>
            </a:endParaRPr>
          </a:p>
          <a:p>
            <a:pPr marL="463550" lvl="0"/>
            <a:r>
              <a:rPr lang="en-US" sz="2400" dirty="0" smtClean="0">
                <a:latin typeface="+mj-lt"/>
              </a:rPr>
              <a:t>		Operating </a:t>
            </a:r>
            <a:r>
              <a:rPr lang="en-US" sz="2400" dirty="0" smtClean="0">
                <a:latin typeface="+mj-lt"/>
              </a:rPr>
              <a:t>Time</a:t>
            </a:r>
            <a:endParaRPr lang="en-US" sz="2400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5E6728-BC8F-4900-BB90-18593332783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0"/>
            <a:ext cx="9144000" cy="990600"/>
          </a:xfrm>
          <a:prstGeom prst="rect">
            <a:avLst/>
          </a:prstGeom>
        </p:spPr>
        <p:txBody>
          <a:bodyPr vert="horz" lIns="0" rIns="0" b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cap="none" spc="0" normalizeH="0" baseline="0" noProof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Questions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123728" y="1808820"/>
            <a:ext cx="4788532" cy="1512168"/>
          </a:xfrm>
          <a:prstGeom prst="rec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vert="horz">
            <a:noAutofit/>
          </a:bodyPr>
          <a:lstStyle/>
          <a:p>
            <a:pPr marL="735013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Jerry Walker – </a:t>
            </a:r>
            <a:r>
              <a:rPr lang="en-US" sz="2800" dirty="0" smtClean="0">
                <a:latin typeface="+mj-lt"/>
              </a:rPr>
              <a:t>Central NTSC</a:t>
            </a:r>
          </a:p>
          <a:p>
            <a:pPr marL="735013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Kip Pheil – West NTSC</a:t>
            </a:r>
          </a:p>
          <a:p>
            <a:pPr marL="735013" marR="0" lvl="1" indent="-2468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Hamid Farahani – East NTSC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10604</TotalTime>
  <Words>69</Words>
  <Application>Microsoft Office PowerPoint</Application>
  <PresentationFormat>On-screen Show (4:3)</PresentationFormat>
  <Paragraphs>25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Flow</vt:lpstr>
      <vt:lpstr>Slide 1</vt:lpstr>
      <vt:lpstr>Slide 2</vt:lpstr>
      <vt:lpstr>Slide 3</vt:lpstr>
    </vt:vector>
  </TitlesOfParts>
  <Company>USDA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Farm Energy Audits</dc:title>
  <dc:creator>stefanie.aschmann</dc:creator>
  <cp:lastModifiedBy>hamid.farahani</cp:lastModifiedBy>
  <cp:revision>837</cp:revision>
  <dcterms:created xsi:type="dcterms:W3CDTF">2011-06-08T04:12:32Z</dcterms:created>
  <dcterms:modified xsi:type="dcterms:W3CDTF">2011-08-02T18:10:36Z</dcterms:modified>
</cp:coreProperties>
</file>