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28"/>
  </p:notesMasterIdLst>
  <p:handoutMasterIdLst>
    <p:handoutMasterId r:id="rId29"/>
  </p:handoutMasterIdLst>
  <p:sldIdLst>
    <p:sldId id="381" r:id="rId2"/>
    <p:sldId id="457" r:id="rId3"/>
    <p:sldId id="477" r:id="rId4"/>
    <p:sldId id="476" r:id="rId5"/>
    <p:sldId id="459" r:id="rId6"/>
    <p:sldId id="460" r:id="rId7"/>
    <p:sldId id="480" r:id="rId8"/>
    <p:sldId id="478" r:id="rId9"/>
    <p:sldId id="479" r:id="rId10"/>
    <p:sldId id="482" r:id="rId11"/>
    <p:sldId id="481" r:id="rId12"/>
    <p:sldId id="483" r:id="rId13"/>
    <p:sldId id="484" r:id="rId14"/>
    <p:sldId id="473" r:id="rId15"/>
    <p:sldId id="466" r:id="rId16"/>
    <p:sldId id="461" r:id="rId17"/>
    <p:sldId id="470" r:id="rId18"/>
    <p:sldId id="472" r:id="rId19"/>
    <p:sldId id="469" r:id="rId20"/>
    <p:sldId id="462" r:id="rId21"/>
    <p:sldId id="463" r:id="rId22"/>
    <p:sldId id="464" r:id="rId23"/>
    <p:sldId id="475" r:id="rId24"/>
    <p:sldId id="474" r:id="rId25"/>
    <p:sldId id="467" r:id="rId26"/>
    <p:sldId id="468" r:id="rId27"/>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CC00"/>
    <a:srgbClr val="FF9933"/>
    <a:srgbClr val="993300"/>
    <a:srgbClr val="FFFF66"/>
    <a:srgbClr val="BBE0E3"/>
    <a:srgbClr val="D7F4F5"/>
    <a:srgbClr val="CCFFFF"/>
    <a:srgbClr val="FFFF99"/>
    <a:srgbClr val="CC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6" autoAdjust="0"/>
    <p:restoredTop sz="63098" autoAdjust="0"/>
  </p:normalViewPr>
  <p:slideViewPr>
    <p:cSldViewPr>
      <p:cViewPr varScale="1">
        <p:scale>
          <a:sx n="69" d="100"/>
          <a:sy n="69" d="100"/>
        </p:scale>
        <p:origin x="-63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308" y="378"/>
      </p:cViewPr>
      <p:guideLst>
        <p:guide orient="horz" pos="2905"/>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01B70-430B-4D65-85C5-16450C422BAB}" type="doc">
      <dgm:prSet loTypeId="urn:microsoft.com/office/officeart/2005/8/layout/pyramid1" loCatId="pyramid" qsTypeId="urn:microsoft.com/office/officeart/2005/8/quickstyle/simple3" qsCatId="simple" csTypeId="urn:microsoft.com/office/officeart/2005/8/colors/accent1_2" csCatId="accent1" phldr="1"/>
      <dgm:spPr/>
    </dgm:pt>
    <dgm:pt modelId="{EC8A89C2-19CB-449D-BBEF-C1DE7CA3493D}">
      <dgm:prSet phldrT="[Text]"/>
      <dgm:spPr/>
      <dgm:t>
        <a:bodyPr/>
        <a:lstStyle/>
        <a:p>
          <a:r>
            <a:rPr lang="en-US" dirty="0"/>
            <a:t>Use Renewable Resources</a:t>
          </a:r>
        </a:p>
      </dgm:t>
    </dgm:pt>
    <dgm:pt modelId="{03D75104-8795-4AAB-A73E-27A3FB5098C2}" type="parTrans" cxnId="{BEC818F1-071A-4A1D-9981-AEFF85554EE7}">
      <dgm:prSet/>
      <dgm:spPr/>
      <dgm:t>
        <a:bodyPr/>
        <a:lstStyle/>
        <a:p>
          <a:endParaRPr lang="en-US"/>
        </a:p>
      </dgm:t>
    </dgm:pt>
    <dgm:pt modelId="{2537BB89-3E25-4332-93A6-4B8F0FA56BC0}" type="sibTrans" cxnId="{BEC818F1-071A-4A1D-9981-AEFF85554EE7}">
      <dgm:prSet/>
      <dgm:spPr/>
      <dgm:t>
        <a:bodyPr/>
        <a:lstStyle/>
        <a:p>
          <a:endParaRPr lang="en-US"/>
        </a:p>
      </dgm:t>
    </dgm:pt>
    <dgm:pt modelId="{B1BE5E63-952F-43EC-82FB-33C2FB428598}">
      <dgm:prSet phldrT="[Text]"/>
      <dgm:spPr/>
      <dgm:t>
        <a:bodyPr/>
        <a:lstStyle/>
        <a:p>
          <a:r>
            <a:rPr lang="en-US" dirty="0"/>
            <a:t>Improve Energy Efficiency</a:t>
          </a:r>
        </a:p>
      </dgm:t>
    </dgm:pt>
    <dgm:pt modelId="{D33595A5-61F3-4808-A05F-D9C31B150970}" type="parTrans" cxnId="{8FE809C4-D18D-45E6-B3FC-BF7422778185}">
      <dgm:prSet/>
      <dgm:spPr/>
      <dgm:t>
        <a:bodyPr/>
        <a:lstStyle/>
        <a:p>
          <a:endParaRPr lang="en-US"/>
        </a:p>
      </dgm:t>
    </dgm:pt>
    <dgm:pt modelId="{C15E6317-6A19-4C0A-A6A4-703F23B38761}" type="sibTrans" cxnId="{8FE809C4-D18D-45E6-B3FC-BF7422778185}">
      <dgm:prSet/>
      <dgm:spPr/>
      <dgm:t>
        <a:bodyPr/>
        <a:lstStyle/>
        <a:p>
          <a:endParaRPr lang="en-US"/>
        </a:p>
      </dgm:t>
    </dgm:pt>
    <dgm:pt modelId="{1D722956-0E38-49D6-9B89-AB809C3C31BF}">
      <dgm:prSet phldrT="[Text]"/>
      <dgm:spPr/>
      <dgm:t>
        <a:bodyPr/>
        <a:lstStyle/>
        <a:p>
          <a:r>
            <a:rPr lang="en-US" dirty="0"/>
            <a:t>Analyze Energy Use</a:t>
          </a:r>
        </a:p>
      </dgm:t>
    </dgm:pt>
    <dgm:pt modelId="{48B0EDD4-B7A7-4E06-85C3-A01D674DE2F7}" type="parTrans" cxnId="{809886B0-F556-4380-A2EA-373E9AF77886}">
      <dgm:prSet/>
      <dgm:spPr/>
      <dgm:t>
        <a:bodyPr/>
        <a:lstStyle/>
        <a:p>
          <a:endParaRPr lang="en-US"/>
        </a:p>
      </dgm:t>
    </dgm:pt>
    <dgm:pt modelId="{24A9B1AA-8D8E-4DEF-B335-3DD0F01EB560}" type="sibTrans" cxnId="{809886B0-F556-4380-A2EA-373E9AF77886}">
      <dgm:prSet/>
      <dgm:spPr/>
      <dgm:t>
        <a:bodyPr/>
        <a:lstStyle/>
        <a:p>
          <a:endParaRPr lang="en-US"/>
        </a:p>
      </dgm:t>
    </dgm:pt>
    <dgm:pt modelId="{9F0B723D-4E2F-4ABC-B135-9BC71038779B}">
      <dgm:prSet/>
      <dgm:spPr/>
      <dgm:t>
        <a:bodyPr/>
        <a:lstStyle/>
        <a:p>
          <a:r>
            <a:rPr lang="en-US" dirty="0" smtClean="0"/>
            <a:t>Reduce Energy Use</a:t>
          </a:r>
          <a:endParaRPr lang="en-US" dirty="0"/>
        </a:p>
      </dgm:t>
    </dgm:pt>
    <dgm:pt modelId="{BF30A7BF-B75C-48C8-AE5A-7F3F2E76C732}" type="parTrans" cxnId="{E18B361F-8C3A-4AEE-BD15-2C55C6E0D1A5}">
      <dgm:prSet/>
      <dgm:spPr/>
      <dgm:t>
        <a:bodyPr/>
        <a:lstStyle/>
        <a:p>
          <a:endParaRPr lang="en-US"/>
        </a:p>
      </dgm:t>
    </dgm:pt>
    <dgm:pt modelId="{5B9EF46E-F349-4A11-BBC1-1FF175E052AB}" type="sibTrans" cxnId="{E18B361F-8C3A-4AEE-BD15-2C55C6E0D1A5}">
      <dgm:prSet/>
      <dgm:spPr/>
      <dgm:t>
        <a:bodyPr/>
        <a:lstStyle/>
        <a:p>
          <a:endParaRPr lang="en-US"/>
        </a:p>
      </dgm:t>
    </dgm:pt>
    <dgm:pt modelId="{315D5234-286D-4786-A41F-05AA25702741}" type="pres">
      <dgm:prSet presAssocID="{ADE01B70-430B-4D65-85C5-16450C422BAB}" presName="Name0" presStyleCnt="0">
        <dgm:presLayoutVars>
          <dgm:dir/>
          <dgm:animLvl val="lvl"/>
          <dgm:resizeHandles val="exact"/>
        </dgm:presLayoutVars>
      </dgm:prSet>
      <dgm:spPr/>
    </dgm:pt>
    <dgm:pt modelId="{0A668186-7804-4F44-846F-C3DC51957FF5}" type="pres">
      <dgm:prSet presAssocID="{EC8A89C2-19CB-449D-BBEF-C1DE7CA3493D}" presName="Name8" presStyleCnt="0"/>
      <dgm:spPr/>
    </dgm:pt>
    <dgm:pt modelId="{4F570952-A9BA-4F19-9DDC-3C68AF0C6B97}" type="pres">
      <dgm:prSet presAssocID="{EC8A89C2-19CB-449D-BBEF-C1DE7CA3493D}" presName="level" presStyleLbl="node1" presStyleIdx="0" presStyleCnt="4" custScaleX="82745">
        <dgm:presLayoutVars>
          <dgm:chMax val="1"/>
          <dgm:bulletEnabled val="1"/>
        </dgm:presLayoutVars>
      </dgm:prSet>
      <dgm:spPr/>
      <dgm:t>
        <a:bodyPr/>
        <a:lstStyle/>
        <a:p>
          <a:endParaRPr lang="en-US"/>
        </a:p>
      </dgm:t>
    </dgm:pt>
    <dgm:pt modelId="{0C8FE2F7-3A0B-40C6-808F-7EFFF0A50B71}" type="pres">
      <dgm:prSet presAssocID="{EC8A89C2-19CB-449D-BBEF-C1DE7CA3493D}" presName="levelTx" presStyleLbl="revTx" presStyleIdx="0" presStyleCnt="0">
        <dgm:presLayoutVars>
          <dgm:chMax val="1"/>
          <dgm:bulletEnabled val="1"/>
        </dgm:presLayoutVars>
      </dgm:prSet>
      <dgm:spPr/>
      <dgm:t>
        <a:bodyPr/>
        <a:lstStyle/>
        <a:p>
          <a:endParaRPr lang="en-US"/>
        </a:p>
      </dgm:t>
    </dgm:pt>
    <dgm:pt modelId="{6380F69A-39D1-40F3-8B1D-C62EBA56281E}" type="pres">
      <dgm:prSet presAssocID="{B1BE5E63-952F-43EC-82FB-33C2FB428598}" presName="Name8" presStyleCnt="0"/>
      <dgm:spPr/>
    </dgm:pt>
    <dgm:pt modelId="{FED243DD-4A7D-4342-88B0-5AD9B7C0391F}" type="pres">
      <dgm:prSet presAssocID="{B1BE5E63-952F-43EC-82FB-33C2FB428598}" presName="level" presStyleLbl="node1" presStyleIdx="1" presStyleCnt="4" custScaleX="92340" custScaleY="89972">
        <dgm:presLayoutVars>
          <dgm:chMax val="1"/>
          <dgm:bulletEnabled val="1"/>
        </dgm:presLayoutVars>
      </dgm:prSet>
      <dgm:spPr/>
      <dgm:t>
        <a:bodyPr/>
        <a:lstStyle/>
        <a:p>
          <a:endParaRPr lang="en-US"/>
        </a:p>
      </dgm:t>
    </dgm:pt>
    <dgm:pt modelId="{85D34933-A062-4AB7-BB5B-72FF8A11A9C2}" type="pres">
      <dgm:prSet presAssocID="{B1BE5E63-952F-43EC-82FB-33C2FB428598}" presName="levelTx" presStyleLbl="revTx" presStyleIdx="0" presStyleCnt="0">
        <dgm:presLayoutVars>
          <dgm:chMax val="1"/>
          <dgm:bulletEnabled val="1"/>
        </dgm:presLayoutVars>
      </dgm:prSet>
      <dgm:spPr/>
      <dgm:t>
        <a:bodyPr/>
        <a:lstStyle/>
        <a:p>
          <a:endParaRPr lang="en-US"/>
        </a:p>
      </dgm:t>
    </dgm:pt>
    <dgm:pt modelId="{9CE28369-F1CE-47EA-A2D0-B6BF2DF82CC0}" type="pres">
      <dgm:prSet presAssocID="{9F0B723D-4E2F-4ABC-B135-9BC71038779B}" presName="Name8" presStyleCnt="0"/>
      <dgm:spPr/>
    </dgm:pt>
    <dgm:pt modelId="{06CF23AE-EB96-47FF-9E3A-0AA46477A82E}" type="pres">
      <dgm:prSet presAssocID="{9F0B723D-4E2F-4ABC-B135-9BC71038779B}" presName="level" presStyleLbl="node1" presStyleIdx="2" presStyleCnt="4" custScaleX="95075" custScaleY="124878">
        <dgm:presLayoutVars>
          <dgm:chMax val="1"/>
          <dgm:bulletEnabled val="1"/>
        </dgm:presLayoutVars>
      </dgm:prSet>
      <dgm:spPr/>
      <dgm:t>
        <a:bodyPr/>
        <a:lstStyle/>
        <a:p>
          <a:endParaRPr lang="en-US"/>
        </a:p>
      </dgm:t>
    </dgm:pt>
    <dgm:pt modelId="{E2459F98-5CDD-4B82-906A-CFF01BE0739F}" type="pres">
      <dgm:prSet presAssocID="{9F0B723D-4E2F-4ABC-B135-9BC71038779B}" presName="levelTx" presStyleLbl="revTx" presStyleIdx="0" presStyleCnt="0">
        <dgm:presLayoutVars>
          <dgm:chMax val="1"/>
          <dgm:bulletEnabled val="1"/>
        </dgm:presLayoutVars>
      </dgm:prSet>
      <dgm:spPr/>
      <dgm:t>
        <a:bodyPr/>
        <a:lstStyle/>
        <a:p>
          <a:endParaRPr lang="en-US"/>
        </a:p>
      </dgm:t>
    </dgm:pt>
    <dgm:pt modelId="{285DC6B7-95FA-49BB-B810-2B32A3ED4268}" type="pres">
      <dgm:prSet presAssocID="{1D722956-0E38-49D6-9B89-AB809C3C31BF}" presName="Name8" presStyleCnt="0"/>
      <dgm:spPr/>
    </dgm:pt>
    <dgm:pt modelId="{6A46EF0F-0AC1-4206-A5F1-EBA9D83C5D24}" type="pres">
      <dgm:prSet presAssocID="{1D722956-0E38-49D6-9B89-AB809C3C31BF}" presName="level" presStyleLbl="node1" presStyleIdx="3" presStyleCnt="4" custScaleX="96330" custScaleY="45920">
        <dgm:presLayoutVars>
          <dgm:chMax val="1"/>
          <dgm:bulletEnabled val="1"/>
        </dgm:presLayoutVars>
      </dgm:prSet>
      <dgm:spPr/>
      <dgm:t>
        <a:bodyPr/>
        <a:lstStyle/>
        <a:p>
          <a:endParaRPr lang="en-US"/>
        </a:p>
      </dgm:t>
    </dgm:pt>
    <dgm:pt modelId="{A55CDE2C-A33A-4E7D-9B34-C5477BAE31D3}" type="pres">
      <dgm:prSet presAssocID="{1D722956-0E38-49D6-9B89-AB809C3C31BF}" presName="levelTx" presStyleLbl="revTx" presStyleIdx="0" presStyleCnt="0">
        <dgm:presLayoutVars>
          <dgm:chMax val="1"/>
          <dgm:bulletEnabled val="1"/>
        </dgm:presLayoutVars>
      </dgm:prSet>
      <dgm:spPr/>
      <dgm:t>
        <a:bodyPr/>
        <a:lstStyle/>
        <a:p>
          <a:endParaRPr lang="en-US"/>
        </a:p>
      </dgm:t>
    </dgm:pt>
  </dgm:ptLst>
  <dgm:cxnLst>
    <dgm:cxn modelId="{1C1DF195-7969-4B9E-A78D-4CB169134D0A}" type="presOf" srcId="{B1BE5E63-952F-43EC-82FB-33C2FB428598}" destId="{85D34933-A062-4AB7-BB5B-72FF8A11A9C2}" srcOrd="1" destOrd="0" presId="urn:microsoft.com/office/officeart/2005/8/layout/pyramid1"/>
    <dgm:cxn modelId="{BFEE942E-7BEA-4B92-818E-6D1E62D8B05D}" type="presOf" srcId="{1D722956-0E38-49D6-9B89-AB809C3C31BF}" destId="{A55CDE2C-A33A-4E7D-9B34-C5477BAE31D3}" srcOrd="1" destOrd="0" presId="urn:microsoft.com/office/officeart/2005/8/layout/pyramid1"/>
    <dgm:cxn modelId="{1FE18408-EAFC-40D7-B83A-11BFFC870AE4}" type="presOf" srcId="{ADE01B70-430B-4D65-85C5-16450C422BAB}" destId="{315D5234-286D-4786-A41F-05AA25702741}" srcOrd="0" destOrd="0" presId="urn:microsoft.com/office/officeart/2005/8/layout/pyramid1"/>
    <dgm:cxn modelId="{F4BE712D-8D6F-4A16-B1E0-6419F25EDCDE}" type="presOf" srcId="{EC8A89C2-19CB-449D-BBEF-C1DE7CA3493D}" destId="{0C8FE2F7-3A0B-40C6-808F-7EFFF0A50B71}" srcOrd="1" destOrd="0" presId="urn:microsoft.com/office/officeart/2005/8/layout/pyramid1"/>
    <dgm:cxn modelId="{3B693BCD-E29E-4D99-BA50-160081A9BCC6}" type="presOf" srcId="{9F0B723D-4E2F-4ABC-B135-9BC71038779B}" destId="{06CF23AE-EB96-47FF-9E3A-0AA46477A82E}" srcOrd="0" destOrd="0" presId="urn:microsoft.com/office/officeart/2005/8/layout/pyramid1"/>
    <dgm:cxn modelId="{4A549C98-AF53-4701-A730-1E34759BC894}" type="presOf" srcId="{1D722956-0E38-49D6-9B89-AB809C3C31BF}" destId="{6A46EF0F-0AC1-4206-A5F1-EBA9D83C5D24}" srcOrd="0" destOrd="0" presId="urn:microsoft.com/office/officeart/2005/8/layout/pyramid1"/>
    <dgm:cxn modelId="{73E3718C-3EE1-4707-8F7C-6698FC484F3B}" type="presOf" srcId="{B1BE5E63-952F-43EC-82FB-33C2FB428598}" destId="{FED243DD-4A7D-4342-88B0-5AD9B7C0391F}" srcOrd="0" destOrd="0" presId="urn:microsoft.com/office/officeart/2005/8/layout/pyramid1"/>
    <dgm:cxn modelId="{504FBFD2-BF00-41E6-8135-5260DFCC84BD}" type="presOf" srcId="{EC8A89C2-19CB-449D-BBEF-C1DE7CA3493D}" destId="{4F570952-A9BA-4F19-9DDC-3C68AF0C6B97}" srcOrd="0" destOrd="0" presId="urn:microsoft.com/office/officeart/2005/8/layout/pyramid1"/>
    <dgm:cxn modelId="{8FE809C4-D18D-45E6-B3FC-BF7422778185}" srcId="{ADE01B70-430B-4D65-85C5-16450C422BAB}" destId="{B1BE5E63-952F-43EC-82FB-33C2FB428598}" srcOrd="1" destOrd="0" parTransId="{D33595A5-61F3-4808-A05F-D9C31B150970}" sibTransId="{C15E6317-6A19-4C0A-A6A4-703F23B38761}"/>
    <dgm:cxn modelId="{809886B0-F556-4380-A2EA-373E9AF77886}" srcId="{ADE01B70-430B-4D65-85C5-16450C422BAB}" destId="{1D722956-0E38-49D6-9B89-AB809C3C31BF}" srcOrd="3" destOrd="0" parTransId="{48B0EDD4-B7A7-4E06-85C3-A01D674DE2F7}" sibTransId="{24A9B1AA-8D8E-4DEF-B335-3DD0F01EB560}"/>
    <dgm:cxn modelId="{BEC818F1-071A-4A1D-9981-AEFF85554EE7}" srcId="{ADE01B70-430B-4D65-85C5-16450C422BAB}" destId="{EC8A89C2-19CB-449D-BBEF-C1DE7CA3493D}" srcOrd="0" destOrd="0" parTransId="{03D75104-8795-4AAB-A73E-27A3FB5098C2}" sibTransId="{2537BB89-3E25-4332-93A6-4B8F0FA56BC0}"/>
    <dgm:cxn modelId="{E18B361F-8C3A-4AEE-BD15-2C55C6E0D1A5}" srcId="{ADE01B70-430B-4D65-85C5-16450C422BAB}" destId="{9F0B723D-4E2F-4ABC-B135-9BC71038779B}" srcOrd="2" destOrd="0" parTransId="{BF30A7BF-B75C-48C8-AE5A-7F3F2E76C732}" sibTransId="{5B9EF46E-F349-4A11-BBC1-1FF175E052AB}"/>
    <dgm:cxn modelId="{15E39B05-3D18-4C93-8F1E-C5088FA09238}" type="presOf" srcId="{9F0B723D-4E2F-4ABC-B135-9BC71038779B}" destId="{E2459F98-5CDD-4B82-906A-CFF01BE0739F}" srcOrd="1" destOrd="0" presId="urn:microsoft.com/office/officeart/2005/8/layout/pyramid1"/>
    <dgm:cxn modelId="{34480FCB-E44B-42EA-B93D-AA3D5C295E32}" type="presParOf" srcId="{315D5234-286D-4786-A41F-05AA25702741}" destId="{0A668186-7804-4F44-846F-C3DC51957FF5}" srcOrd="0" destOrd="0" presId="urn:microsoft.com/office/officeart/2005/8/layout/pyramid1"/>
    <dgm:cxn modelId="{04C51115-7E49-4B4F-8ADD-245D752F8B1C}" type="presParOf" srcId="{0A668186-7804-4F44-846F-C3DC51957FF5}" destId="{4F570952-A9BA-4F19-9DDC-3C68AF0C6B97}" srcOrd="0" destOrd="0" presId="urn:microsoft.com/office/officeart/2005/8/layout/pyramid1"/>
    <dgm:cxn modelId="{7E0F182A-FDB1-4C2E-B384-941892B2C0E7}" type="presParOf" srcId="{0A668186-7804-4F44-846F-C3DC51957FF5}" destId="{0C8FE2F7-3A0B-40C6-808F-7EFFF0A50B71}" srcOrd="1" destOrd="0" presId="urn:microsoft.com/office/officeart/2005/8/layout/pyramid1"/>
    <dgm:cxn modelId="{93BC3758-57AB-48E1-A749-09373EDBDD06}" type="presParOf" srcId="{315D5234-286D-4786-A41F-05AA25702741}" destId="{6380F69A-39D1-40F3-8B1D-C62EBA56281E}" srcOrd="1" destOrd="0" presId="urn:microsoft.com/office/officeart/2005/8/layout/pyramid1"/>
    <dgm:cxn modelId="{10FF7B59-2424-4AA5-86F8-7783129865B5}" type="presParOf" srcId="{6380F69A-39D1-40F3-8B1D-C62EBA56281E}" destId="{FED243DD-4A7D-4342-88B0-5AD9B7C0391F}" srcOrd="0" destOrd="0" presId="urn:microsoft.com/office/officeart/2005/8/layout/pyramid1"/>
    <dgm:cxn modelId="{CB14C7F1-6794-4CC3-A015-8B2C07BDAB2E}" type="presParOf" srcId="{6380F69A-39D1-40F3-8B1D-C62EBA56281E}" destId="{85D34933-A062-4AB7-BB5B-72FF8A11A9C2}" srcOrd="1" destOrd="0" presId="urn:microsoft.com/office/officeart/2005/8/layout/pyramid1"/>
    <dgm:cxn modelId="{78FE0310-DD9B-4B53-9B00-EBFDDD516C37}" type="presParOf" srcId="{315D5234-286D-4786-A41F-05AA25702741}" destId="{9CE28369-F1CE-47EA-A2D0-B6BF2DF82CC0}" srcOrd="2" destOrd="0" presId="urn:microsoft.com/office/officeart/2005/8/layout/pyramid1"/>
    <dgm:cxn modelId="{4F56557D-B9FE-41E6-86DB-64FE4784A64E}" type="presParOf" srcId="{9CE28369-F1CE-47EA-A2D0-B6BF2DF82CC0}" destId="{06CF23AE-EB96-47FF-9E3A-0AA46477A82E}" srcOrd="0" destOrd="0" presId="urn:microsoft.com/office/officeart/2005/8/layout/pyramid1"/>
    <dgm:cxn modelId="{B8652682-1524-414D-B0C7-D3348B2D4F0C}" type="presParOf" srcId="{9CE28369-F1CE-47EA-A2D0-B6BF2DF82CC0}" destId="{E2459F98-5CDD-4B82-906A-CFF01BE0739F}" srcOrd="1" destOrd="0" presId="urn:microsoft.com/office/officeart/2005/8/layout/pyramid1"/>
    <dgm:cxn modelId="{FCE0769B-4FCB-482D-B305-802E18FC2B77}" type="presParOf" srcId="{315D5234-286D-4786-A41F-05AA25702741}" destId="{285DC6B7-95FA-49BB-B810-2B32A3ED4268}" srcOrd="3" destOrd="0" presId="urn:microsoft.com/office/officeart/2005/8/layout/pyramid1"/>
    <dgm:cxn modelId="{77783B59-1467-40B4-9E77-C987A0EA1931}" type="presParOf" srcId="{285DC6B7-95FA-49BB-B810-2B32A3ED4268}" destId="{6A46EF0F-0AC1-4206-A5F1-EBA9D83C5D24}" srcOrd="0" destOrd="0" presId="urn:microsoft.com/office/officeart/2005/8/layout/pyramid1"/>
    <dgm:cxn modelId="{F5879D0C-63E4-4C1D-976F-695397EB33C7}" type="presParOf" srcId="{285DC6B7-95FA-49BB-B810-2B32A3ED4268}" destId="{A55CDE2C-A33A-4E7D-9B34-C5477BAE31D3}"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570952-A9BA-4F19-9DDC-3C68AF0C6B97}">
      <dsp:nvSpPr>
        <dsp:cNvPr id="0" name=""/>
        <dsp:cNvSpPr/>
      </dsp:nvSpPr>
      <dsp:spPr>
        <a:xfrm>
          <a:off x="3200404" y="0"/>
          <a:ext cx="1904990" cy="1415139"/>
        </a:xfrm>
        <a:prstGeom prst="trapezoid">
          <a:avLst>
            <a:gd name="adj" fmla="val 81343"/>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Use Renewable Resources</a:t>
          </a:r>
        </a:p>
      </dsp:txBody>
      <dsp:txXfrm>
        <a:off x="3200404" y="0"/>
        <a:ext cx="1904990" cy="1415139"/>
      </dsp:txXfrm>
    </dsp:sp>
    <dsp:sp modelId="{FED243DD-4A7D-4342-88B0-5AD9B7C0391F}">
      <dsp:nvSpPr>
        <dsp:cNvPr id="0" name=""/>
        <dsp:cNvSpPr/>
      </dsp:nvSpPr>
      <dsp:spPr>
        <a:xfrm>
          <a:off x="2133601" y="1415139"/>
          <a:ext cx="4038596" cy="1273229"/>
        </a:xfrm>
        <a:prstGeom prst="trapezoid">
          <a:avLst>
            <a:gd name="adj" fmla="val 81343"/>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Improve Energy Efficiency</a:t>
          </a:r>
        </a:p>
      </dsp:txBody>
      <dsp:txXfrm>
        <a:off x="2840355" y="1415139"/>
        <a:ext cx="2625088" cy="1273229"/>
      </dsp:txXfrm>
    </dsp:sp>
    <dsp:sp modelId="{06CF23AE-EB96-47FF-9E3A-0AA46477A82E}">
      <dsp:nvSpPr>
        <dsp:cNvPr id="0" name=""/>
        <dsp:cNvSpPr/>
      </dsp:nvSpPr>
      <dsp:spPr>
        <a:xfrm>
          <a:off x="707091" y="2688369"/>
          <a:ext cx="6891616" cy="1767198"/>
        </a:xfrm>
        <a:prstGeom prst="trapezoid">
          <a:avLst>
            <a:gd name="adj" fmla="val 81343"/>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Reduce Energy Use</a:t>
          </a:r>
          <a:endParaRPr lang="en-US" sz="2900" kern="1200" dirty="0"/>
        </a:p>
      </dsp:txBody>
      <dsp:txXfrm>
        <a:off x="1913124" y="2688369"/>
        <a:ext cx="4479550" cy="1767198"/>
      </dsp:txXfrm>
    </dsp:sp>
    <dsp:sp modelId="{6A46EF0F-0AC1-4206-A5F1-EBA9D83C5D24}">
      <dsp:nvSpPr>
        <dsp:cNvPr id="0" name=""/>
        <dsp:cNvSpPr/>
      </dsp:nvSpPr>
      <dsp:spPr>
        <a:xfrm>
          <a:off x="152411" y="4455567"/>
          <a:ext cx="8000977" cy="649832"/>
        </a:xfrm>
        <a:prstGeom prst="trapezoid">
          <a:avLst>
            <a:gd name="adj" fmla="val 81343"/>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Analyze Energy Use</a:t>
          </a:r>
        </a:p>
      </dsp:txBody>
      <dsp:txXfrm>
        <a:off x="1552582" y="4455567"/>
        <a:ext cx="5200635" cy="6498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0952" cy="461326"/>
          </a:xfrm>
          <a:prstGeom prst="rect">
            <a:avLst/>
          </a:prstGeom>
        </p:spPr>
        <p:txBody>
          <a:bodyPr vert="horz" lIns="90644" tIns="45323" rIns="90644" bIns="45323" rtlCol="0"/>
          <a:lstStyle>
            <a:lvl1pPr algn="l">
              <a:defRPr sz="1200"/>
            </a:lvl1pPr>
          </a:lstStyle>
          <a:p>
            <a:pPr>
              <a:defRPr/>
            </a:pPr>
            <a:endParaRPr lang="en-US"/>
          </a:p>
        </p:txBody>
      </p:sp>
      <p:sp>
        <p:nvSpPr>
          <p:cNvPr id="3" name="Date Placeholder 2"/>
          <p:cNvSpPr>
            <a:spLocks noGrp="1"/>
          </p:cNvSpPr>
          <p:nvPr>
            <p:ph type="dt" sz="quarter" idx="1"/>
          </p:nvPr>
        </p:nvSpPr>
        <p:spPr>
          <a:xfrm>
            <a:off x="3934376" y="0"/>
            <a:ext cx="3010952" cy="461326"/>
          </a:xfrm>
          <a:prstGeom prst="rect">
            <a:avLst/>
          </a:prstGeom>
        </p:spPr>
        <p:txBody>
          <a:bodyPr vert="horz" lIns="90644" tIns="45323" rIns="90644" bIns="45323" rtlCol="0"/>
          <a:lstStyle>
            <a:lvl1pPr algn="r">
              <a:defRPr sz="1200"/>
            </a:lvl1pPr>
          </a:lstStyle>
          <a:p>
            <a:pPr>
              <a:defRPr/>
            </a:pPr>
            <a:fld id="{3E4B47D6-C50F-4218-9184-8CE631026DA2}" type="datetimeFigureOut">
              <a:rPr lang="en-US"/>
              <a:pPr>
                <a:defRPr/>
              </a:pPr>
              <a:t>8/1/2011</a:t>
            </a:fld>
            <a:endParaRPr lang="en-US"/>
          </a:p>
        </p:txBody>
      </p:sp>
      <p:sp>
        <p:nvSpPr>
          <p:cNvPr id="4" name="Footer Placeholder 3"/>
          <p:cNvSpPr>
            <a:spLocks noGrp="1"/>
          </p:cNvSpPr>
          <p:nvPr>
            <p:ph type="ftr" sz="quarter" idx="2"/>
          </p:nvPr>
        </p:nvSpPr>
        <p:spPr>
          <a:xfrm>
            <a:off x="3" y="8757300"/>
            <a:ext cx="3010952" cy="461326"/>
          </a:xfrm>
          <a:prstGeom prst="rect">
            <a:avLst/>
          </a:prstGeom>
        </p:spPr>
        <p:txBody>
          <a:bodyPr vert="horz" lIns="90644" tIns="45323" rIns="90644" bIns="453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4376" y="8757300"/>
            <a:ext cx="3010952" cy="461326"/>
          </a:xfrm>
          <a:prstGeom prst="rect">
            <a:avLst/>
          </a:prstGeom>
        </p:spPr>
        <p:txBody>
          <a:bodyPr vert="horz" lIns="90644" tIns="45323" rIns="90644" bIns="45323" rtlCol="0" anchor="b"/>
          <a:lstStyle>
            <a:lvl1pPr algn="r">
              <a:defRPr sz="1200"/>
            </a:lvl1pPr>
          </a:lstStyle>
          <a:p>
            <a:pPr>
              <a:defRPr/>
            </a:pPr>
            <a:fld id="{FB21A2D7-C7C6-4313-A9C3-C378E8DAEB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3010952" cy="462899"/>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34376" y="2"/>
            <a:ext cx="3010952" cy="462899"/>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949450" y="692151"/>
            <a:ext cx="3829050" cy="28717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96850" y="3543300"/>
            <a:ext cx="6477000" cy="4985701"/>
          </a:xfrm>
          <a:prstGeom prst="rect">
            <a:avLst/>
          </a:prstGeom>
          <a:noFill/>
          <a:ln w="9525">
            <a:noFill/>
            <a:miter lim="800000"/>
            <a:headEnd/>
            <a:tailEnd/>
          </a:ln>
          <a:effectLst/>
        </p:spPr>
        <p:txBody>
          <a:bodyPr vert="horz" wrap="square" lIns="92357" tIns="46178" rIns="92357" bIns="4617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3" y="8757300"/>
            <a:ext cx="3010952" cy="461326"/>
          </a:xfrm>
          <a:prstGeom prst="rect">
            <a:avLst/>
          </a:prstGeom>
          <a:noFill/>
          <a:ln w="9525">
            <a:noFill/>
            <a:miter lim="800000"/>
            <a:headEnd/>
            <a:tailEnd/>
          </a:ln>
          <a:effectLst/>
        </p:spPr>
        <p:txBody>
          <a:bodyPr vert="horz" wrap="square" lIns="92357" tIns="46178" rIns="92357" bIns="46178"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34376" y="8757300"/>
            <a:ext cx="3010952" cy="461326"/>
          </a:xfrm>
          <a:prstGeom prst="rect">
            <a:avLst/>
          </a:prstGeom>
          <a:noFill/>
          <a:ln w="9525">
            <a:noFill/>
            <a:miter lim="800000"/>
            <a:headEnd/>
            <a:tailEnd/>
          </a:ln>
          <a:effectLst/>
        </p:spPr>
        <p:txBody>
          <a:bodyPr vert="horz" wrap="square" lIns="92357" tIns="46178" rIns="92357" bIns="46178" numCol="1" anchor="b" anchorCtr="0" compatLnSpc="1">
            <a:prstTxWarp prst="textNoShape">
              <a:avLst/>
            </a:prstTxWarp>
          </a:bodyPr>
          <a:lstStyle>
            <a:lvl1pPr algn="r">
              <a:defRPr sz="1200">
                <a:latin typeface="Arial" charset="0"/>
              </a:defRPr>
            </a:lvl1pPr>
          </a:lstStyle>
          <a:p>
            <a:pPr>
              <a:defRPr/>
            </a:pPr>
            <a:fld id="{1ADA2019-D33E-407B-9121-72CD82EB8B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50" kern="1200">
        <a:solidFill>
          <a:schemeClr val="tx1"/>
        </a:solidFill>
        <a:latin typeface="Arial" charset="0"/>
        <a:ea typeface="+mn-ea"/>
        <a:cs typeface="+mn-cs"/>
      </a:defRPr>
    </a:lvl1pPr>
    <a:lvl2pPr marL="457200" algn="l" rtl="0" eaLnBrk="0" fontAlgn="base" hangingPunct="0">
      <a:spcBef>
        <a:spcPct val="30000"/>
      </a:spcBef>
      <a:spcAft>
        <a:spcPct val="0"/>
      </a:spcAft>
      <a:defRPr sz="1050" kern="1200">
        <a:solidFill>
          <a:schemeClr val="tx1"/>
        </a:solidFill>
        <a:latin typeface="Arial" charset="0"/>
        <a:ea typeface="+mn-ea"/>
        <a:cs typeface="+mn-cs"/>
      </a:defRPr>
    </a:lvl2pPr>
    <a:lvl3pPr marL="914400" algn="l" rtl="0" eaLnBrk="0" fontAlgn="base" hangingPunct="0">
      <a:spcBef>
        <a:spcPct val="30000"/>
      </a:spcBef>
      <a:spcAft>
        <a:spcPct val="0"/>
      </a:spcAft>
      <a:defRPr sz="1050" kern="1200">
        <a:solidFill>
          <a:schemeClr val="tx1"/>
        </a:solidFill>
        <a:latin typeface="Arial" charset="0"/>
        <a:ea typeface="+mn-ea"/>
        <a:cs typeface="+mn-cs"/>
      </a:defRPr>
    </a:lvl3pPr>
    <a:lvl4pPr marL="1371600" algn="l" rtl="0" eaLnBrk="0" fontAlgn="base" hangingPunct="0">
      <a:spcBef>
        <a:spcPct val="30000"/>
      </a:spcBef>
      <a:spcAft>
        <a:spcPct val="0"/>
      </a:spcAft>
      <a:defRPr sz="1050" kern="1200">
        <a:solidFill>
          <a:schemeClr val="tx1"/>
        </a:solidFill>
        <a:latin typeface="Arial" charset="0"/>
        <a:ea typeface="+mn-ea"/>
        <a:cs typeface="+mn-cs"/>
      </a:defRPr>
    </a:lvl4pPr>
    <a:lvl5pPr marL="1828800" algn="l" rtl="0" eaLnBrk="0" fontAlgn="base" hangingPunct="0">
      <a:spcBef>
        <a:spcPct val="30000"/>
      </a:spcBef>
      <a:spcAft>
        <a:spcPct val="0"/>
      </a:spcAft>
      <a:defRPr sz="105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fontScale="92500"/>
          </a:bodyPr>
          <a:lstStyle/>
          <a:p>
            <a:r>
              <a:rPr lang="en-US" dirty="0" smtClean="0"/>
              <a:t>This is one</a:t>
            </a:r>
            <a:r>
              <a:rPr lang="en-US" baseline="0" dirty="0" smtClean="0"/>
              <a:t> in a three part webinar presentation hosted by the NRCS East National Technology Support Center</a:t>
            </a:r>
            <a:r>
              <a:rPr lang="en-US" baseline="0" dirty="0" smtClean="0"/>
              <a:t>. </a:t>
            </a:r>
            <a:r>
              <a:rPr lang="en-US" dirty="0" smtClean="0"/>
              <a:t>This version follows the net meeting presentation and includes various changes</a:t>
            </a:r>
            <a:r>
              <a:rPr lang="en-US" baseline="0" dirty="0" smtClean="0"/>
              <a:t>. Most notably:</a:t>
            </a:r>
          </a:p>
          <a:p>
            <a:endParaRPr lang="en-US" baseline="0" dirty="0" smtClean="0"/>
          </a:p>
          <a:p>
            <a:pPr marL="230429" indent="-230429">
              <a:buFont typeface="+mj-lt"/>
              <a:buAutoNum type="alphaLcParenR"/>
            </a:pPr>
            <a:r>
              <a:rPr lang="en-US" baseline="0" dirty="0" smtClean="0"/>
              <a:t>Corrected reference to previous webinar which covered 10 irrigation CPS with an energy purpose. [slide 3]</a:t>
            </a:r>
          </a:p>
          <a:p>
            <a:pPr marL="230429" indent="-230429">
              <a:buFont typeface="+mj-lt"/>
              <a:buAutoNum type="alphaLcParenR"/>
            </a:pPr>
            <a:endParaRPr lang="en-US" baseline="0" dirty="0" smtClean="0"/>
          </a:p>
          <a:p>
            <a:pPr marL="230429" indent="-230429">
              <a:buFont typeface="+mj-lt"/>
              <a:buAutoNum type="alphaLcParenR"/>
            </a:pPr>
            <a:r>
              <a:rPr lang="en-US" baseline="0" dirty="0" smtClean="0"/>
              <a:t>Clarified note that energy use </a:t>
            </a:r>
            <a:r>
              <a:rPr lang="en-US" u="sng" baseline="0" dirty="0" smtClean="0"/>
              <a:t>in pumping systems</a:t>
            </a:r>
            <a:r>
              <a:rPr lang="en-US" baseline="0" dirty="0" smtClean="0"/>
              <a:t> is primarily dependent on flow, pressure, and time. [slide 5]</a:t>
            </a:r>
          </a:p>
          <a:p>
            <a:pPr marL="230429" indent="-230429">
              <a:buFont typeface="+mj-lt"/>
              <a:buAutoNum type="alphaLcParenR"/>
            </a:pPr>
            <a:endParaRPr lang="en-US" baseline="0" dirty="0" smtClean="0"/>
          </a:p>
          <a:p>
            <a:pPr marL="230429" indent="-230429">
              <a:buFont typeface="+mj-lt"/>
              <a:buAutoNum type="alphaLcParenR"/>
            </a:pPr>
            <a:r>
              <a:rPr lang="en-US" baseline="0" dirty="0" smtClean="0"/>
              <a:t>Added note of attribution for the Energy Priority Pyramid. [slide 5]</a:t>
            </a:r>
          </a:p>
          <a:p>
            <a:endParaRPr lang="en-US" baseline="0" dirty="0" smtClean="0"/>
          </a:p>
          <a:p>
            <a:r>
              <a:rPr lang="en-US" baseline="0" dirty="0" smtClean="0"/>
              <a:t>The webinar announcement included </a:t>
            </a:r>
            <a:r>
              <a:rPr lang="en-US" baseline="0" dirty="0" smtClean="0"/>
              <a:t>this background information.</a:t>
            </a:r>
          </a:p>
          <a:p>
            <a:endParaRPr lang="en-US" baseline="0" dirty="0" smtClean="0"/>
          </a:p>
          <a:p>
            <a:r>
              <a:rPr lang="en-US" dirty="0" smtClean="0"/>
              <a:t>Energy Conservation in Irrigation </a:t>
            </a:r>
            <a:r>
              <a:rPr lang="en-US" dirty="0" smtClean="0"/>
              <a:t>Systems.</a:t>
            </a:r>
          </a:p>
          <a:p>
            <a:r>
              <a:rPr lang="en-US" dirty="0" smtClean="0"/>
              <a:t>Jerry </a:t>
            </a:r>
            <a:r>
              <a:rPr lang="en-US" dirty="0" smtClean="0"/>
              <a:t>D. Walker, P.E</a:t>
            </a:r>
            <a:r>
              <a:rPr lang="en-US" dirty="0" smtClean="0"/>
              <a:t>.; Agricultural </a:t>
            </a:r>
            <a:r>
              <a:rPr lang="en-US" dirty="0" smtClean="0"/>
              <a:t>Engineer (Water Management), NRCS Central </a:t>
            </a:r>
            <a:r>
              <a:rPr lang="en-US" dirty="0" smtClean="0"/>
              <a:t>NTSC.</a:t>
            </a:r>
            <a:endParaRPr lang="en-US" dirty="0" smtClean="0"/>
          </a:p>
          <a:p>
            <a:r>
              <a:rPr lang="en-US" dirty="0" smtClean="0"/>
              <a:t>Kip Pheil; Energy </a:t>
            </a:r>
            <a:r>
              <a:rPr lang="en-US" dirty="0" smtClean="0"/>
              <a:t>Specialist, NRCS West </a:t>
            </a:r>
            <a:r>
              <a:rPr lang="en-US" dirty="0" smtClean="0"/>
              <a:t>NTSC.</a:t>
            </a:r>
            <a:endParaRPr lang="en-US" dirty="0" smtClean="0"/>
          </a:p>
          <a:p>
            <a:r>
              <a:rPr lang="en-US" dirty="0" smtClean="0"/>
              <a:t>Hamid </a:t>
            </a:r>
            <a:r>
              <a:rPr lang="en-US" dirty="0" smtClean="0"/>
              <a:t>J. Farahani, </a:t>
            </a:r>
            <a:r>
              <a:rPr lang="en-US" dirty="0" smtClean="0"/>
              <a:t>Ph.D.; Water </a:t>
            </a:r>
            <a:r>
              <a:rPr lang="en-US" dirty="0" smtClean="0"/>
              <a:t>Management Engineer, NRCS East </a:t>
            </a:r>
            <a:r>
              <a:rPr lang="en-US" dirty="0" smtClean="0"/>
              <a:t>NTSC.</a:t>
            </a:r>
            <a:endParaRPr lang="en-US" dirty="0" smtClean="0"/>
          </a:p>
          <a:p>
            <a:endParaRPr lang="en-US" dirty="0" smtClean="0"/>
          </a:p>
          <a:p>
            <a:r>
              <a:rPr lang="en-US" dirty="0" smtClean="0"/>
              <a:t>Wednesday, July 27, </a:t>
            </a:r>
            <a:r>
              <a:rPr lang="en-US" dirty="0" smtClean="0"/>
              <a:t>2011 :: 2:00 </a:t>
            </a:r>
            <a:r>
              <a:rPr lang="en-US" dirty="0" smtClean="0"/>
              <a:t>– 3:00 p.m. Eastern</a:t>
            </a:r>
          </a:p>
          <a:p>
            <a:endParaRPr lang="en-US" dirty="0" smtClean="0"/>
          </a:p>
          <a:p>
            <a:r>
              <a:rPr lang="en-US" dirty="0" smtClean="0"/>
              <a:t>NRCS recently adopted energy as a resource concern because its conservation and efficient use is of great importance to society. Irrigation systems use significant amounts of energy in the form of electricity, diesel and natural gas to pump and pressurize the large quantities of water needed for growing crops. This webinar will cover specific pathways to reduce energy use as well as improving energy use efficiency in irrigation systems while meeting crop water needs. These pathways include: 1) reducing the unit cost of energy, 2) reducing water use by efficient and uniform application using advanced water management practices, 3) reducing irrigation system pressure, and 4) improving overall pumping plant efficiency. All of the scenarios presented can be implemented using the recently revised conservation practice standards that address energy.</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pPr lvl="0">
              <a:buFont typeface="Wingdings" pitchFamily="2" charset="2"/>
              <a:buNone/>
            </a:pPr>
            <a:r>
              <a:rPr lang="en-US" baseline="0" dirty="0" smtClean="0"/>
              <a:t>Carried over from the last slide, two cases of P(</a:t>
            </a:r>
            <a:r>
              <a:rPr lang="en-US" baseline="0" dirty="0" err="1" smtClean="0"/>
              <a:t>ower</a:t>
            </a:r>
            <a:r>
              <a:rPr lang="en-US" baseline="0" dirty="0" smtClean="0"/>
              <a:t>) and Energy Costs.</a:t>
            </a:r>
          </a:p>
          <a:p>
            <a:pPr lvl="0">
              <a:buFont typeface="Wingdings" pitchFamily="2" charset="2"/>
              <a:buNone/>
            </a:pPr>
            <a:endParaRPr lang="en-US" baseline="0" dirty="0" smtClean="0"/>
          </a:p>
          <a:p>
            <a:pPr lvl="0">
              <a:buFont typeface="Wingdings" pitchFamily="2" charset="2"/>
              <a:buNone/>
            </a:pPr>
            <a:r>
              <a:rPr lang="en-US" baseline="0" dirty="0" smtClean="0"/>
              <a:t>Consider scenario where 15% savings is possible for the Energy Conservation Measure investment shown here….</a:t>
            </a:r>
          </a:p>
          <a:p>
            <a:pPr lvl="0">
              <a:buFont typeface="Wingdings" pitchFamily="2" charset="2"/>
              <a:buNone/>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baseline="0" dirty="0" smtClean="0"/>
              <a:t>SPB is a rough measurement stick but useful as easily understood. It helps direct attention and is a good first order priority tool. Some situations and landowners will want to look at return on investment, cost/benefit, lifecycle costs, etc. At this stage in the NRCS adoption of energy those more nuanced metrics may not be useful or needed.</a:t>
            </a:r>
          </a:p>
          <a:p>
            <a:pPr lvl="0">
              <a:buFont typeface="Wingdings" pitchFamily="2" charset="2"/>
              <a:buNone/>
            </a:pPr>
            <a:endParaRPr lang="en-US" baseline="0" dirty="0" smtClean="0"/>
          </a:p>
          <a:p>
            <a:pPr lvl="0">
              <a:buFont typeface="Wingdings" pitchFamily="2" charset="2"/>
              <a:buNone/>
            </a:pPr>
            <a:r>
              <a:rPr lang="en-US" baseline="0" dirty="0" smtClean="0"/>
              <a:t>Note also:</a:t>
            </a:r>
          </a:p>
          <a:p>
            <a:pPr lvl="0">
              <a:buFont typeface="Wingdings" pitchFamily="2" charset="2"/>
              <a:buNone/>
            </a:pPr>
            <a:endParaRPr lang="en-US" baseline="0" dirty="0" smtClean="0"/>
          </a:p>
          <a:p>
            <a:pPr lvl="1">
              <a:buFont typeface="Wingdings" pitchFamily="2" charset="2"/>
              <a:buNone/>
            </a:pPr>
            <a:r>
              <a:rPr lang="en-US" baseline="0" dirty="0" smtClean="0"/>
              <a:t>ECM is generally synonymous with EEM (Energy Efficiency Measure)</a:t>
            </a:r>
          </a:p>
          <a:p>
            <a:pPr lvl="1">
              <a:buFont typeface="Wingdings" pitchFamily="2" charset="2"/>
              <a:buNone/>
            </a:pPr>
            <a:endParaRPr lang="en-US" baseline="0" dirty="0" smtClean="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Details of Equiv. Cost Calc (and</a:t>
            </a:r>
            <a:r>
              <a:rPr lang="en-US" baseline="0" dirty="0" smtClean="0"/>
              <a:t> others) to be available in post-webinar documents.</a:t>
            </a:r>
            <a:endParaRPr lang="en-US" dirty="0" smtClean="0"/>
          </a:p>
          <a:p>
            <a:endParaRPr lang="en-US" dirty="0" smtClean="0"/>
          </a:p>
          <a:p>
            <a:r>
              <a:rPr lang="en-US" dirty="0" smtClean="0"/>
              <a:t>A gallon of diesel fuel contains</a:t>
            </a:r>
            <a:r>
              <a:rPr lang="en-US" baseline="0" dirty="0" smtClean="0"/>
              <a:t> about 139,000 Btu (Higher Heating Value, HHV).</a:t>
            </a:r>
          </a:p>
          <a:p>
            <a:endParaRPr lang="en-US" baseline="0" dirty="0" smtClean="0"/>
          </a:p>
          <a:p>
            <a:pPr lvl="1"/>
            <a:r>
              <a:rPr lang="en-US" baseline="0" dirty="0" smtClean="0"/>
              <a:t>Full 139,000 Btu can be recovered in a condensing system</a:t>
            </a:r>
          </a:p>
          <a:p>
            <a:pPr lvl="1"/>
            <a:r>
              <a:rPr lang="en-US" baseline="0" dirty="0" smtClean="0"/>
              <a:t>(exhaust gases must be cooled to around 100 F and heat extracted for a useful purpose to do this)</a:t>
            </a:r>
          </a:p>
          <a:p>
            <a:pPr lvl="1"/>
            <a:endParaRPr lang="en-US" baseline="0" dirty="0" smtClean="0"/>
          </a:p>
          <a:p>
            <a:pPr lvl="1"/>
            <a:r>
              <a:rPr lang="en-US" baseline="0" dirty="0" smtClean="0"/>
              <a:t>About 130,000 Btu is recovered in a typical combustion systems (engines, boilers, etc.)</a:t>
            </a:r>
          </a:p>
          <a:p>
            <a:pPr lvl="2"/>
            <a:r>
              <a:rPr lang="en-US" baseline="0" dirty="0" smtClean="0"/>
              <a:t>(Other 9,000 Btu is ‘exhausted’ as uncondensed water vapor)</a:t>
            </a:r>
          </a:p>
          <a:p>
            <a:pPr lvl="2"/>
            <a:r>
              <a:rPr lang="en-US" baseline="0" dirty="0" smtClean="0"/>
              <a:t>(Lower Heating Value, LHV)</a:t>
            </a:r>
          </a:p>
          <a:p>
            <a:pPr lvl="2"/>
            <a:endParaRPr lang="en-US" baseline="0" dirty="0" smtClean="0"/>
          </a:p>
          <a:p>
            <a:pPr lvl="2"/>
            <a:r>
              <a:rPr lang="en-US" baseline="0" dirty="0" smtClean="0"/>
              <a:t>Other system losses further reduce energy delivered to the end use.</a:t>
            </a:r>
          </a:p>
          <a:p>
            <a:pPr lvl="1"/>
            <a:endParaRPr lang="en-US" baseline="0" dirty="0" smtClean="0"/>
          </a:p>
          <a:p>
            <a:pPr lvl="1"/>
            <a:r>
              <a:rPr lang="en-US" baseline="0" dirty="0" smtClean="0"/>
              <a:t>For pumping; less than 30,000 Btu of energy ends up in moving water with a diesel-driven pumping plant.</a:t>
            </a:r>
          </a:p>
          <a:p>
            <a:pPr lvl="1"/>
            <a:endParaRPr lang="en-US" dirty="0" smtClean="0"/>
          </a:p>
          <a:p>
            <a:pPr lvl="1"/>
            <a:r>
              <a:rPr lang="en-US" dirty="0" smtClean="0"/>
              <a:t>(More details</a:t>
            </a:r>
            <a:r>
              <a:rPr lang="en-US" baseline="0" dirty="0" smtClean="0"/>
              <a:t> on PPE covered by Jerry in part three of the webinar.)</a:t>
            </a:r>
          </a:p>
          <a:p>
            <a:endParaRPr lang="en-US" baseline="0" dirty="0" smtClean="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baseline="0" dirty="0" smtClean="0"/>
              <a:t>System analysis is critical to consider any substantive capital upgrade.</a:t>
            </a:r>
          </a:p>
          <a:p>
            <a:endParaRPr lang="en-US" baseline="0" dirty="0" smtClean="0"/>
          </a:p>
          <a:p>
            <a:pPr lvl="1"/>
            <a:r>
              <a:rPr lang="en-US" baseline="0" dirty="0" smtClean="0"/>
              <a:t>‘Substantive’ is relative.</a:t>
            </a:r>
          </a:p>
          <a:p>
            <a:pPr lvl="1"/>
            <a:r>
              <a:rPr lang="en-US" baseline="0" dirty="0" smtClean="0"/>
              <a:t>Perhaps a fraction of annual associated energy costs.</a:t>
            </a:r>
          </a:p>
          <a:p>
            <a:pPr lvl="1"/>
            <a:r>
              <a:rPr lang="en-US" baseline="0" dirty="0" smtClean="0"/>
              <a:t>Depends on the operator.</a:t>
            </a:r>
          </a:p>
          <a:p>
            <a:endParaRPr lang="en-US" baseline="0" dirty="0" smtClean="0"/>
          </a:p>
          <a:p>
            <a:r>
              <a:rPr lang="en-US" baseline="0" dirty="0" smtClean="0"/>
              <a:t>Cost can be viewed (or indexed) in many ways.</a:t>
            </a:r>
          </a:p>
          <a:p>
            <a:endParaRPr lang="en-US" baseline="0" dirty="0" smtClean="0"/>
          </a:p>
          <a:p>
            <a:r>
              <a:rPr lang="en-US" baseline="0" dirty="0" smtClean="0"/>
              <a:t>The NRCS focus is on energy (and water) savings but we need to be able to talk to the landowner from their perspective.</a:t>
            </a:r>
          </a:p>
          <a:p>
            <a:endParaRPr lang="en-US" baseline="0" dirty="0" smtClean="0"/>
          </a:p>
          <a:p>
            <a:pPr lvl="1"/>
            <a:r>
              <a:rPr lang="en-US" baseline="0" dirty="0" smtClean="0"/>
              <a:t>Their perspective may be more cost-based than resource-based.</a:t>
            </a:r>
          </a:p>
          <a:p>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NREL = National Renewable</a:t>
            </a:r>
            <a:r>
              <a:rPr lang="en-US" baseline="0" dirty="0" smtClean="0"/>
              <a:t> Energy Lab (US DOE)</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949450" y="692150"/>
            <a:ext cx="3829050" cy="2871788"/>
          </a:xfrm>
          <a:ln/>
        </p:spPr>
      </p:sp>
      <p:sp>
        <p:nvSpPr>
          <p:cNvPr id="119811" name="Notes Placeholder 2"/>
          <p:cNvSpPr>
            <a:spLocks noGrp="1"/>
          </p:cNvSpPr>
          <p:nvPr>
            <p:ph type="body" idx="1"/>
          </p:nvPr>
        </p:nvSpPr>
        <p:spPr>
          <a:noFill/>
          <a:ln/>
        </p:spPr>
        <p:txBody>
          <a:bodyPr/>
          <a:lstStyle/>
          <a:p>
            <a:endParaRPr lang="en-US" smtClean="0">
              <a:latin typeface="Arial" pitchFamily="34" charset="0"/>
            </a:endParaRPr>
          </a:p>
        </p:txBody>
      </p:sp>
      <p:sp>
        <p:nvSpPr>
          <p:cNvPr id="119812" name="Slide Number Placeholder 3"/>
          <p:cNvSpPr>
            <a:spLocks noGrp="1"/>
          </p:cNvSpPr>
          <p:nvPr>
            <p:ph type="sldNum" sz="quarter" idx="5"/>
          </p:nvPr>
        </p:nvSpPr>
        <p:spPr>
          <a:noFill/>
        </p:spPr>
        <p:txBody>
          <a:bodyPr/>
          <a:lstStyle/>
          <a:p>
            <a:fld id="{5D8CF583-13F8-492C-A1EC-98B3E8809C64}"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“Common” as in US Dept. of Energy (USDOE); US Energy Information Administration (USEIA);</a:t>
            </a:r>
            <a:r>
              <a:rPr lang="en-US" baseline="0" dirty="0" smtClean="0"/>
              <a:t> US Forest Service, Forest Products Lab “Fuel Value Calculator.”</a:t>
            </a:r>
          </a:p>
          <a:p>
            <a:endParaRPr lang="en-US" baseline="0" dirty="0" smtClean="0"/>
          </a:p>
          <a:p>
            <a:r>
              <a:rPr lang="en-US" baseline="0" dirty="0" smtClean="0"/>
              <a:t>Note that the Fuel Value Calculator has apparent conversion factor error for electricity; shown as 3,340 Btu/kWh rather than accepted values of 3,413 or 3,412 Btu/kWh. Possibly a series of errors. Thirty-four ‘thirty’ (3,430) has a phonetic approximation to thirty-four thirteen (3,413) and a </a:t>
            </a:r>
            <a:r>
              <a:rPr lang="en-US" baseline="0" dirty="0" err="1" smtClean="0"/>
              <a:t>tranposition</a:t>
            </a:r>
            <a:r>
              <a:rPr lang="en-US" baseline="0" dirty="0" smtClean="0"/>
              <a:t> error could finish it off. Also possible that USFS has made some (unusual) adjustment for conversion or transmission efficiency.</a:t>
            </a:r>
            <a:endParaRPr lang="en-US" dirty="0" smtClean="0"/>
          </a:p>
          <a:p>
            <a:endParaRPr lang="en-US" dirty="0" smtClean="0"/>
          </a:p>
          <a:p>
            <a:r>
              <a:rPr lang="en-US" dirty="0" smtClean="0"/>
              <a:t>Perhaps</a:t>
            </a:r>
            <a:r>
              <a:rPr lang="en-US" baseline="0" dirty="0" smtClean="0"/>
              <a:t> not intuitive but a kitchen match releases about 1 Btu when burned.</a:t>
            </a:r>
          </a:p>
          <a:p>
            <a:endParaRPr lang="en-US" baseline="0" dirty="0" smtClean="0"/>
          </a:p>
          <a:p>
            <a:r>
              <a:rPr lang="en-US" baseline="0" dirty="0" smtClean="0"/>
              <a:t>Since a Btu is so tiny, </a:t>
            </a:r>
            <a:r>
              <a:rPr lang="en-US" baseline="0" dirty="0" err="1" smtClean="0"/>
              <a:t>MMBtu</a:t>
            </a:r>
            <a:r>
              <a:rPr lang="en-US" baseline="0" dirty="0" smtClean="0"/>
              <a:t> is used most often.</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2 gallon 8 oz for gas-oil</a:t>
            </a:r>
            <a:r>
              <a:rPr lang="en-US" baseline="0" dirty="0" smtClean="0"/>
              <a:t> two-stroke engine mixture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Density of fuels varies by season and effective blend.</a:t>
            </a:r>
          </a:p>
          <a:p>
            <a:endParaRPr lang="en-US" dirty="0" smtClean="0"/>
          </a:p>
          <a:p>
            <a:r>
              <a:rPr lang="en-US" dirty="0" smtClean="0"/>
              <a:t>LHV = Lower Heating Value</a:t>
            </a:r>
          </a:p>
          <a:p>
            <a:pPr lvl="1"/>
            <a:r>
              <a:rPr lang="en-US" baseline="0" dirty="0" smtClean="0"/>
              <a:t>(LHV accounts for exhausted energy in the form of water vapor which takes useful heat from the products of combustion; HHV presumes exhaust is cooled &amp; that heat is extracted for some benefit)</a:t>
            </a:r>
            <a:endParaRPr lang="en-US" dirty="0" smtClean="0"/>
          </a:p>
          <a:p>
            <a:endParaRPr lang="en-US" dirty="0" smtClean="0"/>
          </a:p>
          <a:p>
            <a:r>
              <a:rPr lang="en-US" dirty="0" smtClean="0"/>
              <a:t>Hydropower calc</a:t>
            </a:r>
            <a:r>
              <a:rPr lang="en-US" baseline="0" dirty="0" smtClean="0"/>
              <a:t> not peer reviewed.</a:t>
            </a:r>
          </a:p>
          <a:p>
            <a:endParaRPr lang="en-US" baseline="0" dirty="0" smtClean="0"/>
          </a:p>
          <a:p>
            <a:r>
              <a:rPr lang="en-US" dirty="0" smtClean="0"/>
              <a:t>Gravitational</a:t>
            </a:r>
            <a:r>
              <a:rPr lang="en-US" baseline="0" dirty="0" smtClean="0"/>
              <a:t> affects near 5,000 miles </a:t>
            </a:r>
            <a:r>
              <a:rPr lang="en-US" dirty="0" smtClean="0"/>
              <a:t>may not be consistent.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Heating a chicken</a:t>
            </a:r>
            <a:r>
              <a:rPr lang="en-US" baseline="0" dirty="0" smtClean="0"/>
              <a:t> house.</a:t>
            </a:r>
          </a:p>
          <a:p>
            <a:r>
              <a:rPr lang="en-US" baseline="0" dirty="0" smtClean="0"/>
              <a:t>Lifting a bale of hay.</a:t>
            </a:r>
          </a:p>
          <a:p>
            <a:r>
              <a:rPr lang="en-US" baseline="0" dirty="0" smtClean="0"/>
              <a:t>Release the clutch on an old truck.</a:t>
            </a:r>
            <a:endParaRPr lang="en-US" dirty="0" smtClean="0"/>
          </a:p>
          <a:p>
            <a:pPr lvl="0"/>
            <a:endParaRPr lang="en-US" dirty="0" smtClean="0"/>
          </a:p>
          <a:p>
            <a:pPr lvl="0"/>
            <a:r>
              <a:rPr lang="en-US" dirty="0" smtClean="0"/>
              <a:t>This 550 ft-lb may be familiar</a:t>
            </a:r>
            <a:r>
              <a:rPr lang="en-US" baseline="0" dirty="0" smtClean="0"/>
              <a:t> and comes up again.</a:t>
            </a:r>
            <a:endParaRPr lang="en-US" dirty="0" smtClean="0"/>
          </a:p>
          <a:p>
            <a:pPr lvl="0"/>
            <a:endParaRPr lang="en-US" dirty="0" smtClean="0"/>
          </a:p>
          <a:p>
            <a:pPr lvl="0"/>
            <a:r>
              <a:rPr lang="en-US" dirty="0" smtClean="0"/>
              <a:t>Water through a throttling valve creates</a:t>
            </a:r>
            <a:r>
              <a:rPr lang="en-US" baseline="0" dirty="0" smtClean="0"/>
              <a:t> noise, raises water temperature, and may protect sprinkler valves from damage.</a:t>
            </a:r>
          </a:p>
          <a:p>
            <a:pPr lvl="0"/>
            <a:endParaRPr lang="en-US" baseline="0" dirty="0" smtClean="0"/>
          </a:p>
          <a:p>
            <a:pPr lvl="1"/>
            <a:r>
              <a:rPr lang="en-US" baseline="0" dirty="0" smtClean="0"/>
              <a:t>Neither noise or higher water temperature are usually useful.</a:t>
            </a:r>
          </a:p>
          <a:p>
            <a:pPr lvl="1"/>
            <a:r>
              <a:rPr lang="en-US" baseline="0" dirty="0" smtClean="0"/>
              <a:t>Protecting sprinkler valves from damage is useful; it just isn’t work in a thermodynamic sense.</a:t>
            </a:r>
          </a:p>
          <a:p>
            <a:pPr lvl="1"/>
            <a:endParaRPr lang="en-US" baseline="0" dirty="0" smtClean="0"/>
          </a:p>
          <a:p>
            <a:pPr lvl="0"/>
            <a:r>
              <a:rPr lang="en-US" baseline="0" dirty="0" smtClean="0"/>
              <a:t>Water through a turbine-generator makes electricity, creates (less) noise, raises water temperature (less), and may protect valves from damage.</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pPr lvl="0"/>
            <a:r>
              <a:rPr lang="en-US" sz="1000" dirty="0" smtClean="0"/>
              <a:t>Overall method to approach</a:t>
            </a:r>
            <a:r>
              <a:rPr lang="en-US" sz="1000" baseline="0" dirty="0" smtClean="0"/>
              <a:t> energy analysis – </a:t>
            </a:r>
          </a:p>
          <a:p>
            <a:pPr lvl="1"/>
            <a:endParaRPr lang="en-US" sz="1000" baseline="0" dirty="0" smtClean="0"/>
          </a:p>
          <a:p>
            <a:pPr lvl="1"/>
            <a:r>
              <a:rPr lang="en-US" sz="1000" baseline="0" dirty="0" smtClean="0"/>
              <a:t>intended to provide direction specifically on irrigation systems</a:t>
            </a:r>
          </a:p>
          <a:p>
            <a:pPr lvl="1"/>
            <a:endParaRPr lang="en-US" sz="1000" baseline="0" dirty="0" smtClean="0"/>
          </a:p>
          <a:p>
            <a:pPr lvl="1"/>
            <a:r>
              <a:rPr lang="en-US" sz="1000" baseline="0" dirty="0" smtClean="0"/>
              <a:t>But…</a:t>
            </a:r>
          </a:p>
          <a:p>
            <a:pPr lvl="1"/>
            <a:endParaRPr lang="en-US" sz="1000" baseline="0" dirty="0" smtClean="0"/>
          </a:p>
          <a:p>
            <a:pPr lvl="1"/>
            <a:r>
              <a:rPr lang="en-US" sz="1000" baseline="0" dirty="0" smtClean="0"/>
              <a:t>broader approach offers methods to evaluate most </a:t>
            </a:r>
            <a:r>
              <a:rPr lang="en-US" sz="1000" u="none" baseline="0" dirty="0" smtClean="0"/>
              <a:t>any</a:t>
            </a:r>
            <a:r>
              <a:rPr lang="en-US" sz="1000" baseline="0" dirty="0" smtClean="0"/>
              <a:t> energy dependent system.</a:t>
            </a:r>
          </a:p>
          <a:p>
            <a:pPr lvl="0"/>
            <a:endParaRPr lang="en-US" sz="1000" baseline="0" dirty="0" smtClean="0"/>
          </a:p>
          <a:p>
            <a:pPr lvl="0"/>
            <a:r>
              <a:rPr lang="en-US" sz="1000" baseline="0" dirty="0" smtClean="0"/>
              <a:t>Hamid &amp; Jerry will focus on more specific strategies to reduce energy use and evaluate the energy savings</a:t>
            </a:r>
          </a:p>
          <a:p>
            <a:pPr lvl="0"/>
            <a:endParaRPr lang="en-US" sz="1000" baseline="0" dirty="0" smtClean="0"/>
          </a:p>
          <a:p>
            <a:pPr lvl="1"/>
            <a:r>
              <a:rPr lang="en-US" sz="1000" baseline="0" dirty="0" smtClean="0"/>
              <a:t>Based on (e)</a:t>
            </a:r>
            <a:r>
              <a:rPr lang="en-US" sz="1000" baseline="0" dirty="0" err="1" smtClean="0"/>
              <a:t>xisting</a:t>
            </a:r>
            <a:r>
              <a:rPr lang="en-US" sz="1000" baseline="0" dirty="0" smtClean="0"/>
              <a:t> calculators &amp; other tools mostly used for water system analysis &amp; design.</a:t>
            </a:r>
          </a:p>
          <a:p>
            <a:pPr lvl="1"/>
            <a:endParaRPr lang="en-US" sz="1000" baseline="0" dirty="0" smtClean="0"/>
          </a:p>
          <a:p>
            <a:pPr lvl="0"/>
            <a:r>
              <a:rPr lang="en-US" sz="1000" baseline="0" dirty="0" smtClean="0"/>
              <a:t>My time includes a brief look at changes from one energy source to another.</a:t>
            </a:r>
          </a:p>
          <a:p>
            <a:pPr lvl="0"/>
            <a:endParaRPr lang="en-US" sz="1000" baseline="0" dirty="0" smtClean="0"/>
          </a:p>
          <a:p>
            <a:pPr lvl="0"/>
            <a:r>
              <a:rPr lang="en-US" sz="1000" baseline="0" dirty="0" smtClean="0"/>
              <a:t>Most common change is from diesel to electricity.</a:t>
            </a:r>
          </a:p>
          <a:p>
            <a:pPr lvl="0"/>
            <a:endParaRPr lang="en-US" sz="1000" baseline="0" dirty="0" smtClean="0"/>
          </a:p>
          <a:p>
            <a:pPr lvl="1"/>
            <a:r>
              <a:rPr lang="en-US" sz="1000" baseline="0" dirty="0" smtClean="0"/>
              <a:t>Fuel above 4 $/gal tends to focus the mind of a farmer (if they spend much time on a tractor)</a:t>
            </a:r>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Walk or Run depends on available time,</a:t>
            </a:r>
            <a:r>
              <a:rPr lang="en-US" baseline="0" dirty="0" smtClean="0"/>
              <a:t> purpose (fitness or transit), and distance.</a:t>
            </a:r>
          </a:p>
          <a:p>
            <a:endParaRPr lang="en-US" baseline="0" dirty="0" smtClean="0"/>
          </a:p>
          <a:p>
            <a:pPr lvl="1"/>
            <a:r>
              <a:rPr lang="en-US" dirty="0" smtClean="0"/>
              <a:t>Usually</a:t>
            </a:r>
            <a:r>
              <a:rPr lang="en-US" baseline="0" dirty="0" smtClean="0"/>
              <a:t> take the elevator?</a:t>
            </a:r>
          </a:p>
          <a:p>
            <a:endParaRPr lang="en-US" baseline="0" dirty="0" smtClean="0"/>
          </a:p>
          <a:p>
            <a:r>
              <a:rPr lang="en-US" baseline="0" dirty="0" smtClean="0"/>
              <a:t>[following points not discussed but can be off-line]</a:t>
            </a:r>
          </a:p>
          <a:p>
            <a:endParaRPr lang="en-US" baseline="0" dirty="0" smtClean="0"/>
          </a:p>
          <a:p>
            <a:r>
              <a:rPr lang="en-US" baseline="0" dirty="0" smtClean="0"/>
              <a:t>Stress on energy transfer is that many people confuse Capacity Rating (e.g., 1.5 MW) with energy output.</a:t>
            </a:r>
          </a:p>
          <a:p>
            <a:endParaRPr lang="en-US" baseline="0" dirty="0" smtClean="0"/>
          </a:p>
          <a:p>
            <a:pPr lvl="1"/>
            <a:r>
              <a:rPr lang="en-US" baseline="0" dirty="0" smtClean="0"/>
              <a:t>Skylark theory of transit… (if 120 mph, 24/7, how many miles possible per year compared to actual miles?)</a:t>
            </a:r>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Thus far, mostly,</a:t>
            </a:r>
          </a:p>
          <a:p>
            <a:endParaRPr lang="en-US" dirty="0" smtClean="0"/>
          </a:p>
          <a:p>
            <a:pPr lvl="1"/>
            <a:r>
              <a:rPr lang="en-US" dirty="0" smtClean="0"/>
              <a:t>Ignore friction and other real world</a:t>
            </a:r>
            <a:r>
              <a:rPr lang="en-US" baseline="0" dirty="0" smtClean="0"/>
              <a:t> losses</a:t>
            </a:r>
          </a:p>
          <a:p>
            <a:pPr lvl="1"/>
            <a:endParaRPr lang="en-US" baseline="0" dirty="0" smtClean="0"/>
          </a:p>
          <a:p>
            <a:pPr lvl="0"/>
            <a:r>
              <a:rPr lang="en-US" baseline="0" dirty="0" smtClean="0"/>
              <a:t>Real world has these things</a:t>
            </a:r>
          </a:p>
          <a:p>
            <a:pPr lvl="0"/>
            <a:endParaRPr lang="en-US" baseline="0" dirty="0" smtClean="0"/>
          </a:p>
          <a:p>
            <a:pPr lvl="1"/>
            <a:r>
              <a:rPr lang="en-US" baseline="0" dirty="0" smtClean="0"/>
              <a:t>Radiator &amp; Tailpipe on your rig = engineers’ concession that the perfect machine can’t be built</a:t>
            </a:r>
          </a:p>
          <a:p>
            <a:pPr lvl="1"/>
            <a:endParaRPr lang="en-US" baseline="0" dirty="0" smtClean="0"/>
          </a:p>
          <a:p>
            <a:pPr lvl="0"/>
            <a:r>
              <a:rPr lang="en-US" baseline="0" dirty="0" smtClean="0"/>
              <a:t>The top section probably makes sense; focus on all a bit more closely.</a:t>
            </a:r>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Irrigation team does this kind of analysis</a:t>
            </a:r>
            <a:r>
              <a:rPr lang="en-US" baseline="0" dirty="0" smtClean="0"/>
              <a:t> on a regular basis.</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Conversion of available (potential/kinetic/etc.) energy to electricity.</a:t>
            </a:r>
          </a:p>
          <a:p>
            <a:endParaRPr lang="en-US" dirty="0" smtClean="0"/>
          </a:p>
          <a:p>
            <a:r>
              <a:rPr lang="en-US" dirty="0" smtClean="0"/>
              <a:t>Unusual view of energy</a:t>
            </a:r>
            <a:r>
              <a:rPr lang="en-US" baseline="0" dirty="0" smtClean="0"/>
              <a:t> conversion by </a:t>
            </a:r>
            <a:r>
              <a:rPr lang="en-US" baseline="0" dirty="0" err="1" smtClean="0"/>
              <a:t>european</a:t>
            </a:r>
            <a:r>
              <a:rPr lang="en-US" baseline="0" dirty="0" smtClean="0"/>
              <a:t> utilities; main point seemed to be to show that conversion of fossil fuels isn’t so bad, after all, since less of the “available energy” is wasted.</a:t>
            </a:r>
          </a:p>
          <a:p>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Various options to reduce energy use.</a:t>
            </a:r>
          </a:p>
          <a:p>
            <a:endParaRPr lang="en-US" dirty="0" smtClean="0"/>
          </a:p>
          <a:p>
            <a:r>
              <a:rPr lang="en-US" dirty="0" smtClean="0"/>
              <a:t>Different</a:t>
            </a:r>
            <a:r>
              <a:rPr lang="en-US" baseline="0" dirty="0" smtClean="0"/>
              <a:t> considerations.</a:t>
            </a:r>
          </a:p>
          <a:p>
            <a:endParaRPr lang="en-US" baseline="0" dirty="0" smtClean="0"/>
          </a:p>
          <a:p>
            <a:r>
              <a:rPr lang="en-US" baseline="0" dirty="0" smtClean="0"/>
              <a:t>Point is to get data to then analyze, evaluate, etc.</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baseline="0" dirty="0" smtClean="0"/>
              <a:t>Recall that:</a:t>
            </a:r>
          </a:p>
          <a:p>
            <a:endParaRPr lang="en-US" baseline="0" dirty="0" smtClean="0"/>
          </a:p>
          <a:p>
            <a:pPr lvl="1"/>
            <a:r>
              <a:rPr lang="en-US" baseline="0" dirty="0" smtClean="0"/>
              <a:t>1 joule = 1 Newton x 1 m</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These NCPS have all been revised to include</a:t>
            </a:r>
            <a:r>
              <a:rPr lang="en-US" baseline="0" dirty="0" smtClean="0"/>
              <a:t> an Energy Purpose, related Criteria, Considerations, etc.</a:t>
            </a:r>
          </a:p>
          <a:p>
            <a:endParaRPr lang="en-US" baseline="0" dirty="0" smtClean="0"/>
          </a:p>
          <a:p>
            <a:r>
              <a:rPr lang="en-US" baseline="0" dirty="0" smtClean="0"/>
              <a:t>These NCPS were discussed during </a:t>
            </a:r>
            <a:r>
              <a:rPr lang="en-US" baseline="0" dirty="0" smtClean="0"/>
              <a:t>the </a:t>
            </a:r>
            <a:r>
              <a:rPr lang="en-US" strike="sngStrike" baseline="0" dirty="0" smtClean="0"/>
              <a:t>Energy </a:t>
            </a:r>
            <a:r>
              <a:rPr lang="en-US" strike="sngStrike" baseline="0" dirty="0" smtClean="0"/>
              <a:t>Calculators </a:t>
            </a:r>
            <a:r>
              <a:rPr lang="en-US" baseline="0" dirty="0" smtClean="0"/>
              <a:t>webinar on </a:t>
            </a:r>
            <a:r>
              <a:rPr lang="en-US" strike="sngStrike" baseline="0" dirty="0" smtClean="0"/>
              <a:t>7/13/2011</a:t>
            </a:r>
            <a:r>
              <a:rPr lang="en-US" baseline="0" dirty="0" smtClean="0"/>
              <a:t>. Links on reference page [~ slide 13</a:t>
            </a:r>
            <a:r>
              <a:rPr lang="en-US" baseline="0" dirty="0" smtClean="0"/>
              <a:t>].</a:t>
            </a:r>
          </a:p>
          <a:p>
            <a:endParaRPr lang="en-US" baseline="0" dirty="0" smtClean="0"/>
          </a:p>
          <a:p>
            <a:r>
              <a:rPr lang="en-US" baseline="0" dirty="0" smtClean="0"/>
              <a:t>Post-Meeting addendum (incl. strikethrough, above):</a:t>
            </a:r>
          </a:p>
          <a:p>
            <a:endParaRPr lang="en-US" baseline="0" dirty="0" smtClean="0"/>
          </a:p>
          <a:p>
            <a:r>
              <a:rPr lang="en-US" baseline="0" dirty="0" smtClean="0"/>
              <a:t>NCPS were discussed during the Energy in CPS webinar on 6/15/2011. Links on NRCS Energy Webinars (2011) page [slide 13].</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fontScale="92500" lnSpcReduction="10000"/>
          </a:bodyPr>
          <a:lstStyle/>
          <a:p>
            <a:r>
              <a:rPr lang="en-US" baseline="0" dirty="0" smtClean="0"/>
              <a:t>[Irrigation image, </a:t>
            </a:r>
            <a:r>
              <a:rPr lang="en-US" dirty="0" smtClean="0"/>
              <a:t>NEH Part 652 Chapter 6 (</a:t>
            </a:r>
            <a:r>
              <a:rPr lang="en-US" dirty="0" err="1" smtClean="0"/>
              <a:t>pdf</a:t>
            </a:r>
            <a:r>
              <a:rPr lang="en-US" dirty="0" smtClean="0"/>
              <a:t> page 64).]</a:t>
            </a:r>
            <a:endParaRPr lang="en-US" baseline="0" dirty="0" smtClean="0"/>
          </a:p>
          <a:p>
            <a:endParaRPr lang="en-US" baseline="0" dirty="0" smtClean="0"/>
          </a:p>
          <a:p>
            <a:r>
              <a:rPr lang="en-US" baseline="0" dirty="0" smtClean="0"/>
              <a:t>Many NRCS staff already know the basics of pumping energy:</a:t>
            </a:r>
          </a:p>
          <a:p>
            <a:endParaRPr lang="en-US" baseline="0" dirty="0" smtClean="0"/>
          </a:p>
          <a:p>
            <a:pPr lvl="1">
              <a:buFont typeface="Wingdings" pitchFamily="2" charset="2"/>
              <a:buChar char="§"/>
            </a:pPr>
            <a:r>
              <a:rPr lang="en-US" dirty="0" smtClean="0"/>
              <a:t>  Power is a function</a:t>
            </a:r>
            <a:r>
              <a:rPr lang="en-US" baseline="0" dirty="0" smtClean="0"/>
              <a:t> of how much water you push and how hard you have to push it.</a:t>
            </a:r>
          </a:p>
          <a:p>
            <a:pPr lvl="1">
              <a:buFont typeface="Wingdings" pitchFamily="2" charset="2"/>
              <a:buChar char="§"/>
            </a:pPr>
            <a:endParaRPr lang="en-US" baseline="0" dirty="0" smtClean="0"/>
          </a:p>
          <a:p>
            <a:pPr lvl="1">
              <a:buFont typeface="Wingdings" pitchFamily="2" charset="2"/>
              <a:buChar char="§"/>
            </a:pPr>
            <a:r>
              <a:rPr lang="en-US" baseline="0" dirty="0" smtClean="0"/>
              <a:t>  Energy use is a function of the Power you need and how long the system runs.</a:t>
            </a:r>
          </a:p>
          <a:p>
            <a:pPr lvl="1">
              <a:buFont typeface="Wingdings" pitchFamily="2" charset="2"/>
              <a:buChar char="§"/>
            </a:pPr>
            <a:endParaRPr lang="en-US" baseline="0" dirty="0" smtClean="0"/>
          </a:p>
          <a:p>
            <a:pPr lvl="1">
              <a:buFont typeface="Wingdings" pitchFamily="2" charset="2"/>
              <a:buChar char="§"/>
            </a:pPr>
            <a:r>
              <a:rPr lang="en-US" baseline="0" dirty="0" smtClean="0"/>
              <a:t>  Other factors (pipe friction; sprinkler type; pump efficiency &amp; operating points; etc.) influence both Power and Energy result.</a:t>
            </a:r>
          </a:p>
          <a:p>
            <a:pPr lvl="1">
              <a:buFont typeface="Wingdings" pitchFamily="2" charset="2"/>
              <a:buNone/>
            </a:pPr>
            <a:endParaRPr lang="en-US" baseline="0" dirty="0" smtClean="0"/>
          </a:p>
          <a:p>
            <a:pPr lvl="1">
              <a:buFont typeface="Wingdings" pitchFamily="2" charset="2"/>
              <a:buChar char="§"/>
            </a:pPr>
            <a:r>
              <a:rPr lang="en-US" baseline="0" dirty="0" smtClean="0"/>
              <a:t>  Important to remember that the parts are connected but they can be isolated also (this will come up again later).</a:t>
            </a:r>
          </a:p>
          <a:p>
            <a:endParaRPr lang="en-US" baseline="0" dirty="0" smtClean="0"/>
          </a:p>
          <a:p>
            <a:r>
              <a:rPr lang="en-US" baseline="0" dirty="0" smtClean="0"/>
              <a:t>Best Practice for Energy? (Note </a:t>
            </a:r>
            <a:r>
              <a:rPr lang="en-US" baseline="0" smtClean="0"/>
              <a:t>that this applies </a:t>
            </a:r>
            <a:r>
              <a:rPr lang="en-US" baseline="0" dirty="0" smtClean="0"/>
              <a:t>to Irrigation, Lighting, Cooling, Heating, </a:t>
            </a:r>
            <a:r>
              <a:rPr lang="en-US" baseline="0" smtClean="0"/>
              <a:t>Tilling Operations, etc.)</a:t>
            </a:r>
            <a:endParaRPr lang="en-US" baseline="0" dirty="0" smtClean="0"/>
          </a:p>
          <a:p>
            <a:endParaRPr lang="en-US" baseline="0" dirty="0" smtClean="0"/>
          </a:p>
          <a:p>
            <a:r>
              <a:rPr lang="en-US" baseline="0" dirty="0" smtClean="0"/>
              <a:t>1) Start at the End – go to the field or other end point for the water.</a:t>
            </a:r>
          </a:p>
          <a:p>
            <a:endParaRPr lang="en-US" baseline="0" dirty="0" smtClean="0"/>
          </a:p>
          <a:p>
            <a:pPr lvl="1"/>
            <a:r>
              <a:rPr lang="en-US" baseline="0" dirty="0" smtClean="0"/>
              <a:t>Controlling load is the best first step for energy (other resources, as well?) – almost always.</a:t>
            </a:r>
          </a:p>
          <a:p>
            <a:pPr lvl="1"/>
            <a:endParaRPr lang="en-US" baseline="0" dirty="0" smtClean="0"/>
          </a:p>
          <a:p>
            <a:pPr lvl="1"/>
            <a:r>
              <a:rPr lang="en-US" baseline="0" dirty="0" smtClean="0"/>
              <a:t>(Hamid will cover this realm of reduced energy use in more detail.)</a:t>
            </a:r>
          </a:p>
          <a:p>
            <a:endParaRPr lang="en-US" baseline="0" dirty="0" smtClean="0"/>
          </a:p>
          <a:p>
            <a:r>
              <a:rPr lang="en-US" baseline="0" dirty="0" smtClean="0"/>
              <a:t>2) End at the Start – look at the initial point of withdrawal and how that’s accomplished.</a:t>
            </a:r>
          </a:p>
          <a:p>
            <a:endParaRPr lang="en-US" baseline="0" dirty="0" smtClean="0"/>
          </a:p>
          <a:p>
            <a:pPr lvl="1"/>
            <a:r>
              <a:rPr lang="en-US" dirty="0" smtClean="0"/>
              <a:t>Once loads are minimized and as well ordered as practical, then improve or modify the pumping plant.</a:t>
            </a:r>
          </a:p>
          <a:p>
            <a:pPr lvl="1"/>
            <a:endParaRPr lang="en-US" dirty="0" smtClean="0"/>
          </a:p>
          <a:p>
            <a:pPr lvl="1"/>
            <a:r>
              <a:rPr lang="en-US" dirty="0" smtClean="0"/>
              <a:t>(Jerry will cover this realm of reduced energy use in more detail.)</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fontScale="92500" lnSpcReduction="20000"/>
          </a:bodyPr>
          <a:lstStyle/>
          <a:p>
            <a:pPr lvl="0"/>
            <a:r>
              <a:rPr lang="en-US" dirty="0" smtClean="0"/>
              <a:t>Primary</a:t>
            </a:r>
            <a:r>
              <a:rPr lang="en-US" baseline="0" dirty="0" smtClean="0"/>
              <a:t> Concept / Principle of Energy Efforts</a:t>
            </a:r>
          </a:p>
          <a:p>
            <a:pPr lvl="0"/>
            <a:endParaRPr lang="en-US" baseline="0" dirty="0" smtClean="0"/>
          </a:p>
          <a:p>
            <a:pPr lvl="0"/>
            <a:r>
              <a:rPr lang="en-US" dirty="0" smtClean="0"/>
              <a:t>Follows the general Planning Process</a:t>
            </a:r>
          </a:p>
          <a:p>
            <a:pPr lvl="1"/>
            <a:r>
              <a:rPr lang="en-US" dirty="0" smtClean="0"/>
              <a:t>Identify </a:t>
            </a:r>
            <a:r>
              <a:rPr lang="en-US" dirty="0" smtClean="0"/>
              <a:t>Problems : Determine</a:t>
            </a:r>
            <a:r>
              <a:rPr lang="en-US" baseline="0" dirty="0" smtClean="0"/>
              <a:t> Objectives : Inventory Resources : Analyze </a:t>
            </a:r>
            <a:r>
              <a:rPr lang="en-US" baseline="0" dirty="0" smtClean="0"/>
              <a:t>Resource </a:t>
            </a:r>
            <a:r>
              <a:rPr lang="en-US" baseline="0" dirty="0" smtClean="0"/>
              <a:t>Data : Formulate </a:t>
            </a:r>
            <a:r>
              <a:rPr lang="en-US" baseline="0" dirty="0" smtClean="0"/>
              <a:t>Alternatives… etc.</a:t>
            </a:r>
          </a:p>
          <a:p>
            <a:pPr lvl="1"/>
            <a:endParaRPr lang="en-US" baseline="0" dirty="0" smtClean="0"/>
          </a:p>
          <a:p>
            <a:pPr lvl="0"/>
            <a:r>
              <a:rPr lang="en-US" baseline="0" dirty="0" smtClean="0"/>
              <a:t>Recall that energy </a:t>
            </a:r>
            <a:r>
              <a:rPr lang="en-US" baseline="0" dirty="0" smtClean="0"/>
              <a:t>use [in pumping systems^^] </a:t>
            </a:r>
            <a:r>
              <a:rPr lang="en-US" baseline="0" dirty="0" smtClean="0"/>
              <a:t>is primarily a function of these three things:</a:t>
            </a:r>
          </a:p>
          <a:p>
            <a:pPr marL="691286" lvl="1" indent="-230429">
              <a:buFont typeface="+mj-lt"/>
              <a:buAutoNum type="arabicParenR"/>
            </a:pPr>
            <a:r>
              <a:rPr lang="en-US" baseline="0" dirty="0" smtClean="0"/>
              <a:t>Water </a:t>
            </a:r>
            <a:r>
              <a:rPr lang="en-US" baseline="0" dirty="0" smtClean="0"/>
              <a:t>flow, 2) Pressure, 3) Time</a:t>
            </a:r>
            <a:endParaRPr lang="en-US" baseline="0" dirty="0" smtClean="0"/>
          </a:p>
          <a:p>
            <a:pPr marL="230429" indent="-230429"/>
            <a:endParaRPr lang="en-US" baseline="0" dirty="0" smtClean="0"/>
          </a:p>
          <a:p>
            <a:pPr marL="230429" indent="-230429"/>
            <a:r>
              <a:rPr lang="en-US" baseline="0" dirty="0" smtClean="0"/>
              <a:t>In this framework:</a:t>
            </a:r>
          </a:p>
          <a:p>
            <a:pPr marL="230429" indent="-230429"/>
            <a:endParaRPr lang="en-US" baseline="0" dirty="0" smtClean="0"/>
          </a:p>
          <a:p>
            <a:pPr marL="691286" lvl="1" indent="-230429"/>
            <a:r>
              <a:rPr lang="en-US" baseline="0" dirty="0" smtClean="0"/>
              <a:t>Management decisions to reduce operating time, water flow, or pressure directly Reduce Energy Use.</a:t>
            </a:r>
          </a:p>
          <a:p>
            <a:pPr marL="691286" lvl="1" indent="-230429"/>
            <a:endParaRPr lang="en-US" baseline="0" dirty="0" smtClean="0"/>
          </a:p>
          <a:p>
            <a:pPr marL="691286" lvl="1" indent="-230429"/>
            <a:r>
              <a:rPr lang="en-US" baseline="0" dirty="0" smtClean="0"/>
              <a:t>Better equipment (pumps, pipes, motors, VFD, engines, sprinklers, etc) Improves Energy Efficiency to Reduce Energy Use.</a:t>
            </a:r>
          </a:p>
          <a:p>
            <a:pPr marL="691286" lvl="1" indent="-230429"/>
            <a:endParaRPr lang="en-US" baseline="0" dirty="0" smtClean="0"/>
          </a:p>
          <a:p>
            <a:pPr marL="691286" lvl="1" indent="-230429"/>
            <a:r>
              <a:rPr lang="en-US" baseline="0" dirty="0" smtClean="0"/>
              <a:t>Use of Renewable Resources to power the equipment can Reduce Energy Use of non-renewable energy resources.*</a:t>
            </a:r>
          </a:p>
          <a:p>
            <a:pPr marL="691286" lvl="1" indent="-230429"/>
            <a:endParaRPr lang="en-US" baseline="0" dirty="0" smtClean="0"/>
          </a:p>
          <a:p>
            <a:pPr marL="1148486" lvl="2" indent="-230429">
              <a:buFont typeface="Arial" charset="0"/>
              <a:buNone/>
            </a:pPr>
            <a:r>
              <a:rPr lang="en-US" baseline="0" dirty="0" smtClean="0"/>
              <a:t>*	on-site energy capture and use can reduce use of other renewable (and non-renewable) energy resources where electricity or transmission and transportation of solid and liquid fuels results in higher energy consumption. This is generally a relatively small fraction of overall reduced energy use.</a:t>
            </a:r>
          </a:p>
          <a:p>
            <a:pPr marL="230429" indent="-230429"/>
            <a:endParaRPr lang="en-US" baseline="0" dirty="0" smtClean="0"/>
          </a:p>
          <a:p>
            <a:pPr marL="230429" indent="-230429"/>
            <a:r>
              <a:rPr lang="en-US" baseline="0" dirty="0" smtClean="0"/>
              <a:t>Timing energy use or choice of energy source </a:t>
            </a:r>
            <a:r>
              <a:rPr lang="en-US" u="sng" baseline="0" dirty="0" smtClean="0"/>
              <a:t>can</a:t>
            </a:r>
            <a:r>
              <a:rPr lang="en-US" baseline="0" dirty="0" smtClean="0"/>
              <a:t> reduce energy use and save money. Many times, only one or the other can be done (but we suggest saving both energy and money</a:t>
            </a:r>
            <a:r>
              <a:rPr lang="en-US" baseline="0" dirty="0" smtClean="0"/>
              <a:t>).</a:t>
            </a:r>
          </a:p>
          <a:p>
            <a:pPr marL="230429" indent="-230429"/>
            <a:endParaRPr lang="en-US" baseline="0" dirty="0" smtClean="0"/>
          </a:p>
          <a:p>
            <a:pPr marL="230429" indent="-230429"/>
            <a:r>
              <a:rPr lang="en-US" baseline="0" dirty="0" smtClean="0"/>
              <a:t>^^	Post-</a:t>
            </a:r>
            <a:r>
              <a:rPr lang="en-US" baseline="0" dirty="0" err="1" smtClean="0"/>
              <a:t>Mtg</a:t>
            </a:r>
            <a:r>
              <a:rPr lang="en-US" baseline="0" dirty="0" smtClean="0"/>
              <a:t> Addendum. Also added slide reference to similar, copyrighted graphic images of the energy pyramid. Those images provide an alternate view of energy analysis and action. Another interesting graphic is the Pyramid of New Water Sources (c. 2011, </a:t>
            </a:r>
            <a:r>
              <a:rPr lang="en-US" baseline="0" dirty="0" err="1" smtClean="0"/>
              <a:t>Yudelson</a:t>
            </a:r>
            <a:r>
              <a:rPr lang="en-US" baseline="0" dirty="0" smtClean="0"/>
              <a:t> Assoc.) – mostly relevant to NRCS as this view ranks Irrigation water savings as the third priority for ‘new water’ relative to complexity and investment.</a:t>
            </a:r>
            <a:endParaRPr lang="en-US" baseline="0" dirty="0" smtClean="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pPr lvl="0"/>
            <a:r>
              <a:rPr lang="en-US" baseline="0" dirty="0" smtClean="0"/>
              <a:t>A simple set of questions derived from the priority pyramid.</a:t>
            </a:r>
          </a:p>
          <a:p>
            <a:pPr lvl="0"/>
            <a:endParaRPr lang="en-US" baseline="0" dirty="0" smtClean="0"/>
          </a:p>
          <a:p>
            <a:pPr lvl="0"/>
            <a:r>
              <a:rPr lang="en-US" baseline="0" dirty="0" smtClean="0"/>
              <a:t>Underlying each question is our objective to satisfy the landowner’s objectives.</a:t>
            </a:r>
          </a:p>
          <a:p>
            <a:pPr lvl="0"/>
            <a:endParaRPr lang="en-US" baseline="0" dirty="0" smtClean="0"/>
          </a:p>
          <a:p>
            <a:pPr lvl="0"/>
            <a:r>
              <a:rPr lang="en-US" baseline="0" dirty="0" smtClean="0"/>
              <a:t>As mentioned before:</a:t>
            </a:r>
          </a:p>
          <a:p>
            <a:pPr lvl="0"/>
            <a:endParaRPr lang="en-US" baseline="0" dirty="0" smtClean="0"/>
          </a:p>
          <a:p>
            <a:pPr lvl="1"/>
            <a:r>
              <a:rPr lang="en-US" baseline="0" dirty="0" smtClean="0"/>
              <a:t>The first two questions revolve around Irrigation Water and System Management to be addressed in the next segment today (by Hamid)</a:t>
            </a:r>
          </a:p>
          <a:p>
            <a:pPr lvl="1"/>
            <a:endParaRPr lang="en-US" baseline="0" dirty="0" smtClean="0"/>
          </a:p>
          <a:p>
            <a:pPr lvl="1"/>
            <a:r>
              <a:rPr lang="en-US" baseline="0" dirty="0" smtClean="0"/>
              <a:t>The third question reaches to the Pumping Plant to be addressed in the final segment today (by Jerry)</a:t>
            </a:r>
          </a:p>
          <a:p>
            <a:pPr lvl="1"/>
            <a:endParaRPr lang="en-US" baseline="0" dirty="0" smtClean="0"/>
          </a:p>
          <a:p>
            <a:pPr lvl="1"/>
            <a:r>
              <a:rPr lang="en-US" baseline="0" dirty="0" smtClean="0"/>
              <a:t>I’ll talk a bit about the questions of time and renewable resources.</a:t>
            </a:r>
          </a:p>
          <a:p>
            <a:pPr lvl="1"/>
            <a:endParaRPr lang="en-US" baseline="0" dirty="0" smtClean="0"/>
          </a:p>
          <a:p>
            <a:pPr lvl="1"/>
            <a:r>
              <a:rPr lang="en-US" baseline="0" dirty="0" smtClean="0"/>
              <a:t>The last question is answered by the analysis and support from Programs and other entities (other Federal incentives, State incentives, electric </a:t>
            </a:r>
            <a:r>
              <a:rPr lang="en-US" baseline="0" dirty="0" err="1" smtClean="0"/>
              <a:t>utilties</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dirty="0" smtClean="0"/>
              <a:t>End goal for conservation planning is to minimize</a:t>
            </a:r>
            <a:r>
              <a:rPr lang="en-US" baseline="0" dirty="0" smtClean="0"/>
              <a:t> </a:t>
            </a:r>
            <a:r>
              <a:rPr lang="en-US" dirty="0" smtClean="0"/>
              <a:t>the demand &amp; use before retrofit or upgrade the pumping plant</a:t>
            </a:r>
          </a:p>
          <a:p>
            <a:endParaRPr lang="en-US" dirty="0" smtClean="0"/>
          </a:p>
          <a:p>
            <a:r>
              <a:rPr lang="en-US" dirty="0" smtClean="0"/>
              <a:t>but</a:t>
            </a:r>
          </a:p>
          <a:p>
            <a:endParaRPr lang="en-US" dirty="0" smtClean="0"/>
          </a:p>
          <a:p>
            <a:r>
              <a:rPr lang="en-US" dirty="0" smtClean="0"/>
              <a:t>Landowner is more</a:t>
            </a:r>
            <a:r>
              <a:rPr lang="en-US" baseline="0" dirty="0" smtClean="0"/>
              <a:t> likely to pursue the demand &amp; use analysis after some simple, immediate changes at the pumping plant produce quick cost savings or improved operation.</a:t>
            </a:r>
          </a:p>
          <a:p>
            <a:endParaRPr lang="en-US" baseline="0" dirty="0" smtClean="0"/>
          </a:p>
          <a:p>
            <a:pPr lvl="1"/>
            <a:r>
              <a:rPr lang="en-US" baseline="0" dirty="0" smtClean="0"/>
              <a:t>(Jerry will provide more detail on those analysis steps and outcomes in the last portion of this webinar.)</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fontScale="85000" lnSpcReduction="10000"/>
          </a:bodyPr>
          <a:lstStyle/>
          <a:p>
            <a:r>
              <a:rPr lang="en-US" dirty="0" smtClean="0"/>
              <a:t>Since Electricity</a:t>
            </a:r>
            <a:r>
              <a:rPr lang="en-US" baseline="0" dirty="0" smtClean="0"/>
              <a:t> flow is measured as </a:t>
            </a:r>
            <a:r>
              <a:rPr lang="en-US" baseline="0" dirty="0" err="1" smtClean="0"/>
              <a:t>kiloWatt</a:t>
            </a:r>
            <a:r>
              <a:rPr lang="en-US" baseline="0" dirty="0" smtClean="0"/>
              <a:t>, total electricity is flow X time</a:t>
            </a:r>
          </a:p>
          <a:p>
            <a:pPr lvl="1"/>
            <a:r>
              <a:rPr lang="en-US" baseline="0" dirty="0" smtClean="0"/>
              <a:t>Therefore, kW x h = kWh</a:t>
            </a:r>
            <a:endParaRPr lang="en-US" dirty="0" smtClean="0"/>
          </a:p>
          <a:p>
            <a:endParaRPr lang="en-US" dirty="0" smtClean="0"/>
          </a:p>
          <a:p>
            <a:r>
              <a:rPr lang="en-US" dirty="0" smtClean="0"/>
              <a:t>Nat’l Gas is billed under varying methods throughout</a:t>
            </a:r>
            <a:r>
              <a:rPr lang="en-US" baseline="0" dirty="0" smtClean="0"/>
              <a:t> the country.</a:t>
            </a:r>
          </a:p>
          <a:p>
            <a:pPr lvl="1"/>
            <a:r>
              <a:rPr lang="en-US" baseline="0" dirty="0" smtClean="0"/>
              <a:t>Note that 1 MCF = 1 </a:t>
            </a:r>
            <a:r>
              <a:rPr lang="en-US" baseline="0" dirty="0" err="1" smtClean="0"/>
              <a:t>decaTherm</a:t>
            </a:r>
            <a:r>
              <a:rPr lang="en-US" baseline="0" dirty="0" smtClean="0"/>
              <a:t> when 1 MCF of natural gas is delivered at a guaranteed density of 1,000 Btu/</a:t>
            </a:r>
            <a:r>
              <a:rPr lang="en-US" baseline="0" dirty="0" err="1" smtClean="0"/>
              <a:t>cu.ft</a:t>
            </a:r>
            <a:r>
              <a:rPr lang="en-US" baseline="0" dirty="0" smtClean="0"/>
              <a:t>.</a:t>
            </a:r>
          </a:p>
          <a:p>
            <a:endParaRPr lang="en-US" baseline="0" dirty="0" smtClean="0"/>
          </a:p>
          <a:p>
            <a:pPr lvl="1"/>
            <a:r>
              <a:rPr lang="en-US" baseline="0" dirty="0" smtClean="0"/>
              <a:t>Rate of Nat’l Gas use is not as important, typically, as is the rate of water flow or electricity use.</a:t>
            </a:r>
          </a:p>
          <a:p>
            <a:pPr lvl="1"/>
            <a:r>
              <a:rPr lang="en-US" baseline="0" dirty="0" smtClean="0"/>
              <a:t>(Pipelines are usually not capacity constrained but some customers are on interruptible schedules when capacity is an issue. Service to </a:t>
            </a:r>
            <a:r>
              <a:rPr lang="en-US" baseline="0" dirty="0" err="1" smtClean="0"/>
              <a:t>irrgation</a:t>
            </a:r>
            <a:r>
              <a:rPr lang="en-US" baseline="0" dirty="0" smtClean="0"/>
              <a:t> is unlikely to coincide with other peak uses.)</a:t>
            </a:r>
            <a:endParaRPr lang="en-US" dirty="0" smtClean="0"/>
          </a:p>
          <a:p>
            <a:endParaRPr lang="en-US" dirty="0" smtClean="0"/>
          </a:p>
          <a:p>
            <a:r>
              <a:rPr lang="en-US" dirty="0" smtClean="0"/>
              <a:t>Note</a:t>
            </a:r>
            <a:r>
              <a:rPr lang="en-US" baseline="0" dirty="0" smtClean="0"/>
              <a:t> that:</a:t>
            </a:r>
          </a:p>
          <a:p>
            <a:pPr lvl="1"/>
            <a:r>
              <a:rPr lang="en-US" baseline="0" dirty="0" err="1" smtClean="0"/>
              <a:t>MBtu</a:t>
            </a:r>
            <a:r>
              <a:rPr lang="en-US" baseline="0" dirty="0" smtClean="0"/>
              <a:t> = 1,000 Btu (widely used in HVAC industry for boiler or furnace sizing)</a:t>
            </a:r>
          </a:p>
          <a:p>
            <a:pPr lvl="1"/>
            <a:r>
              <a:rPr lang="en-US" baseline="0" dirty="0" err="1" smtClean="0"/>
              <a:t>Mbtuh</a:t>
            </a:r>
            <a:r>
              <a:rPr lang="en-US" baseline="0" dirty="0" smtClean="0"/>
              <a:t> = 1,000 Btu/hr (ditto)</a:t>
            </a:r>
          </a:p>
          <a:p>
            <a:pPr lvl="1"/>
            <a:endParaRPr lang="en-US" baseline="0" dirty="0" smtClean="0"/>
          </a:p>
          <a:p>
            <a:pPr lvl="1"/>
            <a:r>
              <a:rPr lang="en-US" baseline="0" dirty="0" smtClean="0"/>
              <a:t>k = 1,000 (SI units)</a:t>
            </a:r>
          </a:p>
          <a:p>
            <a:pPr lvl="1"/>
            <a:r>
              <a:rPr lang="en-US" baseline="0" dirty="0" smtClean="0"/>
              <a:t>M = 1,000,000 (SI units)</a:t>
            </a:r>
          </a:p>
          <a:p>
            <a:pPr lvl="1"/>
            <a:endParaRPr lang="en-US" baseline="0" dirty="0" smtClean="0"/>
          </a:p>
          <a:p>
            <a:pPr lvl="0"/>
            <a:r>
              <a:rPr lang="en-US" baseline="0" dirty="0" smtClean="0"/>
              <a:t>To minimize confusion, good practice for use of units is one of these three options:</a:t>
            </a:r>
          </a:p>
          <a:p>
            <a:pPr lvl="1"/>
            <a:r>
              <a:rPr lang="en-US" baseline="0" dirty="0" smtClean="0"/>
              <a:t>Btu, Btu/hr</a:t>
            </a:r>
          </a:p>
          <a:p>
            <a:pPr lvl="1"/>
            <a:r>
              <a:rPr lang="en-US" baseline="0" dirty="0" err="1" smtClean="0"/>
              <a:t>kBtu</a:t>
            </a:r>
            <a:r>
              <a:rPr lang="en-US" baseline="0" dirty="0" smtClean="0"/>
              <a:t>, </a:t>
            </a:r>
            <a:r>
              <a:rPr lang="en-US" baseline="0" dirty="0" err="1" smtClean="0"/>
              <a:t>kBtu</a:t>
            </a:r>
            <a:r>
              <a:rPr lang="en-US" baseline="0" dirty="0" smtClean="0"/>
              <a:t>/hr</a:t>
            </a:r>
          </a:p>
          <a:p>
            <a:pPr lvl="1"/>
            <a:r>
              <a:rPr lang="en-US" baseline="0" dirty="0" err="1" smtClean="0"/>
              <a:t>MMBtu</a:t>
            </a:r>
            <a:r>
              <a:rPr lang="en-US" baseline="0" dirty="0" smtClean="0"/>
              <a:t>, </a:t>
            </a:r>
            <a:r>
              <a:rPr lang="en-US" baseline="0" dirty="0" err="1" smtClean="0"/>
              <a:t>MMBtu</a:t>
            </a:r>
            <a:r>
              <a:rPr lang="en-US" baseline="0" dirty="0" smtClean="0"/>
              <a:t>/hr</a:t>
            </a:r>
          </a:p>
          <a:p>
            <a:pPr lvl="1"/>
            <a:endParaRPr lang="en-US" baseline="0" dirty="0" smtClean="0"/>
          </a:p>
          <a:p>
            <a:pPr lvl="1"/>
            <a:r>
              <a:rPr lang="en-US" baseline="0" dirty="0" smtClean="0"/>
              <a:t>since </a:t>
            </a:r>
          </a:p>
          <a:p>
            <a:pPr lvl="1"/>
            <a:endParaRPr lang="en-US" baseline="0" dirty="0" smtClean="0"/>
          </a:p>
          <a:p>
            <a:pPr lvl="1"/>
            <a:r>
              <a:rPr lang="en-US" baseline="0" dirty="0" err="1" smtClean="0"/>
              <a:t>kBtu</a:t>
            </a:r>
            <a:r>
              <a:rPr lang="en-US" baseline="0" dirty="0" smtClean="0"/>
              <a:t> is difficult to read as anything other than 1,000 Btu</a:t>
            </a:r>
          </a:p>
          <a:p>
            <a:pPr lvl="1"/>
            <a:r>
              <a:rPr lang="en-US" baseline="0" dirty="0" err="1" smtClean="0"/>
              <a:t>Mbtu</a:t>
            </a:r>
            <a:r>
              <a:rPr lang="en-US" baseline="0" dirty="0" smtClean="0"/>
              <a:t> might be interpreted as 1,000 or 1,000,000 Btu</a:t>
            </a:r>
          </a:p>
          <a:p>
            <a:pPr lvl="1"/>
            <a:r>
              <a:rPr lang="en-US" baseline="0" dirty="0" err="1" smtClean="0"/>
              <a:t>MMBtu</a:t>
            </a:r>
            <a:r>
              <a:rPr lang="en-US" baseline="0" dirty="0" smtClean="0"/>
              <a:t> is difficult to read as anything other than 1,000,000 Btu</a:t>
            </a:r>
            <a:endParaRPr lang="en-US" dirty="0"/>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692150"/>
            <a:ext cx="3829050" cy="2871788"/>
          </a:xfrm>
        </p:spPr>
      </p:sp>
      <p:sp>
        <p:nvSpPr>
          <p:cNvPr id="3" name="Notes Placeholder 2"/>
          <p:cNvSpPr>
            <a:spLocks noGrp="1"/>
          </p:cNvSpPr>
          <p:nvPr>
            <p:ph type="body" idx="1"/>
          </p:nvPr>
        </p:nvSpPr>
        <p:spPr/>
        <p:txBody>
          <a:bodyPr>
            <a:normAutofit/>
          </a:bodyPr>
          <a:lstStyle/>
          <a:p>
            <a:r>
              <a:rPr lang="en-US" baseline="0" dirty="0" smtClean="0"/>
              <a:t>As noted earlier, energy derives from water flow, pressure, and time.</a:t>
            </a:r>
          </a:p>
          <a:p>
            <a:endParaRPr lang="en-US" baseline="0" dirty="0" smtClean="0"/>
          </a:p>
          <a:p>
            <a:pPr lvl="1">
              <a:buFont typeface="Wingdings" pitchFamily="2" charset="2"/>
              <a:buChar char="§"/>
            </a:pPr>
            <a:r>
              <a:rPr lang="en-US" dirty="0" smtClean="0"/>
              <a:t>  More in Plant</a:t>
            </a:r>
            <a:r>
              <a:rPr lang="en-US" baseline="0" dirty="0" smtClean="0"/>
              <a:t> Analysis and Upgrades section at the end of this webinar but key direction for field staff from the importance of time is this:</a:t>
            </a:r>
          </a:p>
          <a:p>
            <a:pPr marL="1143000" lvl="2" indent="-228600">
              <a:buFont typeface="+mj-lt"/>
              <a:buAutoNum type="arabicParenR"/>
            </a:pPr>
            <a:r>
              <a:rPr lang="en-US" baseline="0" dirty="0" smtClean="0"/>
              <a:t>Regularly used equipment offers best chance for a good investment</a:t>
            </a:r>
          </a:p>
          <a:p>
            <a:pPr marL="1143000" lvl="2" indent="-228600">
              <a:buFont typeface="+mj-lt"/>
              <a:buAutoNum type="arabicParenR"/>
            </a:pPr>
            <a:r>
              <a:rPr lang="en-US" baseline="0" dirty="0" smtClean="0"/>
              <a:t>Rarely used equipment can be ignored or paid only minimal attention.</a:t>
            </a:r>
          </a:p>
          <a:p>
            <a:pPr marL="1143000" lvl="2" indent="-228600">
              <a:buFont typeface="+mj-lt"/>
              <a:buAutoNum type="arabicParenR"/>
            </a:pPr>
            <a:endParaRPr lang="en-US" dirty="0" smtClean="0"/>
          </a:p>
          <a:p>
            <a:pPr lvl="1">
              <a:buFont typeface="Wingdings" pitchFamily="2" charset="2"/>
              <a:buChar char="§"/>
            </a:pPr>
            <a:r>
              <a:rPr lang="en-US" dirty="0" smtClean="0"/>
              <a:t>  Example assumes an</a:t>
            </a:r>
            <a:r>
              <a:rPr lang="en-US" baseline="0" dirty="0" smtClean="0"/>
              <a:t> electricity rate of 0.10 $/kWh</a:t>
            </a:r>
          </a:p>
          <a:p>
            <a:pPr lvl="2">
              <a:buFont typeface="Wingdings" pitchFamily="2" charset="2"/>
              <a:buNone/>
            </a:pPr>
            <a:r>
              <a:rPr lang="en-US" baseline="0" dirty="0" smtClean="0"/>
              <a:t> </a:t>
            </a:r>
          </a:p>
          <a:p>
            <a:pPr lvl="2">
              <a:buFont typeface="Wingdings" pitchFamily="2" charset="2"/>
              <a:buChar char="§"/>
            </a:pPr>
            <a:r>
              <a:rPr lang="en-US" baseline="0" dirty="0" smtClean="0"/>
              <a:t>  an average electric cost rate can skew an annual cost savings estimate by significant amounts; </a:t>
            </a:r>
          </a:p>
          <a:p>
            <a:pPr lvl="2">
              <a:buFont typeface="Wingdings" pitchFamily="2" charset="2"/>
              <a:buNone/>
            </a:pPr>
            <a:r>
              <a:rPr lang="en-US" baseline="0" dirty="0" smtClean="0"/>
              <a:t>the average should only be used for initial assessment or where the cost savings are either:</a:t>
            </a:r>
          </a:p>
          <a:p>
            <a:pPr marL="1600200" lvl="3" indent="-228600">
              <a:buFont typeface="+mj-lt"/>
              <a:buAutoNum type="alphaLcParenR"/>
            </a:pPr>
            <a:r>
              <a:rPr lang="en-US" baseline="0" dirty="0" smtClean="0"/>
              <a:t>so poor as to rule out further analysis, or </a:t>
            </a:r>
          </a:p>
          <a:p>
            <a:pPr marL="1600200" lvl="3" indent="-228600">
              <a:buFont typeface="+mj-lt"/>
              <a:buAutoNum type="alphaLcParenR"/>
            </a:pPr>
            <a:r>
              <a:rPr lang="en-US" baseline="0" dirty="0" smtClean="0"/>
              <a:t>so good as to rule out further analysis.</a:t>
            </a:r>
          </a:p>
          <a:p>
            <a:pPr lvl="1">
              <a:buFont typeface="Wingdings" pitchFamily="2" charset="2"/>
              <a:buChar char="§"/>
            </a:pPr>
            <a:endParaRPr lang="en-US" baseline="0" dirty="0" smtClean="0"/>
          </a:p>
          <a:p>
            <a:pPr lvl="1">
              <a:buFont typeface="Wingdings" pitchFamily="2" charset="2"/>
              <a:buChar char="§"/>
            </a:pPr>
            <a:r>
              <a:rPr lang="en-US" baseline="0" dirty="0" smtClean="0"/>
              <a:t>  Exceptions IF electric utility, e.g., has very high demand charges. ($/</a:t>
            </a:r>
            <a:r>
              <a:rPr lang="en-US" baseline="0" dirty="0" err="1" smtClean="0"/>
              <a:t>kW_peak</a:t>
            </a:r>
            <a:r>
              <a:rPr lang="en-US" baseline="0" dirty="0" smtClean="0"/>
              <a:t>)</a:t>
            </a:r>
          </a:p>
          <a:p>
            <a:pPr lvl="1">
              <a:buFont typeface="Wingdings" pitchFamily="2" charset="2"/>
              <a:buChar char="§"/>
            </a:pPr>
            <a:endParaRPr lang="en-US" baseline="0" dirty="0" smtClean="0"/>
          </a:p>
          <a:p>
            <a:pPr lvl="0">
              <a:buFont typeface="Wingdings" pitchFamily="2" charset="2"/>
              <a:buNone/>
            </a:pPr>
            <a:r>
              <a:rPr lang="en-US" baseline="0" dirty="0" smtClean="0"/>
              <a:t>The importance of Time applies to any kind of energy evaluation (electricity, fuels, etc.).</a:t>
            </a:r>
          </a:p>
        </p:txBody>
      </p:sp>
      <p:sp>
        <p:nvSpPr>
          <p:cNvPr id="4" name="Slide Number Placeholder 3"/>
          <p:cNvSpPr>
            <a:spLocks noGrp="1"/>
          </p:cNvSpPr>
          <p:nvPr>
            <p:ph type="sldNum" sz="quarter" idx="10"/>
          </p:nvPr>
        </p:nvSpPr>
        <p:spPr/>
        <p:txBody>
          <a:bodyPr/>
          <a:lstStyle/>
          <a:p>
            <a:pPr>
              <a:defRPr/>
            </a:pPr>
            <a:fld id="{1ADA2019-D33E-407B-9121-72CD82EB8B4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E35BD4D5-9041-42ED-A009-DD420FDDC24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574524-B3FE-4F81-A87B-2369A26FE5E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42D8CD-9BB7-40CB-9B23-477E443375B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5E6728-BC8F-4900-BB90-18593332783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3B520F-2F10-4B52-9BFF-6FA0F5790CE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23251A-702E-4B43-A106-67174B37110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B3DB5B-F120-4E66-A0F2-472A0FA2F70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5D5E32C-FB8D-44DB-86B0-991E25D28E3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AB88367-A209-4FA5-BC78-9BD9EA3289A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53B519-50F3-45B0-A0E4-8D525132F0F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DF8C930-5432-4F7C-9468-B4BCBAC6F94C}"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9579786-BF42-4CB1-A45E-D4C2DF06DF6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7" descr="windmill4"/>
          <p:cNvPicPr>
            <a:picLocks noChangeAspect="1" noChangeArrowheads="1"/>
          </p:cNvPicPr>
          <p:nvPr/>
        </p:nvPicPr>
        <p:blipFill>
          <a:blip r:embed="rId3" cstate="print"/>
          <a:srcRect t="10001" r="-444"/>
          <a:stretch>
            <a:fillRect/>
          </a:stretch>
        </p:blipFill>
        <p:spPr bwMode="auto">
          <a:xfrm>
            <a:off x="1981200" y="3505200"/>
            <a:ext cx="2286000" cy="2493818"/>
          </a:xfrm>
          <a:prstGeom prst="rect">
            <a:avLst/>
          </a:prstGeom>
          <a:noFill/>
          <a:ln w="9525">
            <a:noFill/>
            <a:miter lim="800000"/>
            <a:headEnd/>
            <a:tailEnd/>
          </a:ln>
        </p:spPr>
      </p:pic>
      <p:pic>
        <p:nvPicPr>
          <p:cNvPr id="7173" name="Picture 12" descr="solar_livestock_watering"/>
          <p:cNvPicPr>
            <a:picLocks noChangeAspect="1" noChangeArrowheads="1"/>
          </p:cNvPicPr>
          <p:nvPr/>
        </p:nvPicPr>
        <p:blipFill>
          <a:blip r:embed="rId4" cstate="print"/>
          <a:srcRect/>
          <a:stretch>
            <a:fillRect/>
          </a:stretch>
        </p:blipFill>
        <p:spPr bwMode="auto">
          <a:xfrm>
            <a:off x="4953000" y="3657600"/>
            <a:ext cx="3619500" cy="2417763"/>
          </a:xfrm>
          <a:prstGeom prst="rect">
            <a:avLst/>
          </a:prstGeom>
          <a:noFill/>
          <a:ln w="9525">
            <a:noFill/>
            <a:miter lim="800000"/>
            <a:headEnd/>
            <a:tailEnd/>
          </a:ln>
        </p:spPr>
      </p:pic>
      <p:pic>
        <p:nvPicPr>
          <p:cNvPr id="7170" name="Picture 6" descr="manure_spread_WI"/>
          <p:cNvPicPr>
            <a:picLocks noChangeAspect="1" noChangeArrowheads="1"/>
          </p:cNvPicPr>
          <p:nvPr/>
        </p:nvPicPr>
        <p:blipFill>
          <a:blip r:embed="rId5" cstate="print"/>
          <a:stretch>
            <a:fillRect/>
          </a:stretch>
        </p:blipFill>
        <p:spPr bwMode="auto">
          <a:xfrm>
            <a:off x="5970281" y="2438400"/>
            <a:ext cx="2973999" cy="2011363"/>
          </a:xfrm>
          <a:prstGeom prst="rect">
            <a:avLst/>
          </a:prstGeom>
          <a:noFill/>
          <a:ln w="9525">
            <a:noFill/>
            <a:miter lim="800000"/>
            <a:headEnd/>
            <a:tailEnd/>
          </a:ln>
        </p:spPr>
      </p:pic>
      <p:sp>
        <p:nvSpPr>
          <p:cNvPr id="7" name="Rectangle 6"/>
          <p:cNvSpPr/>
          <p:nvPr/>
        </p:nvSpPr>
        <p:spPr>
          <a:xfrm>
            <a:off x="0" y="1012"/>
            <a:ext cx="9144000" cy="3046988"/>
          </a:xfrm>
          <a:prstGeom prst="rect">
            <a:avLst/>
          </a:prstGeom>
        </p:spPr>
        <p:txBody>
          <a:bodyPr wrap="square">
            <a:spAutoFit/>
          </a:bodyPr>
          <a:lstStyle/>
          <a:p>
            <a:pPr algn="ctr">
              <a:defRPr/>
            </a:pPr>
            <a:r>
              <a:rPr lang="en-US" sz="4800" b="1" dirty="0" smtClean="0">
                <a:ln w="12700">
                  <a:solidFill>
                    <a:schemeClr val="tx2">
                      <a:satMod val="155000"/>
                    </a:schemeClr>
                  </a:solidFill>
                  <a:prstDash val="solid"/>
                </a:ln>
                <a:solidFill>
                  <a:sysClr val="windowText" lastClr="000000"/>
                </a:solidFill>
                <a:latin typeface="+mj-lt"/>
              </a:rPr>
              <a:t>Energy Conservation in</a:t>
            </a:r>
          </a:p>
          <a:p>
            <a:pPr algn="ctr">
              <a:defRPr/>
            </a:pPr>
            <a:r>
              <a:rPr lang="en-US" sz="4800" b="1" dirty="0" smtClean="0">
                <a:ln w="12700">
                  <a:solidFill>
                    <a:schemeClr val="tx2">
                      <a:satMod val="155000"/>
                    </a:schemeClr>
                  </a:solidFill>
                  <a:prstDash val="solid"/>
                </a:ln>
                <a:solidFill>
                  <a:sysClr val="windowText" lastClr="000000"/>
                </a:solidFill>
                <a:latin typeface="+mj-lt"/>
              </a:rPr>
              <a:t>Irrigation Systems</a:t>
            </a:r>
          </a:p>
          <a:p>
            <a:pPr algn="ctr">
              <a:defRPr/>
            </a:pPr>
            <a:r>
              <a:rPr lang="en-US" sz="4800" b="1" dirty="0" smtClean="0">
                <a:ln w="12700">
                  <a:solidFill>
                    <a:schemeClr val="tx2">
                      <a:satMod val="155000"/>
                    </a:schemeClr>
                  </a:solidFill>
                  <a:prstDash val="solid"/>
                </a:ln>
                <a:solidFill>
                  <a:sysClr val="windowText" lastClr="000000"/>
                </a:solidFill>
                <a:latin typeface="+mj-lt"/>
              </a:rPr>
              <a:t>&gt; Part I Evaluating Energy &lt;</a:t>
            </a:r>
          </a:p>
          <a:p>
            <a:pPr algn="ctr">
              <a:defRPr/>
            </a:pPr>
            <a:endParaRPr lang="en-US" sz="1600" b="1" dirty="0" smtClean="0"/>
          </a:p>
          <a:p>
            <a:pPr algn="ctr">
              <a:defRPr/>
            </a:pPr>
            <a:r>
              <a:rPr lang="en-US" sz="3200" b="1" dirty="0" smtClean="0"/>
              <a:t>July 27, 2011</a:t>
            </a:r>
          </a:p>
        </p:txBody>
      </p:sp>
      <p:pic>
        <p:nvPicPr>
          <p:cNvPr id="10" name="Picture 7" descr="raindrop_nrcs_white"/>
          <p:cNvPicPr>
            <a:picLocks noChangeAspect="1" noChangeArrowheads="1"/>
          </p:cNvPicPr>
          <p:nvPr/>
        </p:nvPicPr>
        <p:blipFill>
          <a:blip r:embed="rId6" cstate="print"/>
          <a:srcRect b="55670"/>
          <a:stretch>
            <a:fillRect/>
          </a:stretch>
        </p:blipFill>
        <p:spPr bwMode="auto">
          <a:xfrm>
            <a:off x="152400" y="5638800"/>
            <a:ext cx="1600200" cy="533400"/>
          </a:xfrm>
          <a:prstGeom prst="rect">
            <a:avLst/>
          </a:prstGeom>
          <a:solidFill>
            <a:schemeClr val="accent1">
              <a:lumMod val="75000"/>
            </a:schemeClr>
          </a:solidFill>
          <a:ln w="9525">
            <a:noFill/>
            <a:miter lim="800000"/>
            <a:headEnd/>
            <a:tailEnd/>
          </a:ln>
        </p:spPr>
      </p:pic>
      <p:sp>
        <p:nvSpPr>
          <p:cNvPr id="9" name="TextBox 8"/>
          <p:cNvSpPr txBox="1"/>
          <p:nvPr/>
        </p:nvSpPr>
        <p:spPr>
          <a:xfrm>
            <a:off x="0" y="6320135"/>
            <a:ext cx="9144000" cy="461665"/>
          </a:xfrm>
          <a:prstGeom prst="rect">
            <a:avLst/>
          </a:prstGeom>
          <a:noFill/>
        </p:spPr>
        <p:txBody>
          <a:bodyPr wrap="square" rtlCol="0">
            <a:spAutoFit/>
          </a:bodyPr>
          <a:lstStyle/>
          <a:p>
            <a:pPr algn="ctr"/>
            <a:r>
              <a:rPr lang="en-US" sz="2400" b="1" dirty="0" smtClean="0"/>
              <a:t>Kip Pheil – Energy Technology Development Team</a:t>
            </a:r>
          </a:p>
        </p:txBody>
      </p:sp>
      <p:sp>
        <p:nvSpPr>
          <p:cNvPr id="11" name="Slide Number Placeholder 10"/>
          <p:cNvSpPr>
            <a:spLocks noGrp="1"/>
          </p:cNvSpPr>
          <p:nvPr>
            <p:ph type="sldNum" sz="quarter" idx="12"/>
          </p:nvPr>
        </p:nvSpPr>
        <p:spPr/>
        <p:txBody>
          <a:bodyPr/>
          <a:lstStyle/>
          <a:p>
            <a:pPr>
              <a:defRPr/>
            </a:pPr>
            <a:fld id="{7AB88367-A209-4FA5-BC78-9BD9EA3289AC}" type="slidenum">
              <a:rPr lang="en-US" smtClean="0"/>
              <a:pPr>
                <a:defRPr/>
              </a:pPr>
              <a:t>1</a:t>
            </a:fld>
            <a:endParaRPr lang="en-US" dirty="0"/>
          </a:p>
        </p:txBody>
      </p:sp>
      <p:pic>
        <p:nvPicPr>
          <p:cNvPr id="7172" name="Picture 9" descr="irrigation1"/>
          <p:cNvPicPr>
            <a:picLocks noChangeAspect="1" noChangeArrowheads="1"/>
          </p:cNvPicPr>
          <p:nvPr/>
        </p:nvPicPr>
        <p:blipFill>
          <a:blip r:embed="rId7" cstate="print"/>
          <a:srcRect/>
          <a:stretch>
            <a:fillRect/>
          </a:stretch>
        </p:blipFill>
        <p:spPr bwMode="auto">
          <a:xfrm>
            <a:off x="152400" y="2266950"/>
            <a:ext cx="30480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Why Time (Still) Matters</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10</a:t>
            </a:fld>
            <a:endParaRPr lang="en-US"/>
          </a:p>
        </p:txBody>
      </p:sp>
      <p:sp>
        <p:nvSpPr>
          <p:cNvPr id="6" name="TextBox 5"/>
          <p:cNvSpPr txBox="1"/>
          <p:nvPr/>
        </p:nvSpPr>
        <p:spPr>
          <a:xfrm>
            <a:off x="0" y="1295400"/>
            <a:ext cx="9144000" cy="584775"/>
          </a:xfrm>
          <a:prstGeom prst="rect">
            <a:avLst/>
          </a:prstGeom>
          <a:noFill/>
          <a:ln>
            <a:solidFill>
              <a:schemeClr val="accent1"/>
            </a:solidFill>
          </a:ln>
        </p:spPr>
        <p:txBody>
          <a:bodyPr wrap="square" rtlCol="0">
            <a:spAutoFit/>
          </a:bodyPr>
          <a:lstStyle/>
          <a:p>
            <a:pPr algn="ctr">
              <a:tabLst>
                <a:tab pos="457200" algn="l"/>
              </a:tabLst>
            </a:pPr>
            <a:r>
              <a:rPr lang="en-US" sz="3200" dirty="0" smtClean="0"/>
              <a:t>Energy Conservation Measure (ECM) Costs</a:t>
            </a:r>
          </a:p>
        </p:txBody>
      </p:sp>
      <p:graphicFrame>
        <p:nvGraphicFramePr>
          <p:cNvPr id="7" name="Table 6"/>
          <p:cNvGraphicFramePr>
            <a:graphicFrameLocks noGrp="1"/>
          </p:cNvGraphicFramePr>
          <p:nvPr/>
        </p:nvGraphicFramePr>
        <p:xfrm>
          <a:off x="762000" y="4432598"/>
          <a:ext cx="7850325" cy="1968202"/>
        </p:xfrm>
        <a:graphic>
          <a:graphicData uri="http://schemas.openxmlformats.org/drawingml/2006/table">
            <a:tbl>
              <a:tblPr firstRow="1" bandRow="1">
                <a:tableStyleId>{5C22544A-7EE6-4342-B048-85BDC9FD1C3A}</a:tableStyleId>
              </a:tblPr>
              <a:tblGrid>
                <a:gridCol w="913550"/>
                <a:gridCol w="1179362"/>
                <a:gridCol w="1317447"/>
                <a:gridCol w="1403214"/>
                <a:gridCol w="1633538"/>
                <a:gridCol w="1403214"/>
              </a:tblGrid>
              <a:tr h="685800">
                <a:tc>
                  <a:txBody>
                    <a:bodyPr/>
                    <a:lstStyle/>
                    <a:p>
                      <a:pPr algn="ctr"/>
                      <a:endParaRPr lang="en-US" dirty="0" smtClean="0"/>
                    </a:p>
                    <a:p>
                      <a:pPr algn="ctr"/>
                      <a:r>
                        <a:rPr lang="en-US" sz="2400" dirty="0" smtClean="0"/>
                        <a:t>Case</a:t>
                      </a:r>
                      <a:endParaRPr lang="en-US" sz="2400" dirty="0"/>
                    </a:p>
                  </a:txBody>
                  <a:tcPr/>
                </a:tc>
                <a:tc>
                  <a:txBody>
                    <a:bodyPr/>
                    <a:lstStyle/>
                    <a:p>
                      <a:pPr algn="ctr"/>
                      <a:r>
                        <a:rPr lang="en-US" sz="2400" dirty="0" smtClean="0"/>
                        <a:t>ECM</a:t>
                      </a:r>
                    </a:p>
                    <a:p>
                      <a:pPr algn="ctr"/>
                      <a:r>
                        <a:rPr lang="en-US" sz="2400" dirty="0" smtClean="0"/>
                        <a:t>Saving</a:t>
                      </a:r>
                      <a:endParaRPr lang="en-US" dirty="0" smtClean="0"/>
                    </a:p>
                  </a:txBody>
                  <a:tcPr/>
                </a:tc>
                <a:tc>
                  <a:txBody>
                    <a:bodyPr/>
                    <a:lstStyle/>
                    <a:p>
                      <a:pPr algn="ctr"/>
                      <a:r>
                        <a:rPr lang="en-US" sz="2400" dirty="0" smtClean="0"/>
                        <a:t>Savings</a:t>
                      </a:r>
                      <a:endParaRPr lang="en-US" dirty="0" smtClean="0"/>
                    </a:p>
                    <a:p>
                      <a:pPr algn="ctr"/>
                      <a:r>
                        <a:rPr lang="en-US" dirty="0" smtClean="0"/>
                        <a:t>(kWh/yr)</a:t>
                      </a:r>
                      <a:endParaRPr lang="en-US" dirty="0"/>
                    </a:p>
                  </a:txBody>
                  <a:tcPr/>
                </a:tc>
                <a:tc>
                  <a:txBody>
                    <a:bodyPr/>
                    <a:lstStyle/>
                    <a:p>
                      <a:pPr algn="ctr"/>
                      <a:r>
                        <a:rPr lang="en-US" sz="2400" dirty="0" smtClean="0"/>
                        <a:t>Savings</a:t>
                      </a:r>
                      <a:endParaRPr lang="en-US" dirty="0" smtClean="0"/>
                    </a:p>
                    <a:p>
                      <a:pPr algn="ctr"/>
                      <a:r>
                        <a:rPr lang="en-US" dirty="0" smtClean="0"/>
                        <a:t>($/yr)</a:t>
                      </a:r>
                      <a:endParaRPr lang="en-US" dirty="0"/>
                    </a:p>
                  </a:txBody>
                  <a:tcPr/>
                </a:tc>
                <a:tc>
                  <a:txBody>
                    <a:bodyPr/>
                    <a:lstStyle/>
                    <a:p>
                      <a:pPr algn="ctr"/>
                      <a:r>
                        <a:rPr lang="en-US" sz="2400" dirty="0" smtClean="0"/>
                        <a:t>ECM Cost</a:t>
                      </a:r>
                      <a:endParaRPr lang="en-US" dirty="0" smtClean="0"/>
                    </a:p>
                    <a:p>
                      <a:pPr algn="ctr"/>
                      <a:r>
                        <a:rPr lang="en-US" dirty="0" smtClean="0"/>
                        <a:t>($)</a:t>
                      </a:r>
                      <a:endParaRPr lang="en-US" dirty="0"/>
                    </a:p>
                  </a:txBody>
                  <a:tcPr/>
                </a:tc>
                <a:tc>
                  <a:txBody>
                    <a:bodyPr/>
                    <a:lstStyle/>
                    <a:p>
                      <a:pPr algn="ctr"/>
                      <a:r>
                        <a:rPr lang="en-US" sz="2400" dirty="0" smtClean="0"/>
                        <a:t>Payback</a:t>
                      </a:r>
                      <a:endParaRPr lang="en-US" dirty="0" smtClean="0"/>
                    </a:p>
                    <a:p>
                      <a:pPr algn="ctr"/>
                      <a:r>
                        <a:rPr lang="en-US" dirty="0" smtClean="0"/>
                        <a:t>(yr)</a:t>
                      </a:r>
                      <a:endParaRPr lang="en-US" dirty="0"/>
                    </a:p>
                  </a:txBody>
                  <a:tcPr/>
                </a:tc>
              </a:tr>
              <a:tr h="572621">
                <a:tc>
                  <a:txBody>
                    <a:bodyPr/>
                    <a:lstStyle/>
                    <a:p>
                      <a:pPr algn="ctr"/>
                      <a:r>
                        <a:rPr lang="en-US" sz="2800" dirty="0" smtClean="0"/>
                        <a:t>A</a:t>
                      </a:r>
                      <a:endParaRPr lang="en-US" sz="2800" dirty="0"/>
                    </a:p>
                  </a:txBody>
                  <a:tcPr/>
                </a:tc>
                <a:tc>
                  <a:txBody>
                    <a:bodyPr/>
                    <a:lstStyle/>
                    <a:p>
                      <a:pPr algn="ctr"/>
                      <a:r>
                        <a:rPr lang="en-US" sz="2800" dirty="0" smtClean="0"/>
                        <a:t>15%</a:t>
                      </a:r>
                      <a:endParaRPr lang="en-US" sz="2800" dirty="0"/>
                    </a:p>
                  </a:txBody>
                  <a:tcPr/>
                </a:tc>
                <a:tc>
                  <a:txBody>
                    <a:bodyPr/>
                    <a:lstStyle/>
                    <a:p>
                      <a:pPr algn="r"/>
                      <a:r>
                        <a:rPr lang="en-US" sz="2800" dirty="0" smtClean="0"/>
                        <a:t>15,000</a:t>
                      </a:r>
                      <a:endParaRPr lang="en-US" sz="2800" dirty="0"/>
                    </a:p>
                  </a:txBody>
                  <a:tcPr/>
                </a:tc>
                <a:tc>
                  <a:txBody>
                    <a:bodyPr/>
                    <a:lstStyle/>
                    <a:p>
                      <a:pPr algn="r"/>
                      <a:r>
                        <a:rPr lang="en-US" sz="2800" dirty="0" smtClean="0"/>
                        <a:t>1,500</a:t>
                      </a:r>
                      <a:endParaRPr lang="en-US" sz="2800" dirty="0"/>
                    </a:p>
                  </a:txBody>
                  <a:tcPr/>
                </a:tc>
                <a:tc>
                  <a:txBody>
                    <a:bodyPr/>
                    <a:lstStyle/>
                    <a:p>
                      <a:pPr algn="r"/>
                      <a:r>
                        <a:rPr lang="en-US" sz="2800" dirty="0" smtClean="0"/>
                        <a:t>12,000</a:t>
                      </a:r>
                      <a:endParaRPr lang="en-US" sz="2800" dirty="0"/>
                    </a:p>
                  </a:txBody>
                  <a:tcPr/>
                </a:tc>
                <a:tc>
                  <a:txBody>
                    <a:bodyPr/>
                    <a:lstStyle/>
                    <a:p>
                      <a:pPr algn="r"/>
                      <a:r>
                        <a:rPr lang="en-US" sz="2800" dirty="0" smtClean="0"/>
                        <a:t>8.0</a:t>
                      </a:r>
                      <a:endParaRPr lang="en-US" sz="2800" dirty="0"/>
                    </a:p>
                  </a:txBody>
                  <a:tcPr/>
                </a:tc>
              </a:tr>
              <a:tr h="572621">
                <a:tc>
                  <a:txBody>
                    <a:bodyPr/>
                    <a:lstStyle/>
                    <a:p>
                      <a:pPr algn="ctr"/>
                      <a:r>
                        <a:rPr lang="en-US" sz="2800" dirty="0" smtClean="0"/>
                        <a:t>B</a:t>
                      </a:r>
                      <a:endParaRPr lang="en-US" sz="2800" dirty="0"/>
                    </a:p>
                  </a:txBody>
                  <a:tcPr/>
                </a:tc>
                <a:tc>
                  <a:txBody>
                    <a:bodyPr/>
                    <a:lstStyle/>
                    <a:p>
                      <a:pPr algn="ctr"/>
                      <a:r>
                        <a:rPr lang="en-US" sz="2800" dirty="0" smtClean="0"/>
                        <a:t>15%</a:t>
                      </a:r>
                      <a:endParaRPr lang="en-US" sz="2800" dirty="0"/>
                    </a:p>
                  </a:txBody>
                  <a:tcPr/>
                </a:tc>
                <a:tc>
                  <a:txBody>
                    <a:bodyPr/>
                    <a:lstStyle/>
                    <a:p>
                      <a:pPr algn="r"/>
                      <a:r>
                        <a:rPr lang="en-US" sz="2800" dirty="0" smtClean="0"/>
                        <a:t>90,000</a:t>
                      </a:r>
                      <a:endParaRPr lang="en-US" sz="2800" dirty="0"/>
                    </a:p>
                  </a:txBody>
                  <a:tcPr/>
                </a:tc>
                <a:tc>
                  <a:txBody>
                    <a:bodyPr/>
                    <a:lstStyle/>
                    <a:p>
                      <a:pPr algn="r"/>
                      <a:r>
                        <a:rPr lang="en-US" sz="2800" dirty="0" smtClean="0"/>
                        <a:t>9,000</a:t>
                      </a:r>
                      <a:endParaRPr lang="en-US" sz="2800" dirty="0"/>
                    </a:p>
                  </a:txBody>
                  <a:tcPr/>
                </a:tc>
                <a:tc>
                  <a:txBody>
                    <a:bodyPr/>
                    <a:lstStyle/>
                    <a:p>
                      <a:pPr algn="r"/>
                      <a:r>
                        <a:rPr lang="en-US" sz="2800" dirty="0" smtClean="0"/>
                        <a:t>12,000</a:t>
                      </a:r>
                      <a:endParaRPr lang="en-US" sz="2800" dirty="0"/>
                    </a:p>
                  </a:txBody>
                  <a:tcPr/>
                </a:tc>
                <a:tc>
                  <a:txBody>
                    <a:bodyPr/>
                    <a:lstStyle/>
                    <a:p>
                      <a:pPr algn="r"/>
                      <a:r>
                        <a:rPr lang="en-US" sz="2800" dirty="0" smtClean="0"/>
                        <a:t>1.3</a:t>
                      </a:r>
                      <a:endParaRPr lang="en-US" sz="2800" dirty="0"/>
                    </a:p>
                  </a:txBody>
                  <a:tcPr/>
                </a:tc>
              </a:tr>
            </a:tbl>
          </a:graphicData>
        </a:graphic>
      </p:graphicFrame>
      <p:graphicFrame>
        <p:nvGraphicFramePr>
          <p:cNvPr id="8" name="Table 7"/>
          <p:cNvGraphicFramePr>
            <a:graphicFrameLocks noGrp="1"/>
          </p:cNvGraphicFramePr>
          <p:nvPr/>
        </p:nvGraphicFramePr>
        <p:xfrm>
          <a:off x="763589" y="2238038"/>
          <a:ext cx="5942011" cy="1876762"/>
        </p:xfrm>
        <a:graphic>
          <a:graphicData uri="http://schemas.openxmlformats.org/drawingml/2006/table">
            <a:tbl>
              <a:tblPr firstRow="1" bandRow="1">
                <a:tableStyleId>{5C22544A-7EE6-4342-B048-85BDC9FD1C3A}</a:tableStyleId>
              </a:tblPr>
              <a:tblGrid>
                <a:gridCol w="924242"/>
                <a:gridCol w="1049655"/>
                <a:gridCol w="1130617"/>
                <a:gridCol w="1514792"/>
                <a:gridCol w="1322705"/>
              </a:tblGrid>
              <a:tr h="685800">
                <a:tc>
                  <a:txBody>
                    <a:bodyPr/>
                    <a:lstStyle/>
                    <a:p>
                      <a:pPr algn="ctr"/>
                      <a:endParaRPr lang="en-US" dirty="0" smtClean="0"/>
                    </a:p>
                    <a:p>
                      <a:pPr algn="ctr"/>
                      <a:r>
                        <a:rPr lang="en-US" sz="2400" dirty="0" smtClean="0"/>
                        <a:t>Case</a:t>
                      </a:r>
                      <a:endParaRPr lang="en-US" sz="2400" dirty="0"/>
                    </a:p>
                  </a:txBody>
                  <a:tcPr/>
                </a:tc>
                <a:tc>
                  <a:txBody>
                    <a:bodyPr/>
                    <a:lstStyle/>
                    <a:p>
                      <a:pPr algn="ctr"/>
                      <a:r>
                        <a:rPr lang="en-US" sz="2400" dirty="0" smtClean="0"/>
                        <a:t>P</a:t>
                      </a:r>
                    </a:p>
                    <a:p>
                      <a:pPr algn="ctr"/>
                      <a:r>
                        <a:rPr lang="en-US" dirty="0" smtClean="0"/>
                        <a:t>(kW)</a:t>
                      </a:r>
                      <a:endParaRPr lang="en-US" dirty="0"/>
                    </a:p>
                  </a:txBody>
                  <a:tcPr/>
                </a:tc>
                <a:tc>
                  <a:txBody>
                    <a:bodyPr/>
                    <a:lstStyle/>
                    <a:p>
                      <a:pPr algn="ctr"/>
                      <a:r>
                        <a:rPr lang="en-US" sz="2400" dirty="0" smtClean="0"/>
                        <a:t>Time </a:t>
                      </a:r>
                      <a:r>
                        <a:rPr lang="en-US" dirty="0" smtClean="0"/>
                        <a:t>(h/yr)</a:t>
                      </a:r>
                      <a:endParaRPr lang="en-US" dirty="0"/>
                    </a:p>
                  </a:txBody>
                  <a:tcPr/>
                </a:tc>
                <a:tc>
                  <a:txBody>
                    <a:bodyPr/>
                    <a:lstStyle/>
                    <a:p>
                      <a:pPr algn="ctr"/>
                      <a:r>
                        <a:rPr lang="en-US" sz="2400" dirty="0" smtClean="0"/>
                        <a:t>Energy</a:t>
                      </a:r>
                      <a:endParaRPr lang="en-US" dirty="0" smtClean="0"/>
                    </a:p>
                    <a:p>
                      <a:pPr algn="ctr"/>
                      <a:r>
                        <a:rPr lang="en-US" dirty="0" smtClean="0"/>
                        <a:t>(kWh/yr)</a:t>
                      </a:r>
                      <a:endParaRPr lang="en-US" dirty="0"/>
                    </a:p>
                  </a:txBody>
                  <a:tcPr/>
                </a:tc>
                <a:tc>
                  <a:txBody>
                    <a:bodyPr/>
                    <a:lstStyle/>
                    <a:p>
                      <a:pPr algn="ctr"/>
                      <a:r>
                        <a:rPr lang="en-US" sz="2400" dirty="0" smtClean="0"/>
                        <a:t>Cost</a:t>
                      </a:r>
                      <a:endParaRPr lang="en-US" dirty="0" smtClean="0"/>
                    </a:p>
                    <a:p>
                      <a:pPr algn="ctr"/>
                      <a:r>
                        <a:rPr lang="en-US" dirty="0" smtClean="0"/>
                        <a:t>($/yr)</a:t>
                      </a:r>
                      <a:endParaRPr lang="en-US" dirty="0"/>
                    </a:p>
                  </a:txBody>
                  <a:tcPr/>
                </a:tc>
              </a:tr>
              <a:tr h="572621">
                <a:tc>
                  <a:txBody>
                    <a:bodyPr/>
                    <a:lstStyle/>
                    <a:p>
                      <a:pPr algn="ctr"/>
                      <a:r>
                        <a:rPr lang="en-US" sz="2800" dirty="0" smtClean="0"/>
                        <a:t>A</a:t>
                      </a:r>
                      <a:endParaRPr lang="en-US" sz="2800" dirty="0"/>
                    </a:p>
                  </a:txBody>
                  <a:tcPr/>
                </a:tc>
                <a:tc>
                  <a:txBody>
                    <a:bodyPr/>
                    <a:lstStyle/>
                    <a:p>
                      <a:pPr algn="r"/>
                      <a:r>
                        <a:rPr lang="en-US" sz="2800" dirty="0" smtClean="0"/>
                        <a:t>1,000</a:t>
                      </a:r>
                      <a:endParaRPr lang="en-US" sz="2800" dirty="0"/>
                    </a:p>
                  </a:txBody>
                  <a:tcPr/>
                </a:tc>
                <a:tc>
                  <a:txBody>
                    <a:bodyPr/>
                    <a:lstStyle/>
                    <a:p>
                      <a:pPr algn="r"/>
                      <a:r>
                        <a:rPr lang="en-US" sz="2800" dirty="0" smtClean="0"/>
                        <a:t>100</a:t>
                      </a:r>
                      <a:endParaRPr lang="en-US" sz="2800" dirty="0"/>
                    </a:p>
                  </a:txBody>
                  <a:tcPr/>
                </a:tc>
                <a:tc>
                  <a:txBody>
                    <a:bodyPr/>
                    <a:lstStyle/>
                    <a:p>
                      <a:pPr algn="r"/>
                      <a:r>
                        <a:rPr lang="en-US" sz="2800" dirty="0" smtClean="0"/>
                        <a:t>100,000</a:t>
                      </a:r>
                      <a:endParaRPr lang="en-US" sz="2800" dirty="0"/>
                    </a:p>
                  </a:txBody>
                  <a:tcPr/>
                </a:tc>
                <a:tc>
                  <a:txBody>
                    <a:bodyPr/>
                    <a:lstStyle/>
                    <a:p>
                      <a:pPr algn="r"/>
                      <a:r>
                        <a:rPr lang="en-US" sz="2800" dirty="0" smtClean="0"/>
                        <a:t>10,000</a:t>
                      </a:r>
                      <a:endParaRPr lang="en-US" sz="2800" dirty="0"/>
                    </a:p>
                  </a:txBody>
                  <a:tcPr/>
                </a:tc>
              </a:tr>
              <a:tr h="572621">
                <a:tc>
                  <a:txBody>
                    <a:bodyPr/>
                    <a:lstStyle/>
                    <a:p>
                      <a:pPr algn="ctr"/>
                      <a:r>
                        <a:rPr lang="en-US" sz="2800" dirty="0" smtClean="0"/>
                        <a:t>B</a:t>
                      </a:r>
                      <a:endParaRPr lang="en-US" sz="2800" dirty="0"/>
                    </a:p>
                  </a:txBody>
                  <a:tcPr/>
                </a:tc>
                <a:tc>
                  <a:txBody>
                    <a:bodyPr/>
                    <a:lstStyle/>
                    <a:p>
                      <a:pPr algn="r"/>
                      <a:r>
                        <a:rPr lang="en-US" sz="2800" dirty="0" smtClean="0"/>
                        <a:t>100</a:t>
                      </a:r>
                      <a:endParaRPr lang="en-US" sz="2800" dirty="0"/>
                    </a:p>
                  </a:txBody>
                  <a:tcPr/>
                </a:tc>
                <a:tc>
                  <a:txBody>
                    <a:bodyPr/>
                    <a:lstStyle/>
                    <a:p>
                      <a:pPr algn="r"/>
                      <a:r>
                        <a:rPr lang="en-US" sz="2800" dirty="0" smtClean="0"/>
                        <a:t>6,000</a:t>
                      </a:r>
                      <a:endParaRPr lang="en-US" sz="2800" dirty="0"/>
                    </a:p>
                  </a:txBody>
                  <a:tcPr/>
                </a:tc>
                <a:tc>
                  <a:txBody>
                    <a:bodyPr/>
                    <a:lstStyle/>
                    <a:p>
                      <a:pPr algn="r"/>
                      <a:r>
                        <a:rPr lang="en-US" sz="2800" dirty="0" smtClean="0"/>
                        <a:t>600,000</a:t>
                      </a:r>
                      <a:endParaRPr lang="en-US" sz="2800" dirty="0"/>
                    </a:p>
                  </a:txBody>
                  <a:tcPr/>
                </a:tc>
                <a:tc>
                  <a:txBody>
                    <a:bodyPr/>
                    <a:lstStyle/>
                    <a:p>
                      <a:pPr algn="r"/>
                      <a:r>
                        <a:rPr lang="en-US" sz="2800" dirty="0" smtClean="0"/>
                        <a:t>60,000</a:t>
                      </a:r>
                      <a:endParaRPr lang="en-US" sz="2800" dirty="0"/>
                    </a:p>
                  </a:txBody>
                  <a:tcPr/>
                </a:tc>
              </a:tr>
            </a:tbl>
          </a:graphicData>
        </a:graphic>
      </p:graphicFrame>
      <p:sp>
        <p:nvSpPr>
          <p:cNvPr id="9" name="TextBox 8"/>
          <p:cNvSpPr txBox="1"/>
          <p:nvPr/>
        </p:nvSpPr>
        <p:spPr>
          <a:xfrm>
            <a:off x="7010400" y="2667000"/>
            <a:ext cx="1447800" cy="1200329"/>
          </a:xfrm>
          <a:prstGeom prst="rect">
            <a:avLst/>
          </a:prstGeom>
          <a:noFill/>
        </p:spPr>
        <p:txBody>
          <a:bodyPr wrap="square" rtlCol="0">
            <a:spAutoFit/>
          </a:bodyPr>
          <a:lstStyle/>
          <a:p>
            <a:r>
              <a:rPr lang="en-US" sz="2400" dirty="0" smtClean="0"/>
              <a:t>As per previous slide.</a:t>
            </a:r>
            <a:endParaRPr lang="en-US" sz="2400" dirty="0"/>
          </a:p>
        </p:txBody>
      </p:sp>
      <p:sp>
        <p:nvSpPr>
          <p:cNvPr id="10" name="TextBox 9"/>
          <p:cNvSpPr txBox="1"/>
          <p:nvPr/>
        </p:nvSpPr>
        <p:spPr>
          <a:xfrm>
            <a:off x="76200" y="4572000"/>
            <a:ext cx="685800" cy="523220"/>
          </a:xfrm>
          <a:prstGeom prst="rect">
            <a:avLst/>
          </a:prstGeom>
          <a:noFill/>
        </p:spPr>
        <p:txBody>
          <a:bodyPr wrap="square" rtlCol="0">
            <a:spAutoFit/>
          </a:bodyPr>
          <a:lstStyle/>
          <a:p>
            <a:r>
              <a:rPr lang="en-US" sz="2800" b="1" dirty="0" smtClean="0"/>
              <a:t>=&gt;</a:t>
            </a:r>
            <a:endParaRPr lang="en-US" sz="2800" b="1" dirty="0"/>
          </a:p>
        </p:txBody>
      </p:sp>
      <p:sp>
        <p:nvSpPr>
          <p:cNvPr id="11" name="Oval 10"/>
          <p:cNvSpPr/>
          <p:nvPr/>
        </p:nvSpPr>
        <p:spPr>
          <a:xfrm>
            <a:off x="2743200" y="3505200"/>
            <a:ext cx="1143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72400" y="5791200"/>
            <a:ext cx="11430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Energy Sources, Cost, </a:t>
            </a:r>
            <a:r>
              <a:rPr lang="el-GR" b="1" dirty="0" smtClean="0">
                <a:solidFill>
                  <a:schemeClr val="tx1"/>
                </a:solidFill>
              </a:rPr>
              <a:t>η</a:t>
            </a:r>
            <a:endParaRPr lang="en-US" b="1" dirty="0" smtClean="0">
              <a:ln w="18000">
                <a:solidFill>
                  <a:schemeClr val="accent2">
                    <a:satMod val="140000"/>
                  </a:schemeClr>
                </a:solidFill>
                <a:prstDash val="solid"/>
                <a:miter lim="800000"/>
              </a:ln>
              <a:solidFill>
                <a:schemeClr val="tx1"/>
              </a:solidFill>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11</a:t>
            </a:fld>
            <a:endParaRPr lang="en-US"/>
          </a:p>
        </p:txBody>
      </p:sp>
      <p:graphicFrame>
        <p:nvGraphicFramePr>
          <p:cNvPr id="6" name="Content Placeholder 5"/>
          <p:cNvGraphicFramePr>
            <a:graphicFrameLocks noGrp="1"/>
          </p:cNvGraphicFramePr>
          <p:nvPr>
            <p:ph idx="1"/>
          </p:nvPr>
        </p:nvGraphicFramePr>
        <p:xfrm>
          <a:off x="457200" y="2590800"/>
          <a:ext cx="8229600" cy="19812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PPE (%)</a:t>
                      </a:r>
                    </a:p>
                    <a:p>
                      <a:pPr algn="ctr"/>
                      <a:endParaRPr lang="en-US" sz="1000" dirty="0" smtClean="0"/>
                    </a:p>
                    <a:p>
                      <a:pPr algn="ctr"/>
                      <a:r>
                        <a:rPr lang="en-US" sz="2000" dirty="0" smtClean="0"/>
                        <a:t>Diesel : Electric</a:t>
                      </a:r>
                      <a:endParaRPr lang="en-US" sz="2000" dirty="0"/>
                    </a:p>
                  </a:txBody>
                  <a:tcPr>
                    <a:solidFill>
                      <a:schemeClr val="tx2"/>
                    </a:solidFill>
                  </a:tcPr>
                </a:tc>
                <a:tc gridSpan="5">
                  <a:txBody>
                    <a:bodyPr/>
                    <a:lstStyle/>
                    <a:p>
                      <a:pPr algn="ctr"/>
                      <a:r>
                        <a:rPr lang="en-US" sz="2000" dirty="0" smtClean="0"/>
                        <a:t>Diesel</a:t>
                      </a:r>
                      <a:r>
                        <a:rPr lang="en-US" sz="2000" baseline="0" dirty="0" smtClean="0"/>
                        <a:t> Cost ($/gal)</a:t>
                      </a: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r>
              <a:tr h="370840">
                <a:tc vMerge="1">
                  <a:txBody>
                    <a:bodyPr/>
                    <a:lstStyle/>
                    <a:p>
                      <a:pPr algn="ctr"/>
                      <a:endParaRPr lang="en-US" sz="2000" dirty="0">
                        <a:solidFill>
                          <a:schemeClr val="bg1"/>
                        </a:solidFill>
                      </a:endParaRPr>
                    </a:p>
                  </a:txBody>
                  <a:tcPr>
                    <a:solidFill>
                      <a:schemeClr val="tx2"/>
                    </a:solidFill>
                  </a:tcPr>
                </a:tc>
                <a:tc>
                  <a:txBody>
                    <a:bodyPr/>
                    <a:lstStyle/>
                    <a:p>
                      <a:pPr algn="ctr"/>
                      <a:r>
                        <a:rPr lang="en-US" sz="2000" dirty="0" smtClean="0"/>
                        <a:t>3.00</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3.50</a:t>
                      </a:r>
                      <a:endParaRPr lang="en-US" sz="2000" dirty="0"/>
                    </a:p>
                  </a:txBody>
                  <a:tcPr/>
                </a:tc>
                <a:tc>
                  <a:txBody>
                    <a:bodyPr/>
                    <a:lstStyle/>
                    <a:p>
                      <a:pPr algn="ctr"/>
                      <a:r>
                        <a:rPr lang="en-US" sz="2000" dirty="0" smtClean="0"/>
                        <a:t>3.75</a:t>
                      </a:r>
                      <a:endParaRPr lang="en-US" sz="2000" dirty="0"/>
                    </a:p>
                  </a:txBody>
                  <a:tcPr/>
                </a:tc>
                <a:tc>
                  <a:txBody>
                    <a:bodyPr/>
                    <a:lstStyle/>
                    <a:p>
                      <a:pPr algn="ctr"/>
                      <a:r>
                        <a:rPr lang="en-US" sz="2000" dirty="0" smtClean="0"/>
                        <a:t>4.00</a:t>
                      </a:r>
                      <a:endParaRPr lang="en-US" sz="2000" dirty="0"/>
                    </a:p>
                  </a:txBody>
                  <a:tcPr/>
                </a:tc>
              </a:tr>
              <a:tr h="370840">
                <a:tc vMerge="1">
                  <a:txBody>
                    <a:bodyPr/>
                    <a:lstStyle/>
                    <a:p>
                      <a:pPr algn="ctr"/>
                      <a:endParaRPr lang="en-US" sz="2000" dirty="0">
                        <a:solidFill>
                          <a:schemeClr val="bg1"/>
                        </a:solidFill>
                      </a:endParaRPr>
                    </a:p>
                  </a:txBody>
                  <a:tcPr>
                    <a:solidFill>
                      <a:schemeClr val="tx2"/>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Equivalent Cost ($/kWh)</a:t>
                      </a:r>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tr>
              <a:tr h="370840">
                <a:tc>
                  <a:txBody>
                    <a:bodyPr/>
                    <a:lstStyle/>
                    <a:p>
                      <a:pPr algn="ctr"/>
                      <a:r>
                        <a:rPr lang="en-US" sz="2000" dirty="0" smtClean="0">
                          <a:solidFill>
                            <a:schemeClr val="bg1"/>
                          </a:solidFill>
                        </a:rPr>
                        <a:t>100 : 100</a:t>
                      </a:r>
                      <a:endParaRPr lang="en-US" sz="2000" dirty="0">
                        <a:solidFill>
                          <a:schemeClr val="bg1"/>
                        </a:solidFill>
                      </a:endParaRPr>
                    </a:p>
                  </a:txBody>
                  <a:tcPr>
                    <a:solidFill>
                      <a:schemeClr val="tx2"/>
                    </a:solidFill>
                  </a:tcPr>
                </a:tc>
                <a:tc>
                  <a:txBody>
                    <a:bodyPr/>
                    <a:lstStyle/>
                    <a:p>
                      <a:pPr algn="ctr"/>
                      <a:r>
                        <a:rPr lang="en-US" dirty="0" smtClean="0"/>
                        <a:t>0.074</a:t>
                      </a:r>
                      <a:endParaRPr lang="en-US" dirty="0"/>
                    </a:p>
                  </a:txBody>
                  <a:tcPr>
                    <a:solidFill>
                      <a:schemeClr val="accent1">
                        <a:lumMod val="20000"/>
                        <a:lumOff val="80000"/>
                      </a:schemeClr>
                    </a:solidFill>
                  </a:tcPr>
                </a:tc>
                <a:tc>
                  <a:txBody>
                    <a:bodyPr/>
                    <a:lstStyle/>
                    <a:p>
                      <a:pPr algn="ctr"/>
                      <a:r>
                        <a:rPr lang="en-US" dirty="0" smtClean="0"/>
                        <a:t>0.080</a:t>
                      </a:r>
                      <a:endParaRPr lang="en-US" dirty="0"/>
                    </a:p>
                  </a:txBody>
                  <a:tcPr>
                    <a:solidFill>
                      <a:schemeClr val="accent1">
                        <a:lumMod val="20000"/>
                        <a:lumOff val="80000"/>
                      </a:schemeClr>
                    </a:solidFill>
                  </a:tcPr>
                </a:tc>
                <a:tc>
                  <a:txBody>
                    <a:bodyPr/>
                    <a:lstStyle/>
                    <a:p>
                      <a:pPr algn="ctr"/>
                      <a:r>
                        <a:rPr lang="en-US" dirty="0" smtClean="0"/>
                        <a:t>0.086</a:t>
                      </a:r>
                      <a:endParaRPr lang="en-US" dirty="0"/>
                    </a:p>
                  </a:txBody>
                  <a:tcPr>
                    <a:solidFill>
                      <a:schemeClr val="accent1">
                        <a:lumMod val="20000"/>
                        <a:lumOff val="80000"/>
                      </a:schemeClr>
                    </a:solidFill>
                  </a:tcPr>
                </a:tc>
                <a:tc>
                  <a:txBody>
                    <a:bodyPr/>
                    <a:lstStyle/>
                    <a:p>
                      <a:pPr algn="ctr"/>
                      <a:r>
                        <a:rPr lang="en-US" dirty="0" smtClean="0"/>
                        <a:t>0.092</a:t>
                      </a:r>
                      <a:endParaRPr lang="en-US" dirty="0"/>
                    </a:p>
                  </a:txBody>
                  <a:tcPr>
                    <a:solidFill>
                      <a:schemeClr val="accent1">
                        <a:lumMod val="20000"/>
                        <a:lumOff val="80000"/>
                      </a:schemeClr>
                    </a:solidFill>
                  </a:tcPr>
                </a:tc>
                <a:tc>
                  <a:txBody>
                    <a:bodyPr/>
                    <a:lstStyle/>
                    <a:p>
                      <a:pPr algn="ctr"/>
                      <a:r>
                        <a:rPr lang="en-US" dirty="0" smtClean="0"/>
                        <a:t>0.098</a:t>
                      </a:r>
                      <a:endParaRPr lang="en-US" dirty="0"/>
                    </a:p>
                  </a:txBody>
                  <a:tcPr>
                    <a:solidFill>
                      <a:schemeClr val="accent1">
                        <a:lumMod val="20000"/>
                        <a:lumOff val="80000"/>
                      </a:schemeClr>
                    </a:solidFill>
                  </a:tcPr>
                </a:tc>
              </a:tr>
              <a:tr h="370840">
                <a:tc>
                  <a:txBody>
                    <a:bodyPr/>
                    <a:lstStyle/>
                    <a:p>
                      <a:pPr algn="ctr"/>
                      <a:r>
                        <a:rPr lang="en-US" sz="2000" dirty="0" smtClean="0">
                          <a:solidFill>
                            <a:schemeClr val="bg1"/>
                          </a:solidFill>
                        </a:rPr>
                        <a:t>23 : 68</a:t>
                      </a:r>
                      <a:endParaRPr lang="en-US" sz="2000" dirty="0">
                        <a:solidFill>
                          <a:schemeClr val="bg1"/>
                        </a:solidFill>
                      </a:endParaRPr>
                    </a:p>
                  </a:txBody>
                  <a:tcPr>
                    <a:solidFill>
                      <a:schemeClr val="tx2"/>
                    </a:solidFill>
                  </a:tcPr>
                </a:tc>
                <a:tc>
                  <a:txBody>
                    <a:bodyPr/>
                    <a:lstStyle/>
                    <a:p>
                      <a:pPr algn="ctr"/>
                      <a:r>
                        <a:rPr lang="en-US" dirty="0" smtClean="0"/>
                        <a:t>0.22</a:t>
                      </a:r>
                      <a:endParaRPr lang="en-US" dirty="0"/>
                    </a:p>
                  </a:txBody>
                  <a:tcPr>
                    <a:solidFill>
                      <a:schemeClr val="accent1">
                        <a:lumMod val="20000"/>
                        <a:lumOff val="80000"/>
                      </a:schemeClr>
                    </a:solidFill>
                  </a:tcPr>
                </a:tc>
                <a:tc>
                  <a:txBody>
                    <a:bodyPr/>
                    <a:lstStyle/>
                    <a:p>
                      <a:pPr algn="ctr"/>
                      <a:r>
                        <a:rPr lang="en-US" dirty="0" smtClean="0"/>
                        <a:t>0.24</a:t>
                      </a:r>
                      <a:endParaRPr lang="en-US" dirty="0"/>
                    </a:p>
                  </a:txBody>
                  <a:tcPr>
                    <a:solidFill>
                      <a:schemeClr val="accent1">
                        <a:lumMod val="20000"/>
                        <a:lumOff val="80000"/>
                      </a:schemeClr>
                    </a:solidFill>
                  </a:tcPr>
                </a:tc>
                <a:tc>
                  <a:txBody>
                    <a:bodyPr/>
                    <a:lstStyle/>
                    <a:p>
                      <a:pPr algn="ctr"/>
                      <a:r>
                        <a:rPr lang="en-US" dirty="0" smtClean="0"/>
                        <a:t>0.25</a:t>
                      </a:r>
                      <a:endParaRPr lang="en-US" dirty="0"/>
                    </a:p>
                  </a:txBody>
                  <a:tcPr>
                    <a:solidFill>
                      <a:schemeClr val="accent1">
                        <a:lumMod val="20000"/>
                        <a:lumOff val="80000"/>
                      </a:schemeClr>
                    </a:solidFill>
                  </a:tcPr>
                </a:tc>
                <a:tc>
                  <a:txBody>
                    <a:bodyPr/>
                    <a:lstStyle/>
                    <a:p>
                      <a:pPr algn="ctr"/>
                      <a:r>
                        <a:rPr lang="en-US" dirty="0" smtClean="0"/>
                        <a:t>0.27</a:t>
                      </a:r>
                      <a:endParaRPr lang="en-US" dirty="0"/>
                    </a:p>
                  </a:txBody>
                  <a:tcPr>
                    <a:solidFill>
                      <a:schemeClr val="accent1">
                        <a:lumMod val="20000"/>
                        <a:lumOff val="80000"/>
                      </a:schemeClr>
                    </a:solidFill>
                  </a:tcPr>
                </a:tc>
                <a:tc>
                  <a:txBody>
                    <a:bodyPr/>
                    <a:lstStyle/>
                    <a:p>
                      <a:pPr algn="ctr"/>
                      <a:r>
                        <a:rPr lang="en-US" dirty="0" smtClean="0"/>
                        <a:t>0.29</a:t>
                      </a:r>
                      <a:endParaRPr lang="en-US" dirty="0"/>
                    </a:p>
                  </a:txBody>
                  <a:tcPr>
                    <a:solidFill>
                      <a:schemeClr val="accent1">
                        <a:lumMod val="20000"/>
                        <a:lumOff val="80000"/>
                      </a:schemeClr>
                    </a:solidFill>
                  </a:tcPr>
                </a:tc>
              </a:tr>
            </a:tbl>
          </a:graphicData>
        </a:graphic>
      </p:graphicFrame>
      <p:sp>
        <p:nvSpPr>
          <p:cNvPr id="7" name="TextBox 6"/>
          <p:cNvSpPr txBox="1"/>
          <p:nvPr/>
        </p:nvSpPr>
        <p:spPr>
          <a:xfrm>
            <a:off x="0" y="1450538"/>
            <a:ext cx="9144000" cy="1292662"/>
          </a:xfrm>
          <a:prstGeom prst="rect">
            <a:avLst/>
          </a:prstGeom>
          <a:noFill/>
        </p:spPr>
        <p:txBody>
          <a:bodyPr wrap="square" rtlCol="0">
            <a:spAutoFit/>
          </a:bodyPr>
          <a:lstStyle/>
          <a:p>
            <a:pPr algn="ctr"/>
            <a:r>
              <a:rPr lang="en-US" sz="2400" dirty="0" smtClean="0"/>
              <a:t>Equivalent Cost Example for Specific Case !</a:t>
            </a:r>
          </a:p>
          <a:p>
            <a:pPr algn="ctr"/>
            <a:endParaRPr lang="en-US" sz="1600" dirty="0" smtClean="0"/>
          </a:p>
          <a:p>
            <a:pPr algn="ctr"/>
            <a:r>
              <a:rPr lang="en-US" sz="2000" dirty="0" smtClean="0"/>
              <a:t>PPE = Pumping Plant Efficiency</a:t>
            </a:r>
            <a:endParaRPr lang="en-US" sz="2400" dirty="0" smtClean="0"/>
          </a:p>
          <a:p>
            <a:pPr algn="ctr"/>
            <a:endParaRPr lang="en-US" dirty="0" smtClean="0"/>
          </a:p>
        </p:txBody>
      </p:sp>
      <p:graphicFrame>
        <p:nvGraphicFramePr>
          <p:cNvPr id="8" name="Table 7"/>
          <p:cNvGraphicFramePr>
            <a:graphicFrameLocks noGrp="1"/>
          </p:cNvGraphicFramePr>
          <p:nvPr/>
        </p:nvGraphicFramePr>
        <p:xfrm>
          <a:off x="1524000" y="4800600"/>
          <a:ext cx="6571933" cy="1371600"/>
        </p:xfrm>
        <a:graphic>
          <a:graphicData uri="http://schemas.openxmlformats.org/drawingml/2006/table">
            <a:tbl>
              <a:tblPr firstRow="1" bandRow="1">
                <a:tableStyleId>{5C22544A-7EE6-4342-B048-85BDC9FD1C3A}</a:tableStyleId>
              </a:tblPr>
              <a:tblGrid>
                <a:gridCol w="1524000"/>
                <a:gridCol w="1999933"/>
                <a:gridCol w="1524000"/>
                <a:gridCol w="1524000"/>
              </a:tblGrid>
              <a:tr h="306761">
                <a:tc>
                  <a:txBody>
                    <a:bodyPr/>
                    <a:lstStyle/>
                    <a:p>
                      <a:pPr algn="ctr"/>
                      <a:r>
                        <a:rPr lang="en-US" dirty="0" smtClean="0"/>
                        <a:t>Energy Type</a:t>
                      </a:r>
                      <a:endParaRPr lang="en-US" dirty="0"/>
                    </a:p>
                  </a:txBody>
                  <a:tcPr/>
                </a:tc>
                <a:tc>
                  <a:txBody>
                    <a:bodyPr/>
                    <a:lstStyle/>
                    <a:p>
                      <a:pPr algn="ctr"/>
                      <a:r>
                        <a:rPr lang="en-US" dirty="0" smtClean="0"/>
                        <a:t>Density</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Total Btu</a:t>
                      </a:r>
                      <a:endParaRPr lang="en-US" dirty="0"/>
                    </a:p>
                  </a:txBody>
                  <a:tcPr/>
                </a:tc>
              </a:tr>
              <a:tr h="306761">
                <a:tc>
                  <a:txBody>
                    <a:bodyPr/>
                    <a:lstStyle/>
                    <a:p>
                      <a:r>
                        <a:rPr lang="en-US" dirty="0" smtClean="0"/>
                        <a:t>Diesel</a:t>
                      </a:r>
                      <a:endParaRPr lang="en-US" dirty="0"/>
                    </a:p>
                  </a:txBody>
                  <a:tcPr/>
                </a:tc>
                <a:tc>
                  <a:txBody>
                    <a:bodyPr/>
                    <a:lstStyle/>
                    <a:p>
                      <a:pPr algn="ctr"/>
                      <a:r>
                        <a:rPr lang="en-US" dirty="0" smtClean="0"/>
                        <a:t>139,000 Btu/</a:t>
                      </a:r>
                      <a:r>
                        <a:rPr lang="en-US" dirty="0" err="1" smtClean="0"/>
                        <a:t>gal_d</a:t>
                      </a:r>
                      <a:endParaRPr lang="en-US" dirty="0"/>
                    </a:p>
                  </a:txBody>
                  <a:tcPr/>
                </a:tc>
                <a:tc>
                  <a:txBody>
                    <a:bodyPr/>
                    <a:lstStyle/>
                    <a:p>
                      <a:pPr algn="ctr"/>
                      <a:r>
                        <a:rPr lang="en-US" dirty="0" smtClean="0"/>
                        <a:t>1 gal</a:t>
                      </a:r>
                      <a:endParaRPr lang="en-US" dirty="0"/>
                    </a:p>
                  </a:txBody>
                  <a:tcPr/>
                </a:tc>
                <a:tc>
                  <a:txBody>
                    <a:bodyPr/>
                    <a:lstStyle/>
                    <a:p>
                      <a:pPr algn="r"/>
                      <a:r>
                        <a:rPr lang="en-US" dirty="0" smtClean="0"/>
                        <a:t>139,000</a:t>
                      </a:r>
                      <a:endParaRPr lang="en-US" dirty="0"/>
                    </a:p>
                  </a:txBody>
                  <a:tcPr/>
                </a:tc>
              </a:tr>
              <a:tr h="529478">
                <a:tc>
                  <a:txBody>
                    <a:bodyPr/>
                    <a:lstStyle/>
                    <a:p>
                      <a:r>
                        <a:rPr lang="en-US" dirty="0" smtClean="0"/>
                        <a:t>Electricity</a:t>
                      </a:r>
                      <a:endParaRPr lang="en-US" dirty="0"/>
                    </a:p>
                  </a:txBody>
                  <a:tcPr/>
                </a:tc>
                <a:tc>
                  <a:txBody>
                    <a:bodyPr/>
                    <a:lstStyle/>
                    <a:p>
                      <a:pPr algn="ctr"/>
                      <a:r>
                        <a:rPr lang="en-US" dirty="0" smtClean="0"/>
                        <a:t>3,413 Btu/kWh</a:t>
                      </a:r>
                      <a:endParaRPr lang="en-US" dirty="0"/>
                    </a:p>
                  </a:txBody>
                  <a:tcPr/>
                </a:tc>
                <a:tc>
                  <a:txBody>
                    <a:bodyPr/>
                    <a:lstStyle/>
                    <a:p>
                      <a:pPr algn="ctr"/>
                      <a:r>
                        <a:rPr lang="en-US" dirty="0" smtClean="0"/>
                        <a:t>41 kWh</a:t>
                      </a:r>
                    </a:p>
                    <a:p>
                      <a:pPr algn="ctr"/>
                      <a:endParaRPr lang="en-US" dirty="0"/>
                    </a:p>
                  </a:txBody>
                  <a:tcPr/>
                </a:tc>
                <a:tc>
                  <a:txBody>
                    <a:bodyPr/>
                    <a:lstStyle/>
                    <a:p>
                      <a:pPr algn="r"/>
                      <a:r>
                        <a:rPr lang="en-US" dirty="0" smtClean="0"/>
                        <a:t>139,000</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Changing Energy Sources</a:t>
            </a:r>
          </a:p>
        </p:txBody>
      </p:sp>
      <p:sp>
        <p:nvSpPr>
          <p:cNvPr id="24579" name="Content Placeholder 2"/>
          <p:cNvSpPr>
            <a:spLocks noGrp="1"/>
          </p:cNvSpPr>
          <p:nvPr>
            <p:ph idx="1"/>
          </p:nvPr>
        </p:nvSpPr>
        <p:spPr>
          <a:xfrm>
            <a:off x="457200" y="1219200"/>
            <a:ext cx="8229600" cy="5410200"/>
          </a:xfrm>
        </p:spPr>
        <p:txBody>
          <a:bodyPr>
            <a:normAutofit lnSpcReduction="10000"/>
          </a:bodyPr>
          <a:lstStyle/>
          <a:p>
            <a:pPr marL="692150" indent="-692150">
              <a:buNone/>
            </a:pPr>
            <a:r>
              <a:rPr lang="en-US" sz="3200" dirty="0" smtClean="0">
                <a:latin typeface="Arial" pitchFamily="34" charset="0"/>
                <a:cs typeface="Arial" pitchFamily="34" charset="0"/>
              </a:rPr>
              <a:t>Q:	If electricity is less than 0.20 $/kWh why not dump the diesel?</a:t>
            </a:r>
          </a:p>
          <a:p>
            <a:pPr marL="692150" indent="-692150">
              <a:buNone/>
            </a:pPr>
            <a:r>
              <a:rPr lang="en-US" sz="3200" dirty="0" smtClean="0">
                <a:latin typeface="Arial" pitchFamily="34" charset="0"/>
                <a:cs typeface="Arial" pitchFamily="34" charset="0"/>
              </a:rPr>
              <a:t>A:	Power lines are Costly!</a:t>
            </a:r>
          </a:p>
          <a:p>
            <a:pPr marL="692150" indent="-692150" algn="ctr">
              <a:buNone/>
            </a:pPr>
            <a:endParaRPr lang="en-US" sz="1600" dirty="0" smtClean="0">
              <a:latin typeface="Arial" pitchFamily="34" charset="0"/>
              <a:cs typeface="Arial" pitchFamily="34" charset="0"/>
            </a:endParaRPr>
          </a:p>
          <a:p>
            <a:pPr marL="692150" indent="-692150" algn="ctr">
              <a:buNone/>
            </a:pPr>
            <a:r>
              <a:rPr lang="en-US" sz="2800" dirty="0" smtClean="0">
                <a:latin typeface="Arial" pitchFamily="34" charset="0"/>
                <a:cs typeface="Arial" pitchFamily="34" charset="0"/>
              </a:rPr>
              <a:t>15,000 to 40,000 $/mile</a:t>
            </a:r>
          </a:p>
          <a:p>
            <a:pPr marL="692150" indent="-692150" algn="ctr">
              <a:buNone/>
            </a:pPr>
            <a:r>
              <a:rPr lang="en-US" sz="2800" dirty="0" smtClean="0">
                <a:latin typeface="Arial" pitchFamily="34" charset="0"/>
                <a:cs typeface="Arial" pitchFamily="34" charset="0"/>
              </a:rPr>
              <a:t>(site &amp; utility specific)</a:t>
            </a:r>
          </a:p>
          <a:p>
            <a:pPr algn="ctr">
              <a:buNone/>
            </a:pPr>
            <a:endParaRPr lang="en-US" sz="1600" dirty="0" smtClean="0">
              <a:latin typeface="Arial" pitchFamily="34" charset="0"/>
              <a:cs typeface="Arial" pitchFamily="34" charset="0"/>
            </a:endParaRPr>
          </a:p>
          <a:p>
            <a:pPr algn="ctr">
              <a:buNone/>
            </a:pPr>
            <a:r>
              <a:rPr lang="en-US" sz="3200" dirty="0" smtClean="0">
                <a:latin typeface="Arial" pitchFamily="34" charset="0"/>
                <a:cs typeface="Arial" pitchFamily="34" charset="0"/>
              </a:rPr>
              <a:t>Landowner’s more direct concern?</a:t>
            </a:r>
          </a:p>
          <a:p>
            <a:pPr algn="ctr"/>
            <a:endParaRPr lang="en-US" sz="1600" dirty="0" smtClean="0">
              <a:latin typeface="Arial" pitchFamily="34" charset="0"/>
              <a:cs typeface="Arial" pitchFamily="34" charset="0"/>
            </a:endParaRPr>
          </a:p>
          <a:p>
            <a:pPr marL="1371600">
              <a:buNone/>
              <a:tabLst>
                <a:tab pos="7315200" algn="r"/>
                <a:tab pos="8229600" algn="r"/>
              </a:tabLst>
            </a:pPr>
            <a:r>
              <a:rPr lang="en-US" sz="2000" dirty="0" smtClean="0">
                <a:latin typeface="Arial" pitchFamily="34" charset="0"/>
                <a:cs typeface="Arial" pitchFamily="34" charset="0"/>
              </a:rPr>
              <a:t>$</a:t>
            </a:r>
            <a:r>
              <a:rPr lang="en-US" sz="1600" dirty="0" smtClean="0">
                <a:latin typeface="Arial" pitchFamily="34" charset="0"/>
                <a:cs typeface="Arial" pitchFamily="34" charset="0"/>
              </a:rPr>
              <a:t>_irrigation</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yr•acre</a:t>
            </a:r>
            <a:r>
              <a:rPr lang="en-US" sz="2000" dirty="0" smtClean="0">
                <a:latin typeface="Arial" pitchFamily="34" charset="0"/>
                <a:cs typeface="Arial" pitchFamily="34" charset="0"/>
              </a:rPr>
              <a:t>-foot	water basis</a:t>
            </a:r>
          </a:p>
          <a:p>
            <a:pPr marL="1371600">
              <a:buNone/>
              <a:tabLst>
                <a:tab pos="7315200" algn="r"/>
                <a:tab pos="8229600" algn="r"/>
              </a:tabLst>
            </a:pPr>
            <a:r>
              <a:rPr lang="en-US" sz="2000" dirty="0" smtClean="0">
                <a:latin typeface="Arial" pitchFamily="34" charset="0"/>
                <a:cs typeface="Arial" pitchFamily="34" charset="0"/>
              </a:rPr>
              <a:t>$</a:t>
            </a:r>
            <a:r>
              <a:rPr lang="en-US" sz="1600" dirty="0" smtClean="0">
                <a:latin typeface="Arial" pitchFamily="34" charset="0"/>
                <a:cs typeface="Arial" pitchFamily="34" charset="0"/>
              </a:rPr>
              <a:t>_irrigation</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yr•acre</a:t>
            </a:r>
            <a:r>
              <a:rPr lang="en-US" sz="2000" dirty="0" smtClean="0">
                <a:latin typeface="Arial" pitchFamily="34" charset="0"/>
                <a:cs typeface="Arial" pitchFamily="34" charset="0"/>
              </a:rPr>
              <a:t>	land basis</a:t>
            </a:r>
          </a:p>
          <a:p>
            <a:pPr marL="1371600">
              <a:buNone/>
              <a:tabLst>
                <a:tab pos="7315200" algn="r"/>
                <a:tab pos="8229600" algn="r"/>
              </a:tabLst>
            </a:pPr>
            <a:r>
              <a:rPr lang="en-US" sz="2000" dirty="0" smtClean="0">
                <a:latin typeface="Arial" pitchFamily="34" charset="0"/>
                <a:cs typeface="Arial" pitchFamily="34" charset="0"/>
              </a:rPr>
              <a:t>$</a:t>
            </a:r>
            <a:r>
              <a:rPr lang="en-US" sz="1600" dirty="0" smtClean="0">
                <a:latin typeface="Arial" pitchFamily="34" charset="0"/>
                <a:cs typeface="Arial" pitchFamily="34" charset="0"/>
              </a:rPr>
              <a:t>_irrigation</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yr•bushel</a:t>
            </a:r>
            <a:r>
              <a:rPr lang="en-US" sz="2000" dirty="0" smtClean="0">
                <a:latin typeface="Arial" pitchFamily="34" charset="0"/>
                <a:cs typeface="Arial" pitchFamily="34" charset="0"/>
              </a:rPr>
              <a:t>	yield basis</a:t>
            </a:r>
          </a:p>
          <a:p>
            <a:pPr algn="ctr">
              <a:buNone/>
            </a:pPr>
            <a:r>
              <a:rPr lang="en-US" sz="2400" dirty="0" smtClean="0">
                <a:latin typeface="Arial" pitchFamily="34" charset="0"/>
                <a:cs typeface="Arial" pitchFamily="34" charset="0"/>
              </a:rPr>
              <a:t>or…?</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NRCS Energy Webinars (2011)</a:t>
            </a:r>
          </a:p>
        </p:txBody>
      </p:sp>
      <p:sp>
        <p:nvSpPr>
          <p:cNvPr id="24579" name="Content Placeholder 2"/>
          <p:cNvSpPr>
            <a:spLocks noGrp="1"/>
          </p:cNvSpPr>
          <p:nvPr>
            <p:ph idx="1"/>
          </p:nvPr>
        </p:nvSpPr>
        <p:spPr>
          <a:xfrm>
            <a:off x="457200" y="1066800"/>
            <a:ext cx="8229600" cy="5638800"/>
          </a:xfrm>
        </p:spPr>
        <p:txBody>
          <a:bodyPr>
            <a:normAutofit fontScale="92500" lnSpcReduction="10000"/>
          </a:bodyPr>
          <a:lstStyle/>
          <a:p>
            <a:pPr>
              <a:buNone/>
            </a:pPr>
            <a:endParaRPr lang="en-US" sz="1700" dirty="0" smtClean="0">
              <a:latin typeface="Arial" pitchFamily="34" charset="0"/>
              <a:cs typeface="Arial" pitchFamily="34" charset="0"/>
            </a:endParaRPr>
          </a:p>
          <a:p>
            <a:pPr>
              <a:buNone/>
            </a:pPr>
            <a:r>
              <a:rPr lang="en-US" sz="3200" dirty="0" smtClean="0">
                <a:latin typeface="Arial" pitchFamily="34" charset="0"/>
                <a:cs typeface="Arial" pitchFamily="34" charset="0"/>
              </a:rPr>
              <a:t>Energy SharePoint Site (West NTSC)</a:t>
            </a:r>
          </a:p>
          <a:p>
            <a:pPr>
              <a:buNone/>
            </a:pPr>
            <a:r>
              <a:rPr lang="en-US" sz="2800" dirty="0" smtClean="0">
                <a:latin typeface="Arial" pitchFamily="34" charset="0"/>
                <a:cs typeface="Arial" pitchFamily="34" charset="0"/>
              </a:rPr>
              <a:t>	[https://nrcs.sc.egov.usda.gov/st/wntsc/energy/default.aspx] (…Training &gt; Web meetings…)</a:t>
            </a:r>
          </a:p>
          <a:p>
            <a:pPr>
              <a:buNone/>
            </a:pPr>
            <a:endParaRPr lang="en-US" sz="2200" dirty="0" smtClean="0">
              <a:latin typeface="Arial" pitchFamily="34" charset="0"/>
              <a:cs typeface="Arial" pitchFamily="34" charset="0"/>
            </a:endParaRPr>
          </a:p>
          <a:p>
            <a:pPr marL="1371600" lvl="1" indent="-977900">
              <a:buNone/>
            </a:pPr>
            <a:r>
              <a:rPr lang="en-US" sz="3000" dirty="0" smtClean="0">
                <a:latin typeface="Arial" pitchFamily="34" charset="0"/>
                <a:cs typeface="Arial" pitchFamily="34" charset="0"/>
              </a:rPr>
              <a:t>4/24	</a:t>
            </a:r>
            <a:r>
              <a:rPr lang="en-US" sz="3000" dirty="0" err="1" smtClean="0">
                <a:latin typeface="Arial" pitchFamily="34" charset="0"/>
                <a:cs typeface="Arial" pitchFamily="34" charset="0"/>
              </a:rPr>
              <a:t>Bioenergy</a:t>
            </a:r>
            <a:r>
              <a:rPr lang="en-US" sz="3000" dirty="0" smtClean="0">
                <a:latin typeface="Arial" pitchFamily="34" charset="0"/>
                <a:cs typeface="Arial" pitchFamily="34" charset="0"/>
              </a:rPr>
              <a:t> Atlas (NREL)</a:t>
            </a:r>
          </a:p>
          <a:p>
            <a:pPr marL="1371600" lvl="1" indent="-977900">
              <a:buNone/>
            </a:pPr>
            <a:r>
              <a:rPr lang="en-US" sz="3000" dirty="0" smtClean="0">
                <a:latin typeface="Arial" pitchFamily="34" charset="0"/>
                <a:cs typeface="Arial" pitchFamily="34" charset="0"/>
              </a:rPr>
              <a:t>5/19	Solar PV Site Assessment (NREL)</a:t>
            </a:r>
          </a:p>
          <a:p>
            <a:pPr marL="1371600" lvl="1" indent="-977900">
              <a:buNone/>
            </a:pPr>
            <a:r>
              <a:rPr lang="en-US" sz="3000" dirty="0" smtClean="0">
                <a:latin typeface="Arial" pitchFamily="34" charset="0"/>
                <a:cs typeface="Arial" pitchFamily="34" charset="0"/>
              </a:rPr>
              <a:t>6/8	Energy Policy and Basics</a:t>
            </a:r>
          </a:p>
          <a:p>
            <a:pPr marL="1371600" lvl="1" indent="-977900">
              <a:buNone/>
            </a:pPr>
            <a:r>
              <a:rPr lang="en-US" sz="3000" dirty="0" smtClean="0">
                <a:latin typeface="Arial" pitchFamily="34" charset="0"/>
                <a:cs typeface="Arial" pitchFamily="34" charset="0"/>
              </a:rPr>
              <a:t>6/9	Programs Support for Energy</a:t>
            </a:r>
          </a:p>
          <a:p>
            <a:pPr marL="1371600" lvl="1" indent="-977900">
              <a:buNone/>
            </a:pPr>
            <a:r>
              <a:rPr lang="en-US" sz="3000" dirty="0" smtClean="0">
                <a:latin typeface="Arial" pitchFamily="34" charset="0"/>
                <a:cs typeface="Arial" pitchFamily="34" charset="0"/>
              </a:rPr>
              <a:t>6/15	Energy in CPS</a:t>
            </a:r>
          </a:p>
          <a:p>
            <a:pPr marL="1371600" lvl="1" indent="-977900">
              <a:buNone/>
            </a:pPr>
            <a:r>
              <a:rPr lang="en-US" sz="3000" dirty="0" smtClean="0">
                <a:latin typeface="Arial" pitchFamily="34" charset="0"/>
                <a:cs typeface="Arial" pitchFamily="34" charset="0"/>
              </a:rPr>
              <a:t>7/13	Energy Tools</a:t>
            </a:r>
          </a:p>
          <a:p>
            <a:pPr marL="1371600" lvl="1" indent="-977900">
              <a:buNone/>
            </a:pPr>
            <a:r>
              <a:rPr lang="en-US" sz="3000" dirty="0" smtClean="0">
                <a:latin typeface="Arial" pitchFamily="34" charset="0"/>
                <a:cs typeface="Arial" pitchFamily="34" charset="0"/>
              </a:rPr>
              <a:t>7/27	Energy Conservation in Irrigation</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p:txBody>
          <a:bodyPr/>
          <a:lstStyle/>
          <a:p>
            <a:endParaRPr lang="en-US" smtClean="0">
              <a:solidFill>
                <a:schemeClr val="bg1"/>
              </a:solidFill>
            </a:endParaRPr>
          </a:p>
          <a:p>
            <a:endParaRPr lang="en-US" smtClean="0">
              <a:solidFill>
                <a:schemeClr val="bg1"/>
              </a:solidFill>
            </a:endParaRPr>
          </a:p>
        </p:txBody>
      </p:sp>
      <p:pic>
        <p:nvPicPr>
          <p:cNvPr id="69639" name="Picture 7" descr="C:\Documents and Settings\stefanie.aschmann\Local Settings\Temporary Internet Files\Content.IE5\GT2ZS92B\MC900078622[1].wmf"/>
          <p:cNvPicPr>
            <a:picLocks noChangeAspect="1" noChangeArrowheads="1"/>
          </p:cNvPicPr>
          <p:nvPr/>
        </p:nvPicPr>
        <p:blipFill>
          <a:blip r:embed="rId3" cstate="print"/>
          <a:srcRect/>
          <a:stretch>
            <a:fillRect/>
          </a:stretch>
        </p:blipFill>
        <p:spPr bwMode="auto">
          <a:xfrm>
            <a:off x="6324600" y="1643062"/>
            <a:ext cx="1857375" cy="3995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pPr>
              <a:defRPr/>
            </a:pPr>
            <a:fld id="{FD5E6728-BC8F-4900-BB90-185933327831}" type="slidenum">
              <a:rPr lang="en-US" smtClean="0"/>
              <a:pPr>
                <a:defRPr/>
              </a:pPr>
              <a:t>14</a:t>
            </a:fld>
            <a:endParaRPr lang="en-US"/>
          </a:p>
        </p:txBody>
      </p:sp>
      <p:sp>
        <p:nvSpPr>
          <p:cNvPr id="8" name="Title 1"/>
          <p:cNvSpPr txBox="1">
            <a:spLocks/>
          </p:cNvSpPr>
          <p:nvPr/>
        </p:nvSpPr>
        <p:spPr>
          <a:xfrm>
            <a:off x="0" y="0"/>
            <a:ext cx="9144000" cy="990600"/>
          </a:xfrm>
          <a:prstGeom prst="rect">
            <a:avLst/>
          </a:prstGeom>
        </p:spPr>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w="18000">
                  <a:solidFill>
                    <a:schemeClr val="accent2">
                      <a:satMod val="140000"/>
                    </a:schemeClr>
                  </a:solidFill>
                  <a:prstDash val="solid"/>
                  <a:miter lim="800000"/>
                </a:ln>
                <a:solidFill>
                  <a:sysClr val="windowText" lastClr="000000"/>
                </a:solidFill>
                <a:effectLst/>
                <a:uLnTx/>
                <a:uFillTx/>
                <a:latin typeface="+mj-lt"/>
                <a:ea typeface="+mj-ea"/>
                <a:cs typeface="+mj-cs"/>
              </a:rPr>
              <a:t>Questions – now</a:t>
            </a:r>
            <a:r>
              <a:rPr kumimoji="0" lang="en-US" sz="5000" b="1" i="0" u="none" strike="noStrike" kern="1200" cap="none" spc="0" normalizeH="0" noProof="0" dirty="0" smtClean="0">
                <a:ln w="18000">
                  <a:solidFill>
                    <a:schemeClr val="accent2">
                      <a:satMod val="140000"/>
                    </a:schemeClr>
                  </a:solidFill>
                  <a:prstDash val="solid"/>
                  <a:miter lim="800000"/>
                </a:ln>
                <a:solidFill>
                  <a:sysClr val="windowText" lastClr="000000"/>
                </a:solidFill>
                <a:effectLst/>
                <a:uLnTx/>
                <a:uFillTx/>
                <a:latin typeface="+mj-lt"/>
                <a:ea typeface="+mj-ea"/>
                <a:cs typeface="+mj-cs"/>
              </a:rPr>
              <a:t> | later</a:t>
            </a:r>
            <a:endParaRPr kumimoji="0" lang="en-US" sz="5000" b="1" i="0" u="none" strike="noStrike" kern="1200" cap="none" spc="0" normalizeH="0" baseline="0" noProof="0" dirty="0" smtClean="0">
              <a:ln w="18000">
                <a:solidFill>
                  <a:schemeClr val="accent2">
                    <a:satMod val="140000"/>
                  </a:schemeClr>
                </a:solidFill>
                <a:prstDash val="solid"/>
                <a:miter lim="800000"/>
              </a:ln>
              <a:solidFill>
                <a:sysClr val="windowText" lastClr="000000"/>
              </a:solidFill>
              <a:effectLst/>
              <a:uLnTx/>
              <a:uFillTx/>
              <a:latin typeface="+mj-lt"/>
              <a:ea typeface="+mj-ea"/>
              <a:cs typeface="+mj-cs"/>
            </a:endParaRPr>
          </a:p>
        </p:txBody>
      </p:sp>
      <p:sp>
        <p:nvSpPr>
          <p:cNvPr id="9" name="Content Placeholder 2"/>
          <p:cNvSpPr txBox="1">
            <a:spLocks/>
          </p:cNvSpPr>
          <p:nvPr/>
        </p:nvSpPr>
        <p:spPr>
          <a:xfrm>
            <a:off x="152400" y="1219200"/>
            <a:ext cx="5181600" cy="5410200"/>
          </a:xfrm>
          <a:prstGeom prst="rect">
            <a:avLst/>
          </a:prstGeom>
          <a:ln>
            <a:solidFill>
              <a:schemeClr val="accent1">
                <a:lumMod val="40000"/>
                <a:lumOff val="60000"/>
              </a:schemeClr>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600" b="0" i="0" u="sng" strike="noStrike" kern="1200" cap="none" spc="0" normalizeH="0" baseline="0" noProof="0" dirty="0" smtClean="0">
                <a:ln>
                  <a:noFill/>
                </a:ln>
                <a:solidFill>
                  <a:schemeClr val="accent1"/>
                </a:solidFill>
                <a:effectLst/>
                <a:uLnTx/>
                <a:uFillTx/>
                <a:latin typeface="+mn-lt"/>
                <a:ea typeface="+mn-ea"/>
                <a:cs typeface="+mn-cs"/>
              </a:rPr>
              <a:t>West NTSC contacts</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Stefanie Aschmann</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Leader</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Energy Technology Development Team</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rgbClr val="FF0000"/>
                </a:solidFill>
                <a:effectLst/>
                <a:uLnTx/>
                <a:uFillTx/>
                <a:latin typeface="+mn-lt"/>
                <a:ea typeface="+mn-ea"/>
                <a:cs typeface="+mn-cs"/>
              </a:rPr>
              <a:t>stefanie.aschmann@por.usda.gov</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503.273.2408</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Kip Pheil</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Energy Specialist</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rgbClr val="FF0000"/>
                </a:solidFill>
                <a:effectLst/>
                <a:uLnTx/>
                <a:uFillTx/>
                <a:latin typeface="+mn-lt"/>
                <a:ea typeface="+mn-ea"/>
                <a:cs typeface="+mn-cs"/>
              </a:rPr>
              <a:t>kenneth.pheil@por.usda.gov</a:t>
            </a:r>
          </a:p>
          <a:p>
            <a:pPr marL="735013"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503.273.2437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Reference Information</a:t>
            </a:r>
          </a:p>
        </p:txBody>
      </p:sp>
      <p:sp>
        <p:nvSpPr>
          <p:cNvPr id="24579" name="Content Placeholder 2"/>
          <p:cNvSpPr>
            <a:spLocks noGrp="1"/>
          </p:cNvSpPr>
          <p:nvPr>
            <p:ph idx="1"/>
          </p:nvPr>
        </p:nvSpPr>
        <p:spPr>
          <a:xfrm>
            <a:off x="457200" y="1066800"/>
            <a:ext cx="8229600" cy="5638800"/>
          </a:xfrm>
        </p:spPr>
        <p:txBody>
          <a:bodyPr>
            <a:normAutofit/>
          </a:bodyPr>
          <a:lstStyle/>
          <a:p>
            <a:endParaRPr lang="en-US" sz="2000" dirty="0" smtClean="0">
              <a:latin typeface="Arial" pitchFamily="34" charset="0"/>
              <a:cs typeface="Arial" pitchFamily="34" charset="0"/>
            </a:endParaRPr>
          </a:p>
          <a:p>
            <a:r>
              <a:rPr lang="en-US" sz="3200" dirty="0" smtClean="0">
                <a:latin typeface="Arial" pitchFamily="34" charset="0"/>
                <a:cs typeface="Arial" pitchFamily="34" charset="0"/>
              </a:rPr>
              <a:t>This and the following slides are not part of the formal presentation.</a:t>
            </a:r>
          </a:p>
          <a:p>
            <a:endParaRPr lang="en-US" sz="1800" dirty="0" smtClean="0">
              <a:latin typeface="Arial" pitchFamily="34" charset="0"/>
              <a:cs typeface="Arial" pitchFamily="34" charset="0"/>
            </a:endParaRPr>
          </a:p>
          <a:p>
            <a:r>
              <a:rPr lang="en-US" sz="3200" dirty="0" smtClean="0">
                <a:latin typeface="Arial" pitchFamily="34" charset="0"/>
                <a:cs typeface="Arial" pitchFamily="34" charset="0"/>
              </a:rPr>
              <a:t>Possible “A” during Q&amp;A sessions.</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Units for Counting Energy</a:t>
            </a:r>
          </a:p>
        </p:txBody>
      </p:sp>
      <p:sp>
        <p:nvSpPr>
          <p:cNvPr id="24579" name="Content Placeholder 2"/>
          <p:cNvSpPr>
            <a:spLocks noGrp="1"/>
          </p:cNvSpPr>
          <p:nvPr>
            <p:ph idx="1"/>
          </p:nvPr>
        </p:nvSpPr>
        <p:spPr>
          <a:xfrm>
            <a:off x="457200" y="1066800"/>
            <a:ext cx="8229600" cy="5638800"/>
          </a:xfrm>
        </p:spPr>
        <p:txBody>
          <a:bodyPr>
            <a:normAutofit/>
          </a:bodyPr>
          <a:lstStyle/>
          <a:p>
            <a:r>
              <a:rPr lang="en-US" sz="3200" dirty="0" smtClean="0">
                <a:latin typeface="Arial" pitchFamily="34" charset="0"/>
                <a:cs typeface="Arial" pitchFamily="34" charset="0"/>
              </a:rPr>
              <a:t>Common Purchased Units</a:t>
            </a:r>
          </a:p>
          <a:p>
            <a:pPr marL="548640" lvl="2" indent="-274320">
              <a:buClr>
                <a:schemeClr val="accent3"/>
              </a:buClr>
              <a:buSzPct val="95000"/>
            </a:pPr>
            <a:r>
              <a:rPr lang="en-US" sz="2400" dirty="0" smtClean="0">
                <a:latin typeface="Arial" pitchFamily="34" charset="0"/>
                <a:cs typeface="Arial" pitchFamily="34" charset="0"/>
              </a:rPr>
              <a:t>Gallon - liquid fuels, e.g. diesel, gasoline, propane</a:t>
            </a:r>
          </a:p>
          <a:p>
            <a:pPr marL="548640" lvl="2" indent="-274320">
              <a:buClr>
                <a:schemeClr val="accent3"/>
              </a:buClr>
              <a:buSzPct val="95000"/>
            </a:pPr>
            <a:r>
              <a:rPr lang="en-US" sz="2400" dirty="0" smtClean="0">
                <a:latin typeface="Arial" pitchFamily="34" charset="0"/>
                <a:cs typeface="Arial" pitchFamily="34" charset="0"/>
              </a:rPr>
              <a:t>kWh - electricity</a:t>
            </a:r>
          </a:p>
          <a:p>
            <a:pPr marL="548640" lvl="2" indent="-274320">
              <a:buClr>
                <a:schemeClr val="accent3"/>
              </a:buClr>
              <a:buSzPct val="95000"/>
            </a:pPr>
            <a:r>
              <a:rPr lang="en-US" sz="2400" dirty="0" err="1" smtClean="0">
                <a:latin typeface="Arial" pitchFamily="34" charset="0"/>
                <a:cs typeface="Arial" pitchFamily="34" charset="0"/>
              </a:rPr>
              <a:t>Therm</a:t>
            </a:r>
            <a:r>
              <a:rPr lang="en-US" sz="2400" dirty="0" smtClean="0">
                <a:latin typeface="Arial" pitchFamily="34" charset="0"/>
                <a:cs typeface="Arial" pitchFamily="34" charset="0"/>
              </a:rPr>
              <a:t>, Cubic Foot, Btu - natural gas, propane</a:t>
            </a:r>
          </a:p>
          <a:p>
            <a:pPr marL="548640" lvl="2" indent="-274320">
              <a:buClr>
                <a:schemeClr val="accent3"/>
              </a:buClr>
              <a:buSzPct val="95000"/>
            </a:pPr>
            <a:r>
              <a:rPr lang="en-US" sz="2400" dirty="0" smtClean="0">
                <a:latin typeface="Arial" pitchFamily="34" charset="0"/>
                <a:cs typeface="Arial" pitchFamily="34" charset="0"/>
              </a:rPr>
              <a:t>…</a:t>
            </a:r>
          </a:p>
          <a:p>
            <a:pPr marL="548640" lvl="2" indent="-274320">
              <a:buClr>
                <a:schemeClr val="accent3"/>
              </a:buClr>
              <a:buSzPct val="95000"/>
            </a:pPr>
            <a:r>
              <a:rPr lang="en-US" sz="2400" dirty="0" smtClean="0">
                <a:latin typeface="Arial" pitchFamily="34" charset="0"/>
                <a:cs typeface="Arial" pitchFamily="34" charset="0"/>
              </a:rPr>
              <a:t>$ - all energy sources</a:t>
            </a:r>
          </a:p>
          <a:p>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Common Reference Unit (U.S.)</a:t>
            </a:r>
          </a:p>
          <a:p>
            <a:pPr lvl="1"/>
            <a:r>
              <a:rPr lang="en-US" dirty="0" smtClean="0">
                <a:latin typeface="Arial" pitchFamily="34" charset="0"/>
                <a:cs typeface="Arial" pitchFamily="34" charset="0"/>
              </a:rPr>
              <a:t>British Thermal Unit (Btu)</a:t>
            </a:r>
          </a:p>
          <a:p>
            <a:pPr lvl="1"/>
            <a:r>
              <a:rPr lang="en-US" dirty="0" smtClean="0">
                <a:latin typeface="Arial" pitchFamily="34" charset="0"/>
                <a:cs typeface="Arial" pitchFamily="34" charset="0"/>
              </a:rPr>
              <a:t>1 Btu = Energy to increase temperature of 1 lb water at 1 atmosphere (sea level) by 1 degree F</a:t>
            </a:r>
          </a:p>
          <a:p>
            <a:pPr lvl="1"/>
            <a:r>
              <a:rPr lang="en-US" dirty="0" smtClean="0">
                <a:latin typeface="Arial" pitchFamily="34" charset="0"/>
                <a:cs typeface="Arial" pitchFamily="34" charset="0"/>
              </a:rPr>
              <a:t>1 million Btu usually rendered as </a:t>
            </a:r>
            <a:r>
              <a:rPr lang="en-US" dirty="0" err="1" smtClean="0">
                <a:latin typeface="Arial" pitchFamily="34" charset="0"/>
                <a:cs typeface="Arial" pitchFamily="34" charset="0"/>
              </a:rPr>
              <a:t>MMBtu</a:t>
            </a:r>
            <a:endParaRPr lang="en-US" dirty="0" smtClean="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Energy Content</a:t>
            </a:r>
          </a:p>
        </p:txBody>
      </p:sp>
      <p:pic>
        <p:nvPicPr>
          <p:cNvPr id="5" name="Content Placeholder 4" descr="2 gal fuel tank.jpg"/>
          <p:cNvPicPr>
            <a:picLocks noGrp="1" noChangeAspect="1"/>
          </p:cNvPicPr>
          <p:nvPr>
            <p:ph idx="1"/>
          </p:nvPr>
        </p:nvPicPr>
        <p:blipFill>
          <a:blip r:embed="rId3" cstate="print"/>
          <a:stretch>
            <a:fillRect/>
          </a:stretch>
        </p:blipFill>
        <p:spPr>
          <a:xfrm>
            <a:off x="356636" y="1066800"/>
            <a:ext cx="5586964" cy="4191000"/>
          </a:xfrm>
        </p:spPr>
      </p:pic>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17</a:t>
            </a:fld>
            <a:endParaRPr lang="en-US"/>
          </a:p>
        </p:txBody>
      </p:sp>
      <p:sp>
        <p:nvSpPr>
          <p:cNvPr id="6" name="TextBox 5"/>
          <p:cNvSpPr txBox="1"/>
          <p:nvPr/>
        </p:nvSpPr>
        <p:spPr>
          <a:xfrm>
            <a:off x="381000" y="5334000"/>
            <a:ext cx="5562600" cy="523220"/>
          </a:xfrm>
          <a:prstGeom prst="rect">
            <a:avLst/>
          </a:prstGeom>
          <a:noFill/>
        </p:spPr>
        <p:txBody>
          <a:bodyPr wrap="square" rtlCol="0">
            <a:spAutoFit/>
          </a:bodyPr>
          <a:lstStyle/>
          <a:p>
            <a:pPr algn="ctr"/>
            <a:r>
              <a:rPr lang="en-US" sz="2800" dirty="0" smtClean="0"/>
              <a:t>2 gallon, 8 oz fuel container</a:t>
            </a:r>
            <a:endParaRPr lang="en-US" sz="2800" dirty="0"/>
          </a:p>
        </p:txBody>
      </p:sp>
      <p:sp>
        <p:nvSpPr>
          <p:cNvPr id="7" name="TextBox 6"/>
          <p:cNvSpPr txBox="1"/>
          <p:nvPr/>
        </p:nvSpPr>
        <p:spPr>
          <a:xfrm>
            <a:off x="6019800" y="1676400"/>
            <a:ext cx="3124200" cy="3908762"/>
          </a:xfrm>
          <a:prstGeom prst="rect">
            <a:avLst/>
          </a:prstGeom>
          <a:noFill/>
        </p:spPr>
        <p:txBody>
          <a:bodyPr wrap="square" rtlCol="0">
            <a:spAutoFit/>
          </a:bodyPr>
          <a:lstStyle/>
          <a:p>
            <a:r>
              <a:rPr lang="en-US" sz="2800" dirty="0" smtClean="0"/>
              <a:t>Energy Content if…*</a:t>
            </a:r>
          </a:p>
          <a:p>
            <a:pPr lvl="1"/>
            <a:r>
              <a:rPr lang="en-US" sz="2400" dirty="0" smtClean="0"/>
              <a:t>Diesel?</a:t>
            </a:r>
          </a:p>
          <a:p>
            <a:pPr lvl="1"/>
            <a:r>
              <a:rPr lang="en-US" sz="2400" dirty="0" smtClean="0"/>
              <a:t>B5?</a:t>
            </a:r>
          </a:p>
          <a:p>
            <a:pPr lvl="1"/>
            <a:r>
              <a:rPr lang="en-US" sz="2400" dirty="0" smtClean="0"/>
              <a:t>Unleaded?</a:t>
            </a:r>
          </a:p>
          <a:p>
            <a:pPr lvl="1"/>
            <a:r>
              <a:rPr lang="en-US" sz="2400" dirty="0" smtClean="0"/>
              <a:t>E10?</a:t>
            </a:r>
          </a:p>
          <a:p>
            <a:pPr lvl="1"/>
            <a:r>
              <a:rPr lang="en-US" sz="2400" dirty="0" smtClean="0"/>
              <a:t>E85?</a:t>
            </a:r>
          </a:p>
          <a:p>
            <a:pPr lvl="1"/>
            <a:r>
              <a:rPr lang="en-US" sz="2400" dirty="0" smtClean="0"/>
              <a:t>Propane?</a:t>
            </a:r>
          </a:p>
          <a:p>
            <a:pPr lvl="1"/>
            <a:r>
              <a:rPr lang="en-US" sz="2400" dirty="0" smtClean="0"/>
              <a:t>Electricity?</a:t>
            </a:r>
          </a:p>
          <a:p>
            <a:pPr lvl="1"/>
            <a:r>
              <a:rPr lang="en-US" sz="2400" dirty="0" smtClean="0"/>
              <a:t>Water?</a:t>
            </a:r>
            <a:endParaRPr lang="en-US" sz="2400" dirty="0"/>
          </a:p>
        </p:txBody>
      </p:sp>
      <p:sp>
        <p:nvSpPr>
          <p:cNvPr id="8" name="TextBox 7"/>
          <p:cNvSpPr txBox="1"/>
          <p:nvPr/>
        </p:nvSpPr>
        <p:spPr>
          <a:xfrm>
            <a:off x="0" y="6258580"/>
            <a:ext cx="9144000" cy="400110"/>
          </a:xfrm>
          <a:prstGeom prst="rect">
            <a:avLst/>
          </a:prstGeom>
          <a:noFill/>
        </p:spPr>
        <p:txBody>
          <a:bodyPr wrap="square" rtlCol="0">
            <a:spAutoFit/>
          </a:bodyPr>
          <a:lstStyle/>
          <a:p>
            <a:pPr algn="ctr"/>
            <a:r>
              <a:rPr lang="en-US" sz="2000" dirty="0" smtClean="0"/>
              <a:t>* 2 gallon fill, 8 oz freeboard</a:t>
            </a:r>
            <a:endParaRPr lang="en-US"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Conversion Factor Example</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18</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990600" y="1295400"/>
            <a:ext cx="7061570" cy="5257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Energy =&gt; Work</a:t>
            </a:r>
          </a:p>
        </p:txBody>
      </p:sp>
      <p:sp>
        <p:nvSpPr>
          <p:cNvPr id="24579" name="Content Placeholder 2"/>
          <p:cNvSpPr>
            <a:spLocks noGrp="1"/>
          </p:cNvSpPr>
          <p:nvPr>
            <p:ph idx="1"/>
          </p:nvPr>
        </p:nvSpPr>
        <p:spPr>
          <a:xfrm>
            <a:off x="457200" y="1066800"/>
            <a:ext cx="8229600" cy="5638800"/>
          </a:xfrm>
        </p:spPr>
        <p:txBody>
          <a:bodyPr>
            <a:normAutofit/>
          </a:bodyPr>
          <a:lstStyle/>
          <a:p>
            <a:r>
              <a:rPr lang="en-US" sz="3200" dirty="0" smtClean="0">
                <a:latin typeface="Arial" pitchFamily="34" charset="0"/>
                <a:cs typeface="Arial" pitchFamily="34" charset="0"/>
              </a:rPr>
              <a:t>Work = Energy Transferred to an Object</a:t>
            </a:r>
          </a:p>
          <a:p>
            <a:pPr marL="548640" lvl="2" indent="-274320">
              <a:buClr>
                <a:schemeClr val="accent3"/>
              </a:buClr>
              <a:buSzPct val="95000"/>
            </a:pPr>
            <a:r>
              <a:rPr lang="en-US" sz="2400" dirty="0" smtClean="0">
                <a:latin typeface="Arial" pitchFamily="34" charset="0"/>
                <a:cs typeface="Arial" pitchFamily="34" charset="0"/>
              </a:rPr>
              <a:t>Raise Temperature (increase thermal energy)</a:t>
            </a:r>
          </a:p>
          <a:p>
            <a:pPr marL="548640" lvl="2" indent="-274320">
              <a:buClr>
                <a:schemeClr val="accent3"/>
              </a:buClr>
              <a:buSzPct val="95000"/>
            </a:pPr>
            <a:r>
              <a:rPr lang="en-US" sz="2400" dirty="0" smtClean="0">
                <a:latin typeface="Arial" pitchFamily="34" charset="0"/>
                <a:cs typeface="Arial" pitchFamily="34" charset="0"/>
              </a:rPr>
              <a:t>Raise Height (convert to potential energy)</a:t>
            </a:r>
          </a:p>
          <a:p>
            <a:pPr marL="548640" lvl="2" indent="-274320">
              <a:buClr>
                <a:schemeClr val="accent3"/>
              </a:buClr>
              <a:buSzPct val="95000"/>
            </a:pPr>
            <a:r>
              <a:rPr lang="en-US" sz="2400" dirty="0" smtClean="0">
                <a:latin typeface="Arial" pitchFamily="34" charset="0"/>
                <a:cs typeface="Arial" pitchFamily="34" charset="0"/>
              </a:rPr>
              <a:t>Raise Speed (convert to kinetic energy)</a:t>
            </a:r>
          </a:p>
          <a:p>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Measure of Work: force x distance</a:t>
            </a:r>
          </a:p>
          <a:p>
            <a:pPr lvl="1"/>
            <a:r>
              <a:rPr lang="en-US" dirty="0" smtClean="0">
                <a:latin typeface="Arial" pitchFamily="34" charset="0"/>
                <a:cs typeface="Arial" pitchFamily="34" charset="0"/>
              </a:rPr>
              <a:t>10 lb raised 55 feet = 550 ft-lb of work</a:t>
            </a:r>
          </a:p>
          <a:p>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Work versus Useful Work:</a:t>
            </a:r>
          </a:p>
          <a:p>
            <a:pPr lvl="1"/>
            <a:r>
              <a:rPr lang="en-US" dirty="0" smtClean="0">
                <a:latin typeface="Arial" pitchFamily="34" charset="0"/>
                <a:cs typeface="Arial" pitchFamily="34" charset="0"/>
              </a:rPr>
              <a:t>Water through a throttling valve.</a:t>
            </a:r>
          </a:p>
          <a:p>
            <a:pPr lvl="1"/>
            <a:r>
              <a:rPr lang="en-US" dirty="0" smtClean="0">
                <a:latin typeface="Arial" pitchFamily="34" charset="0"/>
                <a:cs typeface="Arial" pitchFamily="34" charset="0"/>
              </a:rPr>
              <a:t>Water through a turbine-generator.</a:t>
            </a:r>
          </a:p>
          <a:p>
            <a:pPr>
              <a:buNone/>
            </a:pPr>
            <a:endParaRPr lang="en-US" sz="1600" dirty="0" smtClean="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Evaluate an Energy System</a:t>
            </a:r>
          </a:p>
        </p:txBody>
      </p:sp>
      <p:sp>
        <p:nvSpPr>
          <p:cNvPr id="24579" name="Content Placeholder 2"/>
          <p:cNvSpPr>
            <a:spLocks noGrp="1"/>
          </p:cNvSpPr>
          <p:nvPr>
            <p:ph idx="1"/>
          </p:nvPr>
        </p:nvSpPr>
        <p:spPr>
          <a:xfrm>
            <a:off x="457200" y="1066800"/>
            <a:ext cx="8229600" cy="5638800"/>
          </a:xfrm>
        </p:spPr>
        <p:txBody>
          <a:bodyPr>
            <a:normAutofit/>
          </a:bodyPr>
          <a:lstStyle/>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Irrigation NCPS with an Energy Purpose(?)</a:t>
            </a:r>
          </a:p>
          <a:p>
            <a:r>
              <a:rPr lang="en-US" sz="3200" dirty="0" smtClean="0">
                <a:latin typeface="Arial" pitchFamily="34" charset="0"/>
                <a:cs typeface="Arial" pitchFamily="34" charset="0"/>
              </a:rPr>
              <a:t>Systems Analysis – source to sink</a:t>
            </a: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Energy Action Priorities</a:t>
            </a: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Energy Sources &amp; Water Units of Measure</a:t>
            </a:r>
          </a:p>
          <a:p>
            <a:r>
              <a:rPr lang="en-US" sz="3200" dirty="0" smtClean="0">
                <a:latin typeface="Arial" pitchFamily="34" charset="0"/>
                <a:cs typeface="Arial" pitchFamily="34" charset="0"/>
              </a:rPr>
              <a:t>Why time matters</a:t>
            </a:r>
          </a:p>
          <a:p>
            <a:r>
              <a:rPr lang="en-US" sz="3200" dirty="0" smtClean="0">
                <a:latin typeface="Arial" pitchFamily="34" charset="0"/>
                <a:cs typeface="Arial" pitchFamily="34" charset="0"/>
              </a:rPr>
              <a:t>Energy Sources, Efficiency, Net Cost</a:t>
            </a: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Changing Sources in the Middle of the Stream – caution advised</a:t>
            </a:r>
          </a:p>
          <a:p>
            <a:endParaRPr lang="en-US" sz="32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err="1" smtClean="0">
                <a:ln w="18000">
                  <a:solidFill>
                    <a:schemeClr val="accent2">
                      <a:satMod val="140000"/>
                    </a:schemeClr>
                  </a:solidFill>
                  <a:prstDash val="solid"/>
                  <a:miter lim="800000"/>
                </a:ln>
                <a:solidFill>
                  <a:sysClr val="windowText" lastClr="000000"/>
                </a:solidFill>
              </a:rPr>
              <a:t>Energy|Work</a:t>
            </a:r>
            <a:r>
              <a:rPr lang="en-US" b="1" dirty="0" smtClean="0">
                <a:ln w="18000">
                  <a:solidFill>
                    <a:schemeClr val="accent2">
                      <a:satMod val="140000"/>
                    </a:schemeClr>
                  </a:solidFill>
                  <a:prstDash val="solid"/>
                  <a:miter lim="800000"/>
                </a:ln>
                <a:solidFill>
                  <a:sysClr val="windowText" lastClr="000000"/>
                </a:solidFill>
              </a:rPr>
              <a:t> =&gt; Power</a:t>
            </a:r>
          </a:p>
        </p:txBody>
      </p:sp>
      <p:sp>
        <p:nvSpPr>
          <p:cNvPr id="24579" name="Content Placeholder 2"/>
          <p:cNvSpPr>
            <a:spLocks noGrp="1"/>
          </p:cNvSpPr>
          <p:nvPr>
            <p:ph idx="1"/>
          </p:nvPr>
        </p:nvSpPr>
        <p:spPr>
          <a:xfrm>
            <a:off x="457200" y="1066800"/>
            <a:ext cx="8229600" cy="5638800"/>
          </a:xfrm>
        </p:spPr>
        <p:txBody>
          <a:bodyPr>
            <a:normAutofit/>
          </a:bodyPr>
          <a:lstStyle/>
          <a:p>
            <a:r>
              <a:rPr lang="en-US" sz="3200" dirty="0" smtClean="0">
                <a:latin typeface="Arial" pitchFamily="34" charset="0"/>
                <a:cs typeface="Arial" pitchFamily="34" charset="0"/>
              </a:rPr>
              <a:t>Power = Rate of Energy Transfer</a:t>
            </a:r>
          </a:p>
          <a:p>
            <a:pPr marL="548640" lvl="2" indent="-274320">
              <a:buClr>
                <a:schemeClr val="accent3"/>
              </a:buClr>
              <a:buSzPct val="95000"/>
            </a:pPr>
            <a:r>
              <a:rPr lang="en-US" sz="2400" dirty="0" smtClean="0">
                <a:latin typeface="Arial" pitchFamily="34" charset="0"/>
                <a:cs typeface="Arial" pitchFamily="34" charset="0"/>
              </a:rPr>
              <a:t>also … Power = Rate of Work Done</a:t>
            </a:r>
          </a:p>
          <a:p>
            <a:pPr marL="548640" lvl="2" indent="-274320">
              <a:buClr>
                <a:schemeClr val="accent3"/>
              </a:buClr>
              <a:buSzPct val="95000"/>
            </a:pPr>
            <a:endParaRPr lang="en-US" sz="1600" dirty="0" smtClean="0">
              <a:latin typeface="Arial" pitchFamily="34" charset="0"/>
              <a:cs typeface="Arial" pitchFamily="34" charset="0"/>
            </a:endParaRPr>
          </a:p>
          <a:p>
            <a:pPr marL="274320" lvl="1" indent="-274320">
              <a:buClr>
                <a:schemeClr val="accent3"/>
              </a:buClr>
              <a:buSzPct val="95000"/>
            </a:pPr>
            <a:r>
              <a:rPr lang="en-US" sz="3200" dirty="0" smtClean="0">
                <a:latin typeface="Arial" pitchFamily="34" charset="0"/>
                <a:cs typeface="Arial" pitchFamily="34" charset="0"/>
              </a:rPr>
              <a:t>Walk or Run up Stairs?</a:t>
            </a:r>
          </a:p>
          <a:p>
            <a:pPr marL="548640" lvl="2" indent="-274320">
              <a:buClr>
                <a:schemeClr val="accent3"/>
              </a:buClr>
              <a:buSzPct val="95000"/>
            </a:pPr>
            <a:r>
              <a:rPr lang="en-US" sz="2400" dirty="0" smtClean="0">
                <a:latin typeface="Arial" pitchFamily="34" charset="0"/>
                <a:cs typeface="Arial" pitchFamily="34" charset="0"/>
              </a:rPr>
              <a:t>Low and Slow – energy management rule of thumb</a:t>
            </a:r>
          </a:p>
          <a:p>
            <a:pPr marL="548640" lvl="2" indent="-274320">
              <a:buClr>
                <a:schemeClr val="accent3"/>
              </a:buClr>
              <a:buSzPct val="95000"/>
            </a:pP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Measure of Power: (energy </a:t>
            </a:r>
            <a:r>
              <a:rPr lang="en-US" sz="3200" u="sng" dirty="0" smtClean="0">
                <a:latin typeface="Arial" pitchFamily="34" charset="0"/>
                <a:cs typeface="Arial" pitchFamily="34" charset="0"/>
              </a:rPr>
              <a:t>or</a:t>
            </a:r>
            <a:r>
              <a:rPr lang="en-US" sz="3200" dirty="0" smtClean="0">
                <a:latin typeface="Arial" pitchFamily="34" charset="0"/>
                <a:cs typeface="Arial" pitchFamily="34" charset="0"/>
              </a:rPr>
              <a:t> work) / time</a:t>
            </a:r>
          </a:p>
          <a:p>
            <a:pPr lvl="1"/>
            <a:r>
              <a:rPr lang="en-US" dirty="0" smtClean="0">
                <a:latin typeface="Arial" pitchFamily="34" charset="0"/>
                <a:cs typeface="Arial" pitchFamily="34" charset="0"/>
              </a:rPr>
              <a:t>1 horsepower = 550 ft-lb / sec </a:t>
            </a:r>
          </a:p>
          <a:p>
            <a:pPr lvl="1"/>
            <a:r>
              <a:rPr lang="en-US" dirty="0" smtClean="0">
                <a:latin typeface="Arial" pitchFamily="34" charset="0"/>
                <a:cs typeface="Arial" pitchFamily="34" charset="0"/>
              </a:rPr>
              <a:t>1 hp = 0.746 kW</a:t>
            </a:r>
          </a:p>
          <a:p>
            <a:pPr lvl="1"/>
            <a:r>
              <a:rPr lang="en-US" dirty="0" smtClean="0">
                <a:latin typeface="Arial" pitchFamily="34" charset="0"/>
                <a:cs typeface="Arial" pitchFamily="34" charset="0"/>
              </a:rPr>
              <a:t>1 kW = 3,413 Btu/hr</a:t>
            </a:r>
          </a:p>
          <a:p>
            <a:pPr lvl="1"/>
            <a:r>
              <a:rPr lang="en-US" dirty="0" smtClean="0">
                <a:latin typeface="Arial" pitchFamily="34" charset="0"/>
                <a:cs typeface="Arial" pitchFamily="34" charset="0"/>
              </a:rPr>
              <a:t>Note that each measures a rate of energy transfer</a:t>
            </a:r>
          </a:p>
          <a:p>
            <a:pPr>
              <a:buNone/>
            </a:pPr>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Efficiency Scales</a:t>
            </a:r>
          </a:p>
        </p:txBody>
      </p:sp>
      <p:sp>
        <p:nvSpPr>
          <p:cNvPr id="24579" name="Content Placeholder 2"/>
          <p:cNvSpPr>
            <a:spLocks noGrp="1"/>
          </p:cNvSpPr>
          <p:nvPr>
            <p:ph idx="1"/>
          </p:nvPr>
        </p:nvSpPr>
        <p:spPr>
          <a:xfrm>
            <a:off x="457200" y="1066800"/>
            <a:ext cx="8229600" cy="5638800"/>
          </a:xfrm>
        </p:spPr>
        <p:txBody>
          <a:bodyPr>
            <a:normAutofit/>
          </a:bodyPr>
          <a:lstStyle/>
          <a:p>
            <a:r>
              <a:rPr lang="en-US" sz="3200" dirty="0" smtClean="0">
                <a:latin typeface="Arial" pitchFamily="34" charset="0"/>
                <a:cs typeface="Arial" pitchFamily="34" charset="0"/>
              </a:rPr>
              <a:t>Pure Efficiency (equipment analysis)</a:t>
            </a:r>
          </a:p>
          <a:p>
            <a:pPr marL="548640" lvl="2" indent="-274320">
              <a:buClr>
                <a:schemeClr val="accent3"/>
              </a:buClr>
              <a:buSzPct val="95000"/>
            </a:pPr>
            <a:r>
              <a:rPr lang="en-US" sz="2400" dirty="0" smtClean="0">
                <a:latin typeface="Arial" pitchFamily="34" charset="0"/>
                <a:cs typeface="Arial" pitchFamily="34" charset="0"/>
              </a:rPr>
              <a:t>Output Energy / Input Energy</a:t>
            </a:r>
          </a:p>
          <a:p>
            <a:pPr marL="548640" lvl="2" indent="-274320">
              <a:buClr>
                <a:schemeClr val="accent3"/>
              </a:buClr>
              <a:buSzPct val="95000"/>
            </a:pPr>
            <a:r>
              <a:rPr lang="en-US" sz="2400" dirty="0" smtClean="0">
                <a:latin typeface="Arial" pitchFamily="34" charset="0"/>
                <a:cs typeface="Arial" pitchFamily="34" charset="0"/>
              </a:rPr>
              <a:t>Similar units required</a:t>
            </a:r>
          </a:p>
          <a:p>
            <a:pPr marL="548640" lvl="2" indent="-274320">
              <a:buClr>
                <a:schemeClr val="accent3"/>
              </a:buClr>
              <a:buSzPct val="95000"/>
            </a:pPr>
            <a:r>
              <a:rPr lang="en-US" sz="2400" dirty="0" smtClean="0">
                <a:latin typeface="Arial" pitchFamily="34" charset="0"/>
                <a:cs typeface="Arial" pitchFamily="34" charset="0"/>
              </a:rPr>
              <a:t>% result (no unit)</a:t>
            </a:r>
          </a:p>
          <a:p>
            <a:pPr marL="548640" lvl="2" indent="-274320">
              <a:buClr>
                <a:schemeClr val="accent3"/>
              </a:buClr>
              <a:buSzPct val="95000"/>
            </a:pP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Energy Use Index (system analysis)</a:t>
            </a:r>
          </a:p>
          <a:p>
            <a:pPr lvl="1"/>
            <a:r>
              <a:rPr lang="en-US" dirty="0" smtClean="0">
                <a:latin typeface="Arial" pitchFamily="34" charset="0"/>
                <a:cs typeface="Arial" pitchFamily="34" charset="0"/>
              </a:rPr>
              <a:t>Input Energy / Baseline Quantity</a:t>
            </a:r>
          </a:p>
          <a:p>
            <a:pPr lvl="1"/>
            <a:r>
              <a:rPr lang="en-US" dirty="0" smtClean="0">
                <a:latin typeface="Arial" pitchFamily="34" charset="0"/>
                <a:cs typeface="Arial" pitchFamily="34" charset="0"/>
              </a:rPr>
              <a:t>Mixed Units</a:t>
            </a:r>
          </a:p>
          <a:p>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Productivity Metric (system analysis)</a:t>
            </a:r>
          </a:p>
          <a:p>
            <a:pPr lvl="1"/>
            <a:r>
              <a:rPr lang="en-US" dirty="0" smtClean="0">
                <a:latin typeface="Arial" pitchFamily="34" charset="0"/>
                <a:cs typeface="Arial" pitchFamily="34" charset="0"/>
              </a:rPr>
              <a:t>Material Output / Energy Input</a:t>
            </a:r>
          </a:p>
          <a:p>
            <a:pPr lvl="1"/>
            <a:r>
              <a:rPr lang="en-US" dirty="0" smtClean="0">
                <a:latin typeface="Arial" pitchFamily="34" charset="0"/>
                <a:cs typeface="Arial" pitchFamily="34" charset="0"/>
              </a:rPr>
              <a:t>Mixed units</a:t>
            </a:r>
          </a:p>
          <a:p>
            <a:pPr lvl="1"/>
            <a:endParaRPr lang="en-US"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Pure Efficiency</a:t>
            </a:r>
          </a:p>
        </p:txBody>
      </p:sp>
      <p:sp>
        <p:nvSpPr>
          <p:cNvPr id="24579" name="Content Placeholder 2"/>
          <p:cNvSpPr>
            <a:spLocks noGrp="1"/>
          </p:cNvSpPr>
          <p:nvPr>
            <p:ph idx="1"/>
          </p:nvPr>
        </p:nvSpPr>
        <p:spPr>
          <a:xfrm>
            <a:off x="457200" y="1066800"/>
            <a:ext cx="8229600" cy="5638800"/>
          </a:xfrm>
        </p:spPr>
        <p:txBody>
          <a:bodyPr>
            <a:normAutofit/>
          </a:bodyPr>
          <a:lstStyle/>
          <a:p>
            <a:pPr marL="548640" lvl="2" indent="-274320">
              <a:buClr>
                <a:schemeClr val="accent3"/>
              </a:buClr>
              <a:buSzPct val="95000"/>
              <a:buNone/>
            </a:pPr>
            <a:endParaRPr lang="en-US" sz="1600" dirty="0" smtClean="0">
              <a:latin typeface="Arial" pitchFamily="34" charset="0"/>
              <a:cs typeface="Arial" pitchFamily="34" charset="0"/>
            </a:endParaRPr>
          </a:p>
          <a:p>
            <a:pPr marL="274320" lvl="1" indent="-274320">
              <a:buClr>
                <a:schemeClr val="accent3"/>
              </a:buClr>
              <a:buSzPct val="95000"/>
              <a:buNone/>
            </a:pPr>
            <a:r>
              <a:rPr lang="en-US" sz="3200" dirty="0" smtClean="0">
                <a:latin typeface="Arial" pitchFamily="34" charset="0"/>
                <a:cs typeface="Arial" pitchFamily="34" charset="0"/>
              </a:rPr>
              <a:t>Electric Motor, typical efficiency &gt; 85%</a:t>
            </a:r>
          </a:p>
          <a:p>
            <a:pPr marL="548640" lvl="2" indent="-274320">
              <a:buClr>
                <a:schemeClr val="accent3"/>
              </a:buClr>
              <a:buSzPct val="95000"/>
            </a:pPr>
            <a:endParaRPr lang="en-US" sz="1600" dirty="0" smtClean="0">
              <a:latin typeface="Arial" pitchFamily="34" charset="0"/>
              <a:cs typeface="Arial" pitchFamily="34" charset="0"/>
            </a:endParaRPr>
          </a:p>
          <a:p>
            <a:pPr marL="548640" lvl="2" indent="-274320">
              <a:buClr>
                <a:schemeClr val="accent3"/>
              </a:buClr>
              <a:buSzPct val="95000"/>
            </a:pPr>
            <a:r>
              <a:rPr lang="en-US" sz="2800" dirty="0" smtClean="0">
                <a:latin typeface="Arial" pitchFamily="34" charset="0"/>
                <a:cs typeface="Arial" pitchFamily="34" charset="0"/>
              </a:rPr>
              <a:t>Output (shaft) = 5 hp</a:t>
            </a:r>
          </a:p>
          <a:p>
            <a:pPr marL="548640" lvl="2" indent="-274320">
              <a:buClr>
                <a:schemeClr val="accent3"/>
              </a:buClr>
              <a:buSzPct val="95000"/>
            </a:pPr>
            <a:r>
              <a:rPr lang="en-US" sz="2800" dirty="0" smtClean="0">
                <a:latin typeface="Arial" pitchFamily="34" charset="0"/>
                <a:cs typeface="Arial" pitchFamily="34" charset="0"/>
              </a:rPr>
              <a:t>Input (electric) = 4 kW</a:t>
            </a:r>
          </a:p>
          <a:p>
            <a:pPr marL="548640" lvl="2" indent="-274320">
              <a:buClr>
                <a:schemeClr val="accent3"/>
              </a:buClr>
              <a:buSzPct val="95000"/>
            </a:pPr>
            <a:r>
              <a:rPr lang="en-US" sz="2800" dirty="0" smtClean="0">
                <a:latin typeface="Arial" pitchFamily="34" charset="0"/>
                <a:cs typeface="Arial" pitchFamily="34" charset="0"/>
              </a:rPr>
              <a:t>Efficiency = Output Energy / Input Energy</a:t>
            </a:r>
          </a:p>
          <a:p>
            <a:pPr marL="1371600" lvl="5" indent="-274320">
              <a:buSzPct val="95000"/>
              <a:buNone/>
            </a:pPr>
            <a:r>
              <a:rPr lang="en-US" sz="2800" dirty="0" smtClean="0">
                <a:latin typeface="Arial" pitchFamily="34" charset="0"/>
                <a:cs typeface="Arial" pitchFamily="34" charset="0"/>
              </a:rPr>
              <a:t>= (5 hp / 4 kW ) x (0.746 kW/hp)</a:t>
            </a:r>
          </a:p>
          <a:p>
            <a:pPr marL="1371600" lvl="5" indent="-274320">
              <a:buSzPct val="95000"/>
              <a:buNone/>
            </a:pPr>
            <a:r>
              <a:rPr lang="en-US" sz="2800" dirty="0" smtClean="0">
                <a:latin typeface="Arial" pitchFamily="34" charset="0"/>
                <a:cs typeface="Arial" pitchFamily="34" charset="0"/>
              </a:rPr>
              <a:t>= 93%</a:t>
            </a:r>
          </a:p>
          <a:p>
            <a:pPr marL="548640" lvl="2" indent="-274320">
              <a:buClr>
                <a:schemeClr val="accent3"/>
              </a:buClr>
              <a:buSzPct val="95000"/>
            </a:pPr>
            <a:endParaRPr lang="en-US" sz="1600" dirty="0" smtClean="0">
              <a:latin typeface="Arial" pitchFamily="34" charset="0"/>
              <a:cs typeface="Arial" pitchFamily="34" charset="0"/>
            </a:endParaRPr>
          </a:p>
          <a:p>
            <a:pPr lvl="1"/>
            <a:endParaRPr lang="en-US" dirty="0" smtClean="0">
              <a:latin typeface="Arial" pitchFamily="34" charset="0"/>
              <a:cs typeface="Arial" pitchFamily="34" charset="0"/>
            </a:endParaRPr>
          </a:p>
          <a:p>
            <a:pPr>
              <a:buNone/>
            </a:pPr>
            <a:r>
              <a:rPr lang="en-US" sz="3200" dirty="0" smtClean="0">
                <a:latin typeface="Arial" pitchFamily="34" charset="0"/>
                <a:cs typeface="Arial" pitchFamily="34" charset="0"/>
              </a:rPr>
              <a:t>What about resource ‘harvest’ efficiency?</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‘Harvest’ Efficiency</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23</a:t>
            </a:fld>
            <a:endParaRPr lang="en-US"/>
          </a:p>
        </p:txBody>
      </p:sp>
      <p:graphicFrame>
        <p:nvGraphicFramePr>
          <p:cNvPr id="6" name="Table 5"/>
          <p:cNvGraphicFramePr>
            <a:graphicFrameLocks noGrp="1"/>
          </p:cNvGraphicFramePr>
          <p:nvPr/>
        </p:nvGraphicFramePr>
        <p:xfrm>
          <a:off x="1752600" y="990600"/>
          <a:ext cx="5181600" cy="5554272"/>
        </p:xfrm>
        <a:graphic>
          <a:graphicData uri="http://schemas.openxmlformats.org/drawingml/2006/table">
            <a:tbl>
              <a:tblPr firstRow="1" bandRow="1">
                <a:tableStyleId>{5C22544A-7EE6-4342-B048-85BDC9FD1C3A}</a:tableStyleId>
              </a:tblPr>
              <a:tblGrid>
                <a:gridCol w="2590800"/>
                <a:gridCol w="2590800"/>
              </a:tblGrid>
              <a:tr h="782107">
                <a:tc>
                  <a:txBody>
                    <a:bodyPr/>
                    <a:lstStyle/>
                    <a:p>
                      <a:r>
                        <a:rPr lang="en-US" sz="3600" dirty="0" smtClean="0"/>
                        <a:t>System</a:t>
                      </a:r>
                      <a:endParaRPr lang="en-US" sz="3600" dirty="0"/>
                    </a:p>
                  </a:txBody>
                  <a:tcPr/>
                </a:tc>
                <a:tc>
                  <a:txBody>
                    <a:bodyPr/>
                    <a:lstStyle/>
                    <a:p>
                      <a:r>
                        <a:rPr lang="en-US" sz="2400" dirty="0" smtClean="0"/>
                        <a:t>Conversion</a:t>
                      </a:r>
                    </a:p>
                    <a:p>
                      <a:r>
                        <a:rPr lang="en-US" sz="2400" dirty="0" smtClean="0"/>
                        <a:t>Efficiency (%) </a:t>
                      </a:r>
                      <a:r>
                        <a:rPr lang="en-US" sz="1800" dirty="0" smtClean="0"/>
                        <a:t>[a]</a:t>
                      </a:r>
                      <a:endParaRPr lang="en-US" sz="2400" dirty="0"/>
                    </a:p>
                  </a:txBody>
                  <a:tcPr/>
                </a:tc>
              </a:tr>
              <a:tr h="595512">
                <a:tc>
                  <a:txBody>
                    <a:bodyPr/>
                    <a:lstStyle/>
                    <a:p>
                      <a:r>
                        <a:rPr lang="en-US" sz="2000" dirty="0" smtClean="0"/>
                        <a:t>Wind Turbine</a:t>
                      </a:r>
                      <a:endParaRPr lang="en-US" sz="2000" dirty="0"/>
                    </a:p>
                  </a:txBody>
                  <a:tcPr/>
                </a:tc>
                <a:tc>
                  <a:txBody>
                    <a:bodyPr/>
                    <a:lstStyle/>
                    <a:p>
                      <a:pPr algn="ctr"/>
                      <a:r>
                        <a:rPr lang="en-US" sz="2000" u="sng" dirty="0" smtClean="0"/>
                        <a:t>&lt;</a:t>
                      </a:r>
                      <a:r>
                        <a:rPr lang="en-US" sz="2000" dirty="0" smtClean="0"/>
                        <a:t> 35</a:t>
                      </a:r>
                      <a:endParaRPr lang="en-US" sz="2000" dirty="0"/>
                    </a:p>
                  </a:txBody>
                  <a:tcPr/>
                </a:tc>
              </a:tr>
              <a:tr h="595512">
                <a:tc>
                  <a:txBody>
                    <a:bodyPr/>
                    <a:lstStyle/>
                    <a:p>
                      <a:r>
                        <a:rPr lang="en-US" sz="2000" dirty="0" smtClean="0"/>
                        <a:t>Biomass</a:t>
                      </a:r>
                      <a:endParaRPr lang="en-US" sz="2000" dirty="0"/>
                    </a:p>
                  </a:txBody>
                  <a:tcPr/>
                </a:tc>
                <a:tc>
                  <a:txBody>
                    <a:bodyPr/>
                    <a:lstStyle/>
                    <a:p>
                      <a:pPr algn="ctr"/>
                      <a:r>
                        <a:rPr lang="en-US" sz="2000" u="sng" dirty="0" smtClean="0"/>
                        <a:t>&lt;</a:t>
                      </a:r>
                      <a:r>
                        <a:rPr lang="en-US" sz="2000" baseline="0" dirty="0" smtClean="0"/>
                        <a:t> </a:t>
                      </a:r>
                      <a:r>
                        <a:rPr lang="en-US" sz="2000" dirty="0" smtClean="0"/>
                        <a:t>40</a:t>
                      </a:r>
                      <a:endParaRPr lang="en-US" sz="2000" dirty="0"/>
                    </a:p>
                  </a:txBody>
                  <a:tcPr/>
                </a:tc>
              </a:tr>
              <a:tr h="595512">
                <a:tc>
                  <a:txBody>
                    <a:bodyPr/>
                    <a:lstStyle/>
                    <a:p>
                      <a:r>
                        <a:rPr lang="en-US" sz="2000" dirty="0" smtClean="0"/>
                        <a:t>Geothermal</a:t>
                      </a:r>
                      <a:endParaRPr lang="en-US" sz="2000" dirty="0"/>
                    </a:p>
                  </a:txBody>
                  <a:tcPr/>
                </a:tc>
                <a:tc>
                  <a:txBody>
                    <a:bodyPr/>
                    <a:lstStyle/>
                    <a:p>
                      <a:pPr algn="ctr"/>
                      <a:r>
                        <a:rPr lang="en-US" sz="2000" u="sng" dirty="0" smtClean="0"/>
                        <a:t>&lt;</a:t>
                      </a:r>
                      <a:r>
                        <a:rPr lang="en-US" sz="2000" dirty="0" smtClean="0"/>
                        <a:t> 15</a:t>
                      </a:r>
                      <a:endParaRPr lang="en-US" sz="2000" dirty="0"/>
                    </a:p>
                  </a:txBody>
                  <a:tcPr/>
                </a:tc>
              </a:tr>
              <a:tr h="595512">
                <a:tc>
                  <a:txBody>
                    <a:bodyPr/>
                    <a:lstStyle/>
                    <a:p>
                      <a:r>
                        <a:rPr lang="en-US" sz="2000" dirty="0" smtClean="0"/>
                        <a:t>Solar PV</a:t>
                      </a:r>
                      <a:endParaRPr lang="en-US" sz="2000" dirty="0"/>
                    </a:p>
                  </a:txBody>
                  <a:tcPr/>
                </a:tc>
                <a:tc>
                  <a:txBody>
                    <a:bodyPr/>
                    <a:lstStyle/>
                    <a:p>
                      <a:pPr algn="ctr"/>
                      <a:r>
                        <a:rPr lang="en-US" sz="2000" u="sng" dirty="0" smtClean="0"/>
                        <a:t>&lt;</a:t>
                      </a:r>
                      <a:r>
                        <a:rPr lang="en-US" sz="2000" dirty="0" smtClean="0"/>
                        <a:t> 15</a:t>
                      </a:r>
                      <a:endParaRPr lang="en-US" sz="2000" dirty="0"/>
                    </a:p>
                  </a:txBody>
                  <a:tcPr/>
                </a:tc>
              </a:tr>
              <a:tr h="595512">
                <a:tc>
                  <a:txBody>
                    <a:bodyPr/>
                    <a:lstStyle/>
                    <a:p>
                      <a:r>
                        <a:rPr lang="en-US" sz="2000" dirty="0" smtClean="0"/>
                        <a:t>Hydroelectric</a:t>
                      </a:r>
                      <a:endParaRPr lang="en-US" sz="2000" dirty="0"/>
                    </a:p>
                  </a:txBody>
                  <a:tcPr/>
                </a:tc>
                <a:tc>
                  <a:txBody>
                    <a:bodyPr/>
                    <a:lstStyle/>
                    <a:p>
                      <a:pPr algn="ctr"/>
                      <a:r>
                        <a:rPr lang="en-US" sz="2000" u="sng" dirty="0" smtClean="0"/>
                        <a:t>&lt;</a:t>
                      </a:r>
                      <a:r>
                        <a:rPr lang="en-US" sz="2000" dirty="0" smtClean="0"/>
                        <a:t> 90</a:t>
                      </a:r>
                      <a:endParaRPr lang="en-US" sz="2000" dirty="0"/>
                    </a:p>
                  </a:txBody>
                  <a:tcPr/>
                </a:tc>
              </a:tr>
              <a:tr h="595512">
                <a:tc>
                  <a:txBody>
                    <a:bodyPr/>
                    <a:lstStyle/>
                    <a:p>
                      <a:r>
                        <a:rPr lang="en-US" sz="2000" b="0" i="0" dirty="0" smtClean="0"/>
                        <a:t>Chickens </a:t>
                      </a:r>
                      <a:r>
                        <a:rPr lang="en-US" sz="1800" b="0" i="0" dirty="0" smtClean="0"/>
                        <a:t>[b]</a:t>
                      </a:r>
                      <a:endParaRPr lang="en-US" sz="2000" b="0" i="0" dirty="0"/>
                    </a:p>
                  </a:txBody>
                  <a:tcPr/>
                </a:tc>
                <a:tc>
                  <a:txBody>
                    <a:bodyPr/>
                    <a:lstStyle/>
                    <a:p>
                      <a:pPr algn="ctr"/>
                      <a:r>
                        <a:rPr lang="en-US" sz="2000" b="0" dirty="0" smtClean="0"/>
                        <a:t>40</a:t>
                      </a:r>
                      <a:endParaRPr lang="en-US" sz="2000" b="0" dirty="0"/>
                    </a:p>
                  </a:txBody>
                  <a:tcPr/>
                </a:tc>
              </a:tr>
              <a:tr h="1100743">
                <a:tc>
                  <a:txBody>
                    <a:bodyPr/>
                    <a:lstStyle/>
                    <a:p>
                      <a:r>
                        <a:rPr lang="en-US" sz="1400" i="1" dirty="0" smtClean="0"/>
                        <a:t>[a] Efficiency in Electricity Generation</a:t>
                      </a:r>
                      <a:r>
                        <a:rPr lang="en-US" sz="1400" i="1" baseline="0" dirty="0" smtClean="0"/>
                        <a:t> </a:t>
                      </a:r>
                      <a:r>
                        <a:rPr lang="en-US" sz="1400" i="0" baseline="0" dirty="0" smtClean="0"/>
                        <a:t>(</a:t>
                      </a:r>
                      <a:r>
                        <a:rPr lang="en-US" sz="1400" i="0" dirty="0" smtClean="0"/>
                        <a:t>July 2003).</a:t>
                      </a:r>
                      <a:r>
                        <a:rPr lang="en-US" sz="1400" i="0" baseline="0" dirty="0" smtClean="0"/>
                        <a:t> Based on instantaneous conversion. [</a:t>
                      </a:r>
                      <a:r>
                        <a:rPr lang="en-US" sz="1400" baseline="0" dirty="0" smtClean="0">
                          <a:solidFill>
                            <a:srgbClr val="FF0000"/>
                          </a:solidFill>
                        </a:rPr>
                        <a:t>www.eurelectricity.org/</a:t>
                      </a:r>
                      <a:r>
                        <a:rPr lang="en-US" sz="1400" dirty="0" smtClean="0"/>
                        <a:t>]</a:t>
                      </a:r>
                    </a:p>
                  </a:txBody>
                  <a:tcPr/>
                </a:tc>
                <a:tc>
                  <a:txBody>
                    <a:bodyPr/>
                    <a:lstStyle/>
                    <a:p>
                      <a:r>
                        <a:rPr lang="en-US" sz="1400" dirty="0" smtClean="0"/>
                        <a:t>[b] </a:t>
                      </a:r>
                      <a:r>
                        <a:rPr lang="en-US" sz="1400" i="1" dirty="0" smtClean="0"/>
                        <a:t>Feed Efficiency of Rainbow Broilers in Pastured Poultry Systems</a:t>
                      </a:r>
                      <a:r>
                        <a:rPr lang="en-US" sz="1400" baseline="0" dirty="0" smtClean="0"/>
                        <a:t> </a:t>
                      </a:r>
                      <a:r>
                        <a:rPr lang="en-US" sz="1400" dirty="0" smtClean="0"/>
                        <a:t>(2004). [www2.truman.edu/~mseipel/poultry/NCUR2004.pdf]</a:t>
                      </a:r>
                      <a:endParaRPr lang="en-US" sz="1400" dirty="0"/>
                    </a:p>
                  </a:txBody>
                  <a:tcPr/>
                </a:tc>
              </a:tr>
            </a:tbl>
          </a:graphicData>
        </a:graphic>
      </p:graphicFrame>
      <p:sp>
        <p:nvSpPr>
          <p:cNvPr id="7" name="TextBox 6"/>
          <p:cNvSpPr txBox="1"/>
          <p:nvPr/>
        </p:nvSpPr>
        <p:spPr>
          <a:xfrm>
            <a:off x="228600" y="1903274"/>
            <a:ext cx="1295400" cy="1754326"/>
          </a:xfrm>
          <a:prstGeom prst="rect">
            <a:avLst/>
          </a:prstGeom>
          <a:noFill/>
        </p:spPr>
        <p:txBody>
          <a:bodyPr wrap="square" rtlCol="0">
            <a:spAutoFit/>
          </a:bodyPr>
          <a:lstStyle/>
          <a:p>
            <a:r>
              <a:rPr lang="en-US" dirty="0" smtClean="0"/>
              <a:t>Typ. large generator efficiency (shaft to wire) is 99%.</a:t>
            </a:r>
            <a:endParaRPr lang="en-US" dirty="0"/>
          </a:p>
        </p:txBody>
      </p:sp>
      <p:sp>
        <p:nvSpPr>
          <p:cNvPr id="9" name="TextBox 8"/>
          <p:cNvSpPr txBox="1"/>
          <p:nvPr/>
        </p:nvSpPr>
        <p:spPr>
          <a:xfrm>
            <a:off x="7239000" y="2270879"/>
            <a:ext cx="1524000" cy="2862322"/>
          </a:xfrm>
          <a:prstGeom prst="rect">
            <a:avLst/>
          </a:prstGeom>
          <a:noFill/>
        </p:spPr>
        <p:txBody>
          <a:bodyPr wrap="square" rtlCol="0">
            <a:spAutoFit/>
          </a:bodyPr>
          <a:lstStyle/>
          <a:p>
            <a:r>
              <a:rPr lang="en-US" dirty="0" smtClean="0"/>
              <a:t>More steps = more loss.</a:t>
            </a:r>
          </a:p>
          <a:p>
            <a:endParaRPr lang="en-US" dirty="0" smtClean="0"/>
          </a:p>
          <a:p>
            <a:r>
              <a:rPr lang="en-US" dirty="0" smtClean="0"/>
              <a:t>The chicken is raw, cooking adds steps; farm to feed efficiency excluded.</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EUI | Productivity</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24</a:t>
            </a:fld>
            <a:endParaRPr lang="en-US"/>
          </a:p>
        </p:txBody>
      </p:sp>
      <p:pic>
        <p:nvPicPr>
          <p:cNvPr id="2054" name="Picture 6"/>
          <p:cNvPicPr>
            <a:picLocks noChangeAspect="1" noChangeArrowheads="1"/>
          </p:cNvPicPr>
          <p:nvPr/>
        </p:nvPicPr>
        <p:blipFill>
          <a:blip r:embed="rId3" cstate="print"/>
          <a:srcRect/>
          <a:stretch>
            <a:fillRect/>
          </a:stretch>
        </p:blipFill>
        <p:spPr bwMode="auto">
          <a:xfrm>
            <a:off x="266923" y="1752600"/>
            <a:ext cx="8610149" cy="3352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Work</a:t>
            </a:r>
          </a:p>
        </p:txBody>
      </p:sp>
      <p:sp>
        <p:nvSpPr>
          <p:cNvPr id="24579" name="Content Placeholder 2"/>
          <p:cNvSpPr>
            <a:spLocks noGrp="1"/>
          </p:cNvSpPr>
          <p:nvPr>
            <p:ph idx="1"/>
          </p:nvPr>
        </p:nvSpPr>
        <p:spPr>
          <a:xfrm>
            <a:off x="457200" y="1066800"/>
            <a:ext cx="8229600" cy="5638800"/>
          </a:xfrm>
        </p:spPr>
        <p:txBody>
          <a:bodyPr>
            <a:normAutofit/>
          </a:bodyPr>
          <a:lstStyle/>
          <a:p>
            <a:endParaRPr lang="en-US" sz="1800" dirty="0" smtClean="0">
              <a:latin typeface="Arial" pitchFamily="34" charset="0"/>
              <a:cs typeface="Arial" pitchFamily="34" charset="0"/>
            </a:endParaRPr>
          </a:p>
          <a:p>
            <a:r>
              <a:rPr lang="en-US" sz="3200" dirty="0" smtClean="0">
                <a:latin typeface="Arial" pitchFamily="34" charset="0"/>
                <a:cs typeface="Arial" pitchFamily="34" charset="0"/>
              </a:rPr>
              <a:t>Measure: force x distance</a:t>
            </a:r>
          </a:p>
          <a:p>
            <a:pPr lvl="1"/>
            <a:r>
              <a:rPr lang="en-US" dirty="0" smtClean="0">
                <a:latin typeface="Arial" pitchFamily="34" charset="0"/>
                <a:cs typeface="Arial" pitchFamily="34" charset="0"/>
              </a:rPr>
              <a:t>10 lb raised 55 feet = 550 ft-lb of work</a:t>
            </a:r>
          </a:p>
          <a:p>
            <a:pPr lvl="1"/>
            <a:r>
              <a:rPr lang="en-US" dirty="0" smtClean="0">
                <a:latin typeface="Arial" pitchFamily="34" charset="0"/>
                <a:cs typeface="Arial" pitchFamily="34" charset="0"/>
              </a:rPr>
              <a:t>1 Newton exerted over 1 meter = 1 Joule</a:t>
            </a:r>
          </a:p>
          <a:p>
            <a:pPr lvl="3">
              <a:buNone/>
            </a:pPr>
            <a:r>
              <a:rPr lang="en-US" sz="2400" dirty="0" smtClean="0">
                <a:latin typeface="Arial" pitchFamily="34" charset="0"/>
                <a:cs typeface="Arial" pitchFamily="34" charset="0"/>
              </a:rPr>
              <a:t>and</a:t>
            </a:r>
          </a:p>
          <a:p>
            <a:pPr lvl="1"/>
            <a:r>
              <a:rPr lang="en-US" dirty="0" smtClean="0">
                <a:latin typeface="Arial" pitchFamily="34" charset="0"/>
                <a:cs typeface="Arial" pitchFamily="34" charset="0"/>
              </a:rPr>
              <a:t>1 amp through 1 ohm resistance for 1 sec = 1 J</a:t>
            </a:r>
          </a:p>
          <a:p>
            <a:pPr>
              <a:buNone/>
            </a:pP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Newton = kg-m/sec</a:t>
            </a:r>
            <a:r>
              <a:rPr lang="en-US" sz="3200" baseline="30000" dirty="0" smtClean="0">
                <a:latin typeface="Arial" pitchFamily="34" charset="0"/>
                <a:cs typeface="Arial" pitchFamily="34" charset="0"/>
              </a:rPr>
              <a:t>2</a:t>
            </a:r>
          </a:p>
          <a:p>
            <a:pPr>
              <a:buNone/>
            </a:pPr>
            <a:r>
              <a:rPr lang="en-US" sz="3200" baseline="30000" dirty="0" smtClean="0">
                <a:latin typeface="Arial" pitchFamily="34" charset="0"/>
                <a:cs typeface="Arial" pitchFamily="34" charset="0"/>
              </a:rPr>
              <a:t>	</a:t>
            </a:r>
            <a:r>
              <a:rPr lang="en-US" sz="3000" dirty="0" smtClean="0">
                <a:latin typeface="Arial" pitchFamily="34" charset="0"/>
                <a:cs typeface="Arial" pitchFamily="34" charset="0"/>
              </a:rPr>
              <a:t>(force = mass x acceleration)</a:t>
            </a:r>
          </a:p>
          <a:p>
            <a:endParaRPr lang="en-US" sz="32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err="1" smtClean="0">
                <a:ln w="18000">
                  <a:solidFill>
                    <a:schemeClr val="accent2">
                      <a:satMod val="140000"/>
                    </a:schemeClr>
                  </a:solidFill>
                  <a:prstDash val="solid"/>
                  <a:miter lim="800000"/>
                </a:ln>
                <a:solidFill>
                  <a:sysClr val="windowText" lastClr="000000"/>
                </a:solidFill>
              </a:rPr>
              <a:t>Energy|Work</a:t>
            </a:r>
            <a:r>
              <a:rPr lang="en-US" b="1" dirty="0" smtClean="0">
                <a:ln w="18000">
                  <a:solidFill>
                    <a:schemeClr val="accent2">
                      <a:satMod val="140000"/>
                    </a:schemeClr>
                  </a:solidFill>
                  <a:prstDash val="solid"/>
                  <a:miter lim="800000"/>
                </a:ln>
                <a:solidFill>
                  <a:sysClr val="windowText" lastClr="000000"/>
                </a:solidFill>
              </a:rPr>
              <a:t> =&gt; Power</a:t>
            </a:r>
          </a:p>
        </p:txBody>
      </p:sp>
      <p:sp>
        <p:nvSpPr>
          <p:cNvPr id="24579" name="Content Placeholder 2"/>
          <p:cNvSpPr>
            <a:spLocks noGrp="1"/>
          </p:cNvSpPr>
          <p:nvPr>
            <p:ph idx="1"/>
          </p:nvPr>
        </p:nvSpPr>
        <p:spPr>
          <a:xfrm>
            <a:off x="457200" y="1066800"/>
            <a:ext cx="8229600" cy="5638800"/>
          </a:xfrm>
        </p:spPr>
        <p:txBody>
          <a:bodyPr>
            <a:normAutofit/>
          </a:bodyPr>
          <a:lstStyle/>
          <a:p>
            <a:r>
              <a:rPr lang="en-US" sz="3200" dirty="0" smtClean="0">
                <a:latin typeface="Arial" pitchFamily="34" charset="0"/>
                <a:cs typeface="Arial" pitchFamily="34" charset="0"/>
              </a:rPr>
              <a:t>Measure of Power: energy [work] / time</a:t>
            </a:r>
          </a:p>
          <a:p>
            <a:pPr lvl="1"/>
            <a:r>
              <a:rPr lang="en-US" dirty="0" smtClean="0">
                <a:latin typeface="Arial" pitchFamily="34" charset="0"/>
                <a:cs typeface="Arial" pitchFamily="34" charset="0"/>
              </a:rPr>
              <a:t>1 horsepower = 550 ft-lb / sec</a:t>
            </a:r>
          </a:p>
          <a:p>
            <a:pPr lvl="1"/>
            <a:r>
              <a:rPr lang="en-US" dirty="0" smtClean="0">
                <a:latin typeface="Arial" pitchFamily="34" charset="0"/>
                <a:cs typeface="Arial" pitchFamily="34" charset="0"/>
              </a:rPr>
              <a:t>1 watt = 1 N-m / sec = 1 joule / sec</a:t>
            </a:r>
          </a:p>
          <a:p>
            <a:pPr lvl="1"/>
            <a:r>
              <a:rPr lang="en-US" dirty="0" smtClean="0">
                <a:latin typeface="Arial" pitchFamily="34" charset="0"/>
                <a:cs typeface="Arial" pitchFamily="34" charset="0"/>
              </a:rPr>
              <a:t>1 watt = 1 amp x 1 volt (DC system)</a:t>
            </a:r>
          </a:p>
          <a:p>
            <a:pPr lvl="1"/>
            <a:r>
              <a:rPr lang="en-US" dirty="0" smtClean="0">
                <a:latin typeface="Arial" pitchFamily="34" charset="0"/>
                <a:cs typeface="Arial" pitchFamily="34" charset="0"/>
              </a:rPr>
              <a:t>1 kilowatt = 1000 watt</a:t>
            </a:r>
          </a:p>
          <a:p>
            <a:pPr>
              <a:buNone/>
            </a:pPr>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kW measures a transfer rate of energy</a:t>
            </a:r>
          </a:p>
          <a:p>
            <a:pPr>
              <a:buNone/>
            </a:pPr>
            <a:r>
              <a:rPr lang="en-US" sz="3200" dirty="0" smtClean="0">
                <a:latin typeface="Arial" pitchFamily="34" charset="0"/>
                <a:cs typeface="Arial" pitchFamily="34" charset="0"/>
              </a:rPr>
              <a:t>	(not an accumulated or consumed volume of energy)</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Irrigation Practices for Energy</a:t>
            </a:r>
          </a:p>
        </p:txBody>
      </p:sp>
      <p:sp>
        <p:nvSpPr>
          <p:cNvPr id="24579" name="Content Placeholder 2"/>
          <p:cNvSpPr>
            <a:spLocks noGrp="1"/>
          </p:cNvSpPr>
          <p:nvPr>
            <p:ph idx="1"/>
          </p:nvPr>
        </p:nvSpPr>
        <p:spPr>
          <a:xfrm>
            <a:off x="457200" y="1066800"/>
            <a:ext cx="8229600" cy="5638800"/>
          </a:xfrm>
        </p:spPr>
        <p:txBody>
          <a:bodyPr>
            <a:normAutofit fontScale="92500"/>
          </a:bodyPr>
          <a:lstStyle/>
          <a:p>
            <a:pPr>
              <a:buNone/>
            </a:pPr>
            <a:r>
              <a:rPr lang="en-US" sz="3200" dirty="0" smtClean="0">
                <a:latin typeface="Arial" pitchFamily="34" charset="0"/>
                <a:cs typeface="Arial" pitchFamily="34" charset="0"/>
              </a:rPr>
              <a:t>Anionic </a:t>
            </a:r>
            <a:r>
              <a:rPr lang="en-US" sz="3200" dirty="0" err="1" smtClean="0">
                <a:latin typeface="Arial" pitchFamily="34" charset="0"/>
                <a:cs typeface="Arial" pitchFamily="34" charset="0"/>
              </a:rPr>
              <a:t>Polyacrylamide</a:t>
            </a:r>
            <a:r>
              <a:rPr lang="en-US" sz="3200" dirty="0" smtClean="0">
                <a:latin typeface="Arial" pitchFamily="34" charset="0"/>
                <a:cs typeface="Arial" pitchFamily="34" charset="0"/>
              </a:rPr>
              <a:t> (PAM) Application (450)</a:t>
            </a:r>
          </a:p>
          <a:p>
            <a:pPr>
              <a:buNone/>
            </a:pPr>
            <a:r>
              <a:rPr lang="en-US" sz="3200" dirty="0" smtClean="0">
                <a:latin typeface="Arial" pitchFamily="34" charset="0"/>
                <a:cs typeface="Arial" pitchFamily="34" charset="0"/>
              </a:rPr>
              <a:t>Irrigation Ditch Lining (428)</a:t>
            </a:r>
          </a:p>
          <a:p>
            <a:pPr>
              <a:buNone/>
            </a:pPr>
            <a:r>
              <a:rPr lang="en-US" sz="3200" dirty="0" smtClean="0">
                <a:latin typeface="Arial" pitchFamily="34" charset="0"/>
                <a:cs typeface="Arial" pitchFamily="34" charset="0"/>
              </a:rPr>
              <a:t>Irrigation Pipeline (430)</a:t>
            </a:r>
          </a:p>
          <a:p>
            <a:pPr>
              <a:buNone/>
            </a:pPr>
            <a:r>
              <a:rPr lang="en-US" sz="3200" dirty="0" smtClean="0">
                <a:latin typeface="Arial" pitchFamily="34" charset="0"/>
                <a:cs typeface="Arial" pitchFamily="34" charset="0"/>
              </a:rPr>
              <a:t>Irrigation Reservoir (436)</a:t>
            </a:r>
          </a:p>
          <a:p>
            <a:pPr>
              <a:buNone/>
            </a:pPr>
            <a:r>
              <a:rPr lang="en-US" sz="3200" dirty="0" smtClean="0">
                <a:latin typeface="Arial" pitchFamily="34" charset="0"/>
                <a:cs typeface="Arial" pitchFamily="34" charset="0"/>
              </a:rPr>
              <a:t>Irrigation System, Micro (441)</a:t>
            </a:r>
          </a:p>
          <a:p>
            <a:pPr>
              <a:buNone/>
            </a:pPr>
            <a:r>
              <a:rPr lang="en-US" sz="3200" dirty="0" smtClean="0">
                <a:latin typeface="Arial" pitchFamily="34" charset="0"/>
                <a:cs typeface="Arial" pitchFamily="34" charset="0"/>
              </a:rPr>
              <a:t>Irrigation System, Sprinkler (442)</a:t>
            </a:r>
          </a:p>
          <a:p>
            <a:pPr>
              <a:buNone/>
            </a:pPr>
            <a:r>
              <a:rPr lang="en-US" sz="3200" dirty="0" smtClean="0">
                <a:latin typeface="Arial" pitchFamily="34" charset="0"/>
                <a:cs typeface="Arial" pitchFamily="34" charset="0"/>
              </a:rPr>
              <a:t>Irrigation System, Surface &amp; Subsurface (443)</a:t>
            </a:r>
          </a:p>
          <a:p>
            <a:pPr>
              <a:buNone/>
            </a:pPr>
            <a:r>
              <a:rPr lang="en-US" sz="3200" dirty="0" smtClean="0">
                <a:latin typeface="Arial" pitchFamily="34" charset="0"/>
                <a:cs typeface="Arial" pitchFamily="34" charset="0"/>
              </a:rPr>
              <a:t>Irrigation System, </a:t>
            </a:r>
            <a:r>
              <a:rPr lang="en-US" sz="3200" dirty="0" err="1" smtClean="0">
                <a:latin typeface="Arial" pitchFamily="34" charset="0"/>
                <a:cs typeface="Arial" pitchFamily="34" charset="0"/>
              </a:rPr>
              <a:t>Tailwater</a:t>
            </a:r>
            <a:r>
              <a:rPr lang="en-US" sz="3200" dirty="0" smtClean="0">
                <a:latin typeface="Arial" pitchFamily="34" charset="0"/>
                <a:cs typeface="Arial" pitchFamily="34" charset="0"/>
              </a:rPr>
              <a:t> Recovery (447)</a:t>
            </a:r>
          </a:p>
          <a:p>
            <a:pPr>
              <a:buNone/>
            </a:pPr>
            <a:r>
              <a:rPr lang="en-US" sz="3200" dirty="0" smtClean="0">
                <a:latin typeface="Arial" pitchFamily="34" charset="0"/>
                <a:cs typeface="Arial" pitchFamily="34" charset="0"/>
              </a:rPr>
              <a:t>Irrigation Water Management (449)</a:t>
            </a:r>
          </a:p>
          <a:p>
            <a:pPr>
              <a:buNone/>
            </a:pPr>
            <a:r>
              <a:rPr lang="en-US" sz="3200" dirty="0" smtClean="0">
                <a:latin typeface="Arial" pitchFamily="34" charset="0"/>
                <a:cs typeface="Arial" pitchFamily="34" charset="0"/>
              </a:rPr>
              <a:t>Pumping Plant (533)</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Systems Analysis</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4</a:t>
            </a:fld>
            <a:endParaRPr lang="en-US"/>
          </a:p>
        </p:txBody>
      </p:sp>
      <p:sp>
        <p:nvSpPr>
          <p:cNvPr id="6" name="TextBox 5"/>
          <p:cNvSpPr txBox="1"/>
          <p:nvPr/>
        </p:nvSpPr>
        <p:spPr>
          <a:xfrm>
            <a:off x="5715000" y="1295400"/>
            <a:ext cx="2971800" cy="4524315"/>
          </a:xfrm>
          <a:prstGeom prst="rect">
            <a:avLst/>
          </a:prstGeom>
          <a:noFill/>
          <a:ln>
            <a:solidFill>
              <a:schemeClr val="accent1"/>
            </a:solidFill>
          </a:ln>
        </p:spPr>
        <p:txBody>
          <a:bodyPr wrap="square" rtlCol="0">
            <a:spAutoFit/>
          </a:bodyPr>
          <a:lstStyle/>
          <a:p>
            <a:r>
              <a:rPr lang="en-US" sz="3200" dirty="0" smtClean="0"/>
              <a:t>Power needs determined by:</a:t>
            </a:r>
          </a:p>
          <a:p>
            <a:pPr>
              <a:buFont typeface="Wingdings" pitchFamily="2" charset="2"/>
              <a:buChar char="§"/>
              <a:tabLst>
                <a:tab pos="457200" algn="l"/>
              </a:tabLst>
            </a:pPr>
            <a:r>
              <a:rPr lang="en-US" sz="3200" dirty="0" smtClean="0"/>
              <a:t>	water flow</a:t>
            </a:r>
          </a:p>
          <a:p>
            <a:pPr>
              <a:buFont typeface="Wingdings" pitchFamily="2" charset="2"/>
              <a:buChar char="§"/>
              <a:tabLst>
                <a:tab pos="457200" algn="l"/>
              </a:tabLst>
            </a:pPr>
            <a:r>
              <a:rPr lang="en-US" sz="3200" dirty="0" smtClean="0"/>
              <a:t>	pressure</a:t>
            </a:r>
          </a:p>
          <a:p>
            <a:pPr>
              <a:tabLst>
                <a:tab pos="457200" algn="l"/>
              </a:tabLst>
            </a:pPr>
            <a:endParaRPr lang="en-US" sz="3200" dirty="0" smtClean="0"/>
          </a:p>
          <a:p>
            <a:pPr>
              <a:tabLst>
                <a:tab pos="457200" algn="l"/>
              </a:tabLst>
            </a:pPr>
            <a:r>
              <a:rPr lang="en-US" sz="3200" dirty="0" smtClean="0"/>
              <a:t>Energy use determined by:</a:t>
            </a:r>
          </a:p>
          <a:p>
            <a:pPr>
              <a:buFont typeface="Wingdings" pitchFamily="2" charset="2"/>
              <a:buChar char="§"/>
              <a:tabLst>
                <a:tab pos="457200" algn="l"/>
              </a:tabLst>
            </a:pPr>
            <a:r>
              <a:rPr lang="en-US" sz="3200" dirty="0" smtClean="0"/>
              <a:t>	power</a:t>
            </a:r>
          </a:p>
          <a:p>
            <a:pPr>
              <a:buFont typeface="Wingdings" pitchFamily="2" charset="2"/>
              <a:buChar char="§"/>
              <a:tabLst>
                <a:tab pos="457200" algn="l"/>
              </a:tabLst>
            </a:pPr>
            <a:r>
              <a:rPr lang="en-US" sz="3200" dirty="0" smtClean="0"/>
              <a:t>	time</a:t>
            </a:r>
          </a:p>
        </p:txBody>
      </p:sp>
      <p:sp>
        <p:nvSpPr>
          <p:cNvPr id="8" name="TextBox 7"/>
          <p:cNvSpPr txBox="1"/>
          <p:nvPr/>
        </p:nvSpPr>
        <p:spPr>
          <a:xfrm>
            <a:off x="990600" y="4876800"/>
            <a:ext cx="4267200" cy="1600200"/>
          </a:xfrm>
          <a:prstGeom prst="rect">
            <a:avLst/>
          </a:prstGeom>
          <a:noFill/>
          <a:ln>
            <a:solidFill>
              <a:schemeClr val="accent1"/>
            </a:solidFill>
          </a:ln>
        </p:spPr>
        <p:txBody>
          <a:bodyPr wrap="square" rtlCol="0">
            <a:spAutoFit/>
          </a:bodyPr>
          <a:lstStyle/>
          <a:p>
            <a:pPr algn="ctr"/>
            <a:r>
              <a:rPr lang="en-US" sz="3200" dirty="0" smtClean="0"/>
              <a:t>Start at the End </a:t>
            </a:r>
          </a:p>
          <a:p>
            <a:pPr algn="ctr"/>
            <a:r>
              <a:rPr lang="en-US" sz="3200" dirty="0" smtClean="0"/>
              <a:t>&amp;</a:t>
            </a:r>
          </a:p>
          <a:p>
            <a:pPr algn="ctr"/>
            <a:r>
              <a:rPr lang="en-US" sz="3200" dirty="0" smtClean="0"/>
              <a:t>End at the Start</a:t>
            </a:r>
            <a:endParaRPr lang="en-US" sz="3200" dirty="0"/>
          </a:p>
        </p:txBody>
      </p:sp>
      <p:pic>
        <p:nvPicPr>
          <p:cNvPr id="10" name="Picture 9"/>
          <p:cNvPicPr/>
          <p:nvPr/>
        </p:nvPicPr>
        <p:blipFill>
          <a:blip r:embed="rId3" cstate="print"/>
          <a:srcRect/>
          <a:stretch>
            <a:fillRect/>
          </a:stretch>
        </p:blipFill>
        <p:spPr bwMode="auto">
          <a:xfrm>
            <a:off x="533400" y="1295400"/>
            <a:ext cx="5048250" cy="3094712"/>
          </a:xfrm>
          <a:prstGeom prst="rect">
            <a:avLst/>
          </a:prstGeom>
          <a:noFill/>
          <a:ln w="9525">
            <a:noFill/>
            <a:miter lim="800000"/>
            <a:headEnd/>
            <a:tailEnd/>
          </a:ln>
        </p:spPr>
      </p:pic>
      <p:sp>
        <p:nvSpPr>
          <p:cNvPr id="7" name="TextBox 6"/>
          <p:cNvSpPr txBox="1"/>
          <p:nvPr/>
        </p:nvSpPr>
        <p:spPr>
          <a:xfrm>
            <a:off x="457200" y="4876801"/>
            <a:ext cx="533400" cy="1600199"/>
          </a:xfrm>
          <a:prstGeom prst="rect">
            <a:avLst/>
          </a:prstGeom>
          <a:solidFill>
            <a:schemeClr val="bg2">
              <a:lumMod val="90000"/>
            </a:schemeClr>
          </a:solidFill>
          <a:ln>
            <a:solidFill>
              <a:schemeClr val="accent1"/>
            </a:solidFill>
          </a:ln>
        </p:spPr>
        <p:txBody>
          <a:bodyPr wrap="square" rtlCol="0" anchor="ctr">
            <a:spAutoFit/>
          </a:bodyPr>
          <a:lstStyle/>
          <a:p>
            <a:pPr algn="ctr"/>
            <a:r>
              <a:rPr lang="en-US" sz="2400" dirty="0" smtClean="0"/>
              <a:t>BEST</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Energy Priority Pyramid</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5</a:t>
            </a:fld>
            <a:endParaRPr lang="en-US"/>
          </a:p>
        </p:txBody>
      </p:sp>
      <p:graphicFrame>
        <p:nvGraphicFramePr>
          <p:cNvPr id="7" name="Content Placeholder 6"/>
          <p:cNvGraphicFramePr>
            <a:graphicFrameLocks noGrp="1"/>
          </p:cNvGraphicFramePr>
          <p:nvPr>
            <p:ph idx="1"/>
          </p:nvPr>
        </p:nvGraphicFramePr>
        <p:xfrm>
          <a:off x="457200" y="914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 Same Side Corner Rectangle 7"/>
          <p:cNvSpPr/>
          <p:nvPr/>
        </p:nvSpPr>
        <p:spPr>
          <a:xfrm rot="3060000">
            <a:off x="4861211" y="3550421"/>
            <a:ext cx="4610046" cy="37616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Time of Use - Save $$ (Energy?)</a:t>
            </a:r>
            <a:endParaRPr lang="en-US" dirty="0"/>
          </a:p>
        </p:txBody>
      </p:sp>
      <p:sp>
        <p:nvSpPr>
          <p:cNvPr id="9" name="Curved Right Arrow 8" descr="Evaluate - Implement - Repeat"/>
          <p:cNvSpPr/>
          <p:nvPr/>
        </p:nvSpPr>
        <p:spPr>
          <a:xfrm rot="2300514">
            <a:off x="615446" y="526221"/>
            <a:ext cx="1407299" cy="45579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33400" y="3115270"/>
            <a:ext cx="1676400" cy="923330"/>
          </a:xfrm>
          <a:prstGeom prst="rect">
            <a:avLst/>
          </a:prstGeom>
          <a:noFill/>
        </p:spPr>
        <p:txBody>
          <a:bodyPr wrap="square" rtlCol="0">
            <a:spAutoFit/>
          </a:bodyPr>
          <a:lstStyle/>
          <a:p>
            <a:r>
              <a:rPr lang="en-US" dirty="0" smtClean="0"/>
              <a:t>Evaluate</a:t>
            </a:r>
          </a:p>
          <a:p>
            <a:r>
              <a:rPr lang="en-US" dirty="0" smtClean="0"/>
              <a:t>Implement</a:t>
            </a:r>
          </a:p>
          <a:p>
            <a:r>
              <a:rPr lang="en-US" dirty="0" smtClean="0"/>
              <a:t>Repeat</a:t>
            </a:r>
            <a:endParaRPr lang="en-US" dirty="0"/>
          </a:p>
        </p:txBody>
      </p:sp>
      <p:sp>
        <p:nvSpPr>
          <p:cNvPr id="11" name="Round Same Side Corner Rectangle 10"/>
          <p:cNvSpPr/>
          <p:nvPr/>
        </p:nvSpPr>
        <p:spPr>
          <a:xfrm rot="18551013">
            <a:off x="-249540" y="3546233"/>
            <a:ext cx="4610046" cy="376165"/>
          </a:xfrm>
          <a:prstGeom prst="round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Change Energy Source - Save $$ (Energy?)</a:t>
            </a:r>
            <a:endParaRPr lang="en-US" dirty="0">
              <a:solidFill>
                <a:schemeClr val="tx1"/>
              </a:solidFill>
            </a:endParaRPr>
          </a:p>
        </p:txBody>
      </p:sp>
      <p:sp>
        <p:nvSpPr>
          <p:cNvPr id="12" name="TextBox 11"/>
          <p:cNvSpPr txBox="1"/>
          <p:nvPr/>
        </p:nvSpPr>
        <p:spPr>
          <a:xfrm>
            <a:off x="599783" y="6096000"/>
            <a:ext cx="7934618" cy="646331"/>
          </a:xfrm>
          <a:prstGeom prst="rect">
            <a:avLst/>
          </a:prstGeom>
          <a:noFill/>
        </p:spPr>
        <p:txBody>
          <a:bodyPr wrap="square" rtlCol="0">
            <a:spAutoFit/>
          </a:bodyPr>
          <a:lstStyle/>
          <a:p>
            <a:pPr algn="ctr"/>
            <a:r>
              <a:rPr lang="en-US" dirty="0" smtClean="0"/>
              <a:t>Adapted from various sources.</a:t>
            </a:r>
          </a:p>
          <a:p>
            <a:pPr algn="ctr"/>
            <a:r>
              <a:rPr lang="en-US" dirty="0" smtClean="0"/>
              <a:t>See, e.g., </a:t>
            </a:r>
            <a:r>
              <a:rPr lang="en-US" dirty="0" err="1" smtClean="0"/>
              <a:t>EnSave</a:t>
            </a:r>
            <a:r>
              <a:rPr lang="en-US" dirty="0" smtClean="0"/>
              <a:t> (c. 2009</a:t>
            </a:r>
            <a:r>
              <a:rPr lang="en-US" dirty="0" smtClean="0"/>
              <a:t>) and </a:t>
            </a:r>
            <a:r>
              <a:rPr lang="en-US" dirty="0" smtClean="0"/>
              <a:t>Minnesota Power (c. 2008, 2011)</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Start at the End ….</a:t>
            </a:r>
          </a:p>
        </p:txBody>
      </p:sp>
      <p:sp>
        <p:nvSpPr>
          <p:cNvPr id="24579" name="Content Placeholder 2"/>
          <p:cNvSpPr>
            <a:spLocks noGrp="1"/>
          </p:cNvSpPr>
          <p:nvPr>
            <p:ph idx="1"/>
          </p:nvPr>
        </p:nvSpPr>
        <p:spPr>
          <a:xfrm>
            <a:off x="457200" y="1066800"/>
            <a:ext cx="8229600" cy="5638800"/>
          </a:xfrm>
        </p:spPr>
        <p:txBody>
          <a:bodyPr>
            <a:normAutofit/>
          </a:bodyPr>
          <a:lstStyle/>
          <a:p>
            <a:endParaRPr lang="en-US" sz="1600" dirty="0" smtClean="0">
              <a:latin typeface="Arial" pitchFamily="34" charset="0"/>
              <a:cs typeface="Arial" pitchFamily="34" charset="0"/>
            </a:endParaRPr>
          </a:p>
          <a:p>
            <a:r>
              <a:rPr lang="en-US" sz="3200" dirty="0" smtClean="0">
                <a:latin typeface="Arial" pitchFamily="34" charset="0"/>
                <a:cs typeface="Arial" pitchFamily="34" charset="0"/>
              </a:rPr>
              <a:t>Can I stop doing this?</a:t>
            </a:r>
          </a:p>
          <a:p>
            <a:r>
              <a:rPr lang="en-US" sz="3200" dirty="0" smtClean="0">
                <a:latin typeface="Arial" pitchFamily="34" charset="0"/>
                <a:cs typeface="Arial" pitchFamily="34" charset="0"/>
              </a:rPr>
              <a:t>Can I do it less often?</a:t>
            </a:r>
          </a:p>
          <a:p>
            <a:r>
              <a:rPr lang="en-US" sz="3200" dirty="0" smtClean="0">
                <a:latin typeface="Arial" pitchFamily="34" charset="0"/>
                <a:cs typeface="Arial" pitchFamily="34" charset="0"/>
              </a:rPr>
              <a:t>Can I do it with less (mechanical) effort?</a:t>
            </a:r>
          </a:p>
          <a:p>
            <a:r>
              <a:rPr lang="en-US" sz="3200" dirty="0" smtClean="0">
                <a:latin typeface="Arial" pitchFamily="34" charset="0"/>
                <a:cs typeface="Arial" pitchFamily="34" charset="0"/>
              </a:rPr>
              <a:t>Can I do it at a different time?</a:t>
            </a:r>
          </a:p>
          <a:p>
            <a:r>
              <a:rPr lang="en-US" sz="3200" dirty="0" smtClean="0">
                <a:latin typeface="Arial" pitchFamily="34" charset="0"/>
                <a:cs typeface="Arial" pitchFamily="34" charset="0"/>
              </a:rPr>
              <a:t>Can I do it with renewable resources?</a:t>
            </a:r>
          </a:p>
          <a:p>
            <a:r>
              <a:rPr lang="en-US" sz="3200" dirty="0" smtClean="0">
                <a:latin typeface="Arial" pitchFamily="34" charset="0"/>
                <a:cs typeface="Arial" pitchFamily="34" charset="0"/>
              </a:rPr>
              <a:t>Can I afford to change my systems and practices?</a:t>
            </a:r>
          </a:p>
          <a:p>
            <a:endParaRPr lang="en-US" sz="1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Landowner View, though…</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7</a:t>
            </a:fld>
            <a:endParaRPr lang="en-US"/>
          </a:p>
        </p:txBody>
      </p:sp>
      <p:pic>
        <p:nvPicPr>
          <p:cNvPr id="6" name="Content Placeholder 5" descr="Turbine 2003.jpg"/>
          <p:cNvPicPr>
            <a:picLocks noGrp="1" noChangeAspect="1"/>
          </p:cNvPicPr>
          <p:nvPr>
            <p:ph idx="1"/>
          </p:nvPr>
        </p:nvPicPr>
        <p:blipFill>
          <a:blip r:embed="rId3" cstate="print"/>
          <a:stretch>
            <a:fillRect/>
          </a:stretch>
        </p:blipFill>
        <p:spPr>
          <a:xfrm>
            <a:off x="990600" y="1478576"/>
            <a:ext cx="5623560" cy="4163113"/>
          </a:xfrm>
        </p:spPr>
      </p:pic>
      <p:sp>
        <p:nvSpPr>
          <p:cNvPr id="7" name="TextBox 6"/>
          <p:cNvSpPr txBox="1"/>
          <p:nvPr/>
        </p:nvSpPr>
        <p:spPr>
          <a:xfrm>
            <a:off x="6781800" y="1524000"/>
            <a:ext cx="2133600" cy="4031873"/>
          </a:xfrm>
          <a:prstGeom prst="rect">
            <a:avLst/>
          </a:prstGeom>
          <a:noFill/>
          <a:ln>
            <a:solidFill>
              <a:schemeClr val="accent1"/>
            </a:solidFill>
          </a:ln>
        </p:spPr>
        <p:txBody>
          <a:bodyPr wrap="square" rtlCol="0">
            <a:spAutoFit/>
          </a:bodyPr>
          <a:lstStyle/>
          <a:p>
            <a:pPr algn="ctr"/>
            <a:r>
              <a:rPr lang="en-US" sz="3200" dirty="0" smtClean="0"/>
              <a:t>Noisy, costly:</a:t>
            </a:r>
          </a:p>
          <a:p>
            <a:pPr algn="ctr"/>
            <a:r>
              <a:rPr lang="en-US" sz="3200" dirty="0" smtClean="0"/>
              <a:t>gateway to a decision maker’s mind (&amp; heart)</a:t>
            </a:r>
            <a:endParaRPr lang="en-US"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Energy &amp; Water Units</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8</a:t>
            </a:fld>
            <a:endParaRPr lang="en-US"/>
          </a:p>
        </p:txBody>
      </p:sp>
      <p:graphicFrame>
        <p:nvGraphicFramePr>
          <p:cNvPr id="6" name="Content Placeholder 5"/>
          <p:cNvGraphicFramePr>
            <a:graphicFrameLocks noGrp="1"/>
          </p:cNvGraphicFramePr>
          <p:nvPr>
            <p:ph idx="1"/>
          </p:nvPr>
        </p:nvGraphicFramePr>
        <p:xfrm>
          <a:off x="457200" y="1249680"/>
          <a:ext cx="8379143" cy="1798320"/>
        </p:xfrm>
        <a:graphic>
          <a:graphicData uri="http://schemas.openxmlformats.org/drawingml/2006/table">
            <a:tbl>
              <a:tblPr firstRow="1" bandRow="1">
                <a:tableStyleId>{5C22544A-7EE6-4342-B048-85BDC9FD1C3A}</a:tableStyleId>
              </a:tblPr>
              <a:tblGrid>
                <a:gridCol w="1371600"/>
                <a:gridCol w="1371600"/>
                <a:gridCol w="1521143"/>
                <a:gridCol w="1371600"/>
                <a:gridCol w="1371600"/>
                <a:gridCol w="1371600"/>
              </a:tblGrid>
              <a:tr h="370840">
                <a:tc>
                  <a:txBody>
                    <a:bodyPr/>
                    <a:lstStyle/>
                    <a:p>
                      <a:pPr algn="ctr"/>
                      <a:r>
                        <a:rPr lang="en-US" sz="2000" dirty="0" smtClean="0"/>
                        <a:t>Value</a:t>
                      </a:r>
                      <a:endParaRPr lang="en-US" sz="2000" dirty="0"/>
                    </a:p>
                  </a:txBody>
                  <a:tcPr>
                    <a:solidFill>
                      <a:schemeClr val="tx2"/>
                    </a:solidFill>
                  </a:tcPr>
                </a:tc>
                <a:tc>
                  <a:txBody>
                    <a:bodyPr/>
                    <a:lstStyle/>
                    <a:p>
                      <a:pPr algn="ctr"/>
                      <a:r>
                        <a:rPr lang="en-US" sz="2000" dirty="0" smtClean="0"/>
                        <a:t>Water</a:t>
                      </a:r>
                      <a:endParaRPr lang="en-US" sz="2000" dirty="0"/>
                    </a:p>
                  </a:txBody>
                  <a:tcPr/>
                </a:tc>
                <a:tc>
                  <a:txBody>
                    <a:bodyPr/>
                    <a:lstStyle/>
                    <a:p>
                      <a:pPr algn="ctr"/>
                      <a:r>
                        <a:rPr lang="en-US" sz="2000" dirty="0" smtClean="0"/>
                        <a:t>Electric</a:t>
                      </a:r>
                      <a:endParaRPr lang="en-US" sz="2000" dirty="0"/>
                    </a:p>
                  </a:txBody>
                  <a:tcPr/>
                </a:tc>
                <a:tc>
                  <a:txBody>
                    <a:bodyPr/>
                    <a:lstStyle/>
                    <a:p>
                      <a:pPr algn="ctr"/>
                      <a:r>
                        <a:rPr lang="en-US" sz="2000" dirty="0" smtClean="0"/>
                        <a:t>Diesel</a:t>
                      </a:r>
                      <a:endParaRPr lang="en-US" sz="2000" dirty="0"/>
                    </a:p>
                  </a:txBody>
                  <a:tcPr/>
                </a:tc>
                <a:tc>
                  <a:txBody>
                    <a:bodyPr/>
                    <a:lstStyle/>
                    <a:p>
                      <a:pPr algn="ctr"/>
                      <a:r>
                        <a:rPr lang="en-US" sz="2000" dirty="0" smtClean="0"/>
                        <a:t>Nat’l Gas</a:t>
                      </a:r>
                      <a:endParaRPr lang="en-US" sz="2000" dirty="0"/>
                    </a:p>
                  </a:txBody>
                  <a:tcPr/>
                </a:tc>
                <a:tc>
                  <a:txBody>
                    <a:bodyPr/>
                    <a:lstStyle/>
                    <a:p>
                      <a:pPr algn="ctr"/>
                      <a:r>
                        <a:rPr lang="en-US" sz="2000" dirty="0" smtClean="0"/>
                        <a:t>‘Energy’</a:t>
                      </a:r>
                      <a:endParaRPr lang="en-US" sz="2000" dirty="0"/>
                    </a:p>
                  </a:txBody>
                  <a:tcPr/>
                </a:tc>
              </a:tr>
              <a:tr h="370840">
                <a:tc>
                  <a:txBody>
                    <a:bodyPr/>
                    <a:lstStyle/>
                    <a:p>
                      <a:pPr algn="ctr"/>
                      <a:r>
                        <a:rPr lang="en-US" sz="2000" dirty="0" smtClean="0">
                          <a:solidFill>
                            <a:schemeClr val="bg1"/>
                          </a:solidFill>
                        </a:rPr>
                        <a:t>Flow</a:t>
                      </a:r>
                      <a:endParaRPr lang="en-US" sz="2000" dirty="0">
                        <a:solidFill>
                          <a:schemeClr val="bg1"/>
                        </a:solidFill>
                      </a:endParaRPr>
                    </a:p>
                  </a:txBody>
                  <a:tcPr>
                    <a:solidFill>
                      <a:schemeClr val="tx2"/>
                    </a:solidFill>
                  </a:tcPr>
                </a:tc>
                <a:tc>
                  <a:txBody>
                    <a:bodyPr/>
                    <a:lstStyle/>
                    <a:p>
                      <a:pPr algn="ctr"/>
                      <a:r>
                        <a:rPr lang="en-US" sz="2000" dirty="0" smtClean="0"/>
                        <a:t>gal/min</a:t>
                      </a:r>
                    </a:p>
                    <a:p>
                      <a:pPr algn="ctr"/>
                      <a:endParaRPr lang="en-US" sz="2000" dirty="0"/>
                    </a:p>
                  </a:txBody>
                  <a:tcPr/>
                </a:tc>
                <a:tc>
                  <a:txBody>
                    <a:bodyPr/>
                    <a:lstStyle/>
                    <a:p>
                      <a:pPr algn="ctr"/>
                      <a:r>
                        <a:rPr lang="en-US" sz="2000" dirty="0" smtClean="0"/>
                        <a:t>kW</a:t>
                      </a:r>
                      <a:endParaRPr lang="en-US" sz="2000" dirty="0"/>
                    </a:p>
                  </a:txBody>
                  <a:tcPr/>
                </a:tc>
                <a:tc>
                  <a:txBody>
                    <a:bodyPr/>
                    <a:lstStyle/>
                    <a:p>
                      <a:pPr algn="ctr"/>
                      <a:r>
                        <a:rPr lang="en-US" sz="2000" dirty="0" smtClean="0"/>
                        <a:t>gal/hr</a:t>
                      </a:r>
                      <a:endParaRPr lang="en-US" sz="2000" dirty="0"/>
                    </a:p>
                  </a:txBody>
                  <a:tcPr/>
                </a:tc>
                <a:tc>
                  <a:txBody>
                    <a:bodyPr/>
                    <a:lstStyle/>
                    <a:p>
                      <a:pPr algn="ctr"/>
                      <a:r>
                        <a:rPr lang="en-US" sz="2000" dirty="0" smtClean="0"/>
                        <a:t>MCF/hr</a:t>
                      </a:r>
                    </a:p>
                    <a:p>
                      <a:pPr algn="ctr"/>
                      <a:r>
                        <a:rPr lang="en-US" sz="2000" dirty="0" err="1" smtClean="0"/>
                        <a:t>Therm</a:t>
                      </a:r>
                      <a:r>
                        <a:rPr lang="en-US" sz="2000" dirty="0" smtClean="0"/>
                        <a:t>/hr</a:t>
                      </a:r>
                      <a:endParaRPr lang="en-US" sz="2000" dirty="0"/>
                    </a:p>
                  </a:txBody>
                  <a:tcPr/>
                </a:tc>
                <a:tc>
                  <a:txBody>
                    <a:bodyPr/>
                    <a:lstStyle/>
                    <a:p>
                      <a:pPr algn="ctr"/>
                      <a:r>
                        <a:rPr lang="en-US" sz="2000" dirty="0" smtClean="0"/>
                        <a:t>Btu/hr</a:t>
                      </a:r>
                      <a:endParaRPr lang="en-US" sz="2000" dirty="0"/>
                    </a:p>
                  </a:txBody>
                  <a:tcPr/>
                </a:tc>
              </a:tr>
              <a:tr h="370840">
                <a:tc>
                  <a:txBody>
                    <a:bodyPr/>
                    <a:lstStyle/>
                    <a:p>
                      <a:pPr algn="ctr"/>
                      <a:r>
                        <a:rPr lang="en-US" sz="2000" dirty="0" smtClean="0">
                          <a:solidFill>
                            <a:schemeClr val="bg1"/>
                          </a:solidFill>
                        </a:rPr>
                        <a:t>Use</a:t>
                      </a:r>
                      <a:endParaRPr lang="en-US" sz="2000" dirty="0">
                        <a:solidFill>
                          <a:schemeClr val="bg1"/>
                        </a:solidFill>
                      </a:endParaRPr>
                    </a:p>
                  </a:txBody>
                  <a:tcPr>
                    <a:solidFill>
                      <a:schemeClr val="tx2"/>
                    </a:solidFill>
                  </a:tcPr>
                </a:tc>
                <a:tc>
                  <a:txBody>
                    <a:bodyPr/>
                    <a:lstStyle/>
                    <a:p>
                      <a:pPr algn="ctr"/>
                      <a:r>
                        <a:rPr lang="en-US" sz="2000" dirty="0" smtClean="0"/>
                        <a:t>Ac-ft</a:t>
                      </a:r>
                      <a:endParaRPr lang="en-US" sz="2000" dirty="0"/>
                    </a:p>
                  </a:txBody>
                  <a:tcPr/>
                </a:tc>
                <a:tc>
                  <a:txBody>
                    <a:bodyPr/>
                    <a:lstStyle/>
                    <a:p>
                      <a:pPr algn="ctr"/>
                      <a:r>
                        <a:rPr lang="en-US" sz="2000" dirty="0" smtClean="0"/>
                        <a:t>kWh</a:t>
                      </a:r>
                      <a:endParaRPr lang="en-US" sz="2000" dirty="0"/>
                    </a:p>
                    <a:p>
                      <a:pPr algn="ctr"/>
                      <a:r>
                        <a:rPr lang="en-US" sz="2000" dirty="0" smtClean="0"/>
                        <a:t>(i.e.,</a:t>
                      </a:r>
                      <a:r>
                        <a:rPr lang="en-US" sz="2000" baseline="0" dirty="0" smtClean="0"/>
                        <a:t> kW-h)</a:t>
                      </a:r>
                      <a:endParaRPr lang="en-US" sz="2000" dirty="0"/>
                    </a:p>
                  </a:txBody>
                  <a:tcPr/>
                </a:tc>
                <a:tc>
                  <a:txBody>
                    <a:bodyPr/>
                    <a:lstStyle/>
                    <a:p>
                      <a:pPr algn="ctr"/>
                      <a:r>
                        <a:rPr lang="en-US" sz="2000" dirty="0" smtClean="0"/>
                        <a:t>gallon</a:t>
                      </a:r>
                      <a:endParaRPr lang="en-US" sz="2000" dirty="0"/>
                    </a:p>
                  </a:txBody>
                  <a:tcPr/>
                </a:tc>
                <a:tc>
                  <a:txBody>
                    <a:bodyPr/>
                    <a:lstStyle/>
                    <a:p>
                      <a:pPr algn="ctr"/>
                      <a:r>
                        <a:rPr lang="en-US" sz="2000" dirty="0" smtClean="0"/>
                        <a:t>MCF</a:t>
                      </a:r>
                    </a:p>
                    <a:p>
                      <a:pPr algn="ctr"/>
                      <a:r>
                        <a:rPr lang="en-US" sz="2000" dirty="0" err="1" smtClean="0"/>
                        <a:t>Therm</a:t>
                      </a:r>
                      <a:endParaRPr lang="en-US" sz="2000" dirty="0"/>
                    </a:p>
                  </a:txBody>
                  <a:tcPr/>
                </a:tc>
                <a:tc>
                  <a:txBody>
                    <a:bodyPr/>
                    <a:lstStyle/>
                    <a:p>
                      <a:pPr algn="ctr"/>
                      <a:r>
                        <a:rPr lang="en-US" sz="2000" dirty="0" err="1" smtClean="0"/>
                        <a:t>MMBtu</a:t>
                      </a:r>
                      <a:endParaRPr lang="en-US" sz="2000" dirty="0"/>
                    </a:p>
                  </a:txBody>
                  <a:tcPr/>
                </a:tc>
              </a:tr>
            </a:tbl>
          </a:graphicData>
        </a:graphic>
      </p:graphicFrame>
      <p:sp>
        <p:nvSpPr>
          <p:cNvPr id="7" name="TextBox 6"/>
          <p:cNvSpPr txBox="1"/>
          <p:nvPr/>
        </p:nvSpPr>
        <p:spPr>
          <a:xfrm>
            <a:off x="0" y="3124200"/>
            <a:ext cx="9144000" cy="3816429"/>
          </a:xfrm>
          <a:prstGeom prst="rect">
            <a:avLst/>
          </a:prstGeom>
          <a:noFill/>
        </p:spPr>
        <p:txBody>
          <a:bodyPr wrap="square" rtlCol="0">
            <a:spAutoFit/>
          </a:bodyPr>
          <a:lstStyle/>
          <a:p>
            <a:pPr marL="457200"/>
            <a:r>
              <a:rPr lang="en-US" sz="2000" dirty="0" smtClean="0"/>
              <a:t>MCF = thousand cubic feet =&gt; 1,00,000 Btu</a:t>
            </a:r>
          </a:p>
          <a:p>
            <a:pPr marL="914400" lvl="1"/>
            <a:r>
              <a:rPr lang="en-US" dirty="0" smtClean="0"/>
              <a:t>fuel density of about 1,000 Btu per </a:t>
            </a:r>
            <a:r>
              <a:rPr lang="en-US" dirty="0" err="1" smtClean="0"/>
              <a:t>cu.ft</a:t>
            </a:r>
            <a:r>
              <a:rPr lang="en-US" dirty="0" smtClean="0"/>
              <a:t> of natural gas</a:t>
            </a:r>
          </a:p>
          <a:p>
            <a:pPr marL="914400" lvl="1"/>
            <a:endParaRPr lang="en-US" sz="1600" dirty="0" smtClean="0"/>
          </a:p>
          <a:p>
            <a:pPr marL="457200"/>
            <a:r>
              <a:rPr lang="en-US" sz="2000" dirty="0" err="1" smtClean="0"/>
              <a:t>Therm</a:t>
            </a:r>
            <a:r>
              <a:rPr lang="en-US" sz="2000" dirty="0" smtClean="0"/>
              <a:t> = 100,000 Btu</a:t>
            </a:r>
          </a:p>
          <a:p>
            <a:pPr marL="457200"/>
            <a:r>
              <a:rPr lang="en-US" sz="2000" dirty="0" err="1" smtClean="0"/>
              <a:t>decatherm</a:t>
            </a:r>
            <a:r>
              <a:rPr lang="en-US" sz="2000" dirty="0" smtClean="0"/>
              <a:t> = 10 </a:t>
            </a:r>
            <a:r>
              <a:rPr lang="en-US" sz="2000" dirty="0" err="1" smtClean="0"/>
              <a:t>Therm</a:t>
            </a:r>
            <a:r>
              <a:rPr lang="en-US" sz="2000" dirty="0" smtClean="0"/>
              <a:t> = 1,000,000 Btu</a:t>
            </a:r>
          </a:p>
          <a:p>
            <a:pPr marL="457200"/>
            <a:r>
              <a:rPr lang="en-US" dirty="0" smtClean="0"/>
              <a:t>	as defined; gas co. accounts for varying fuel density in billing</a:t>
            </a:r>
          </a:p>
          <a:p>
            <a:pPr marL="457200"/>
            <a:endParaRPr lang="en-US" sz="1600" dirty="0" smtClean="0"/>
          </a:p>
          <a:p>
            <a:pPr marL="457200"/>
            <a:r>
              <a:rPr lang="en-US" sz="2000" dirty="0" err="1" smtClean="0"/>
              <a:t>MMBtu</a:t>
            </a:r>
            <a:r>
              <a:rPr lang="en-US" sz="2000" dirty="0" smtClean="0"/>
              <a:t> = million British thermal units.</a:t>
            </a:r>
          </a:p>
          <a:p>
            <a:pPr marL="457200"/>
            <a:endParaRPr lang="en-US" sz="1600" dirty="0" smtClean="0"/>
          </a:p>
          <a:p>
            <a:pPr marL="457200"/>
            <a:r>
              <a:rPr lang="en-US" sz="2000" dirty="0" smtClean="0"/>
              <a:t>Energy is most often compared using Btu as the base unit.</a:t>
            </a:r>
          </a:p>
          <a:p>
            <a:pPr marL="457200"/>
            <a:endParaRPr lang="en-US" sz="1600" dirty="0" smtClean="0"/>
          </a:p>
          <a:p>
            <a:pPr marL="457200" algn="ctr"/>
            <a:r>
              <a:rPr lang="en-US" dirty="0" smtClean="0"/>
              <a:t>M = 1,000 (Roman numeral)</a:t>
            </a:r>
          </a:p>
          <a:p>
            <a:pPr marL="457200" algn="ctr"/>
            <a:r>
              <a:rPr lang="en-US" dirty="0" smtClean="0"/>
              <a:t>MM = ‘thousand, thousand’ , ergo million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990600"/>
          </a:xfrm>
        </p:spPr>
        <p:txBody>
          <a:bodyPr anchor="ctr">
            <a:normAutofit/>
          </a:bodyPr>
          <a:lstStyle/>
          <a:p>
            <a:pPr algn="ctr"/>
            <a:r>
              <a:rPr lang="en-US" b="1" dirty="0" smtClean="0">
                <a:ln w="18000">
                  <a:solidFill>
                    <a:schemeClr val="accent2">
                      <a:satMod val="140000"/>
                    </a:schemeClr>
                  </a:solidFill>
                  <a:prstDash val="solid"/>
                  <a:miter lim="800000"/>
                </a:ln>
                <a:solidFill>
                  <a:sysClr val="windowText" lastClr="000000"/>
                </a:solidFill>
              </a:rPr>
              <a:t>Why Time Matters</a:t>
            </a:r>
          </a:p>
        </p:txBody>
      </p:sp>
      <p:sp>
        <p:nvSpPr>
          <p:cNvPr id="4" name="Slide Number Placeholder 3"/>
          <p:cNvSpPr>
            <a:spLocks noGrp="1"/>
          </p:cNvSpPr>
          <p:nvPr>
            <p:ph type="sldNum" sz="quarter" idx="12"/>
          </p:nvPr>
        </p:nvSpPr>
        <p:spPr/>
        <p:txBody>
          <a:bodyPr/>
          <a:lstStyle/>
          <a:p>
            <a:pPr>
              <a:defRPr/>
            </a:pPr>
            <a:fld id="{FD5E6728-BC8F-4900-BB90-185933327831}" type="slidenum">
              <a:rPr lang="en-US" smtClean="0"/>
              <a:pPr>
                <a:defRPr/>
              </a:pPr>
              <a:t>9</a:t>
            </a:fld>
            <a:endParaRPr lang="en-US"/>
          </a:p>
        </p:txBody>
      </p:sp>
      <p:sp>
        <p:nvSpPr>
          <p:cNvPr id="6" name="TextBox 5"/>
          <p:cNvSpPr txBox="1"/>
          <p:nvPr/>
        </p:nvSpPr>
        <p:spPr>
          <a:xfrm>
            <a:off x="0" y="1295400"/>
            <a:ext cx="9144000" cy="2800767"/>
          </a:xfrm>
          <a:prstGeom prst="rect">
            <a:avLst/>
          </a:prstGeom>
          <a:noFill/>
          <a:ln>
            <a:solidFill>
              <a:schemeClr val="accent1"/>
            </a:solidFill>
          </a:ln>
        </p:spPr>
        <p:txBody>
          <a:bodyPr wrap="square" rtlCol="0">
            <a:spAutoFit/>
          </a:bodyPr>
          <a:lstStyle/>
          <a:p>
            <a:pPr marL="457200"/>
            <a:r>
              <a:rPr lang="en-US" sz="3200" dirty="0" smtClean="0"/>
              <a:t>Power = f (water flow, pressure)</a:t>
            </a:r>
          </a:p>
          <a:p>
            <a:pPr marL="457200">
              <a:tabLst>
                <a:tab pos="457200" algn="l"/>
              </a:tabLst>
            </a:pPr>
            <a:endParaRPr lang="en-US" sz="1600" dirty="0" smtClean="0"/>
          </a:p>
          <a:p>
            <a:pPr marL="457200">
              <a:tabLst>
                <a:tab pos="457200" algn="l"/>
              </a:tabLst>
            </a:pPr>
            <a:r>
              <a:rPr lang="en-US" sz="3200" dirty="0" smtClean="0"/>
              <a:t>Energy = f (water flow, pressure, </a:t>
            </a:r>
            <a:r>
              <a:rPr lang="en-US" sz="3200" u="sng" dirty="0" smtClean="0"/>
              <a:t>time</a:t>
            </a:r>
            <a:r>
              <a:rPr lang="en-US" sz="3200" dirty="0" smtClean="0"/>
              <a:t>)</a:t>
            </a:r>
          </a:p>
          <a:p>
            <a:pPr marL="457200">
              <a:tabLst>
                <a:tab pos="457200" algn="l"/>
              </a:tabLst>
            </a:pPr>
            <a:endParaRPr lang="en-US" sz="1600" dirty="0" smtClean="0"/>
          </a:p>
          <a:p>
            <a:pPr algn="ctr">
              <a:tabLst>
                <a:tab pos="457200" algn="l"/>
              </a:tabLst>
            </a:pPr>
            <a:r>
              <a:rPr lang="en-US" sz="3200" u="sng" dirty="0" smtClean="0"/>
              <a:t>Time</a:t>
            </a:r>
            <a:r>
              <a:rPr lang="en-US" sz="3200" dirty="0" smtClean="0"/>
              <a:t> is the critical variable for</a:t>
            </a:r>
          </a:p>
          <a:p>
            <a:pPr algn="r">
              <a:tabLst>
                <a:tab pos="457200" algn="l"/>
              </a:tabLst>
            </a:pPr>
            <a:endParaRPr lang="en-US" sz="1600" dirty="0" smtClean="0"/>
          </a:p>
          <a:p>
            <a:pPr algn="ctr">
              <a:tabLst>
                <a:tab pos="457200" algn="l"/>
              </a:tabLst>
            </a:pPr>
            <a:r>
              <a:rPr lang="en-US" sz="3200" dirty="0" smtClean="0"/>
              <a:t>Total Energy Use and Cost</a:t>
            </a:r>
          </a:p>
        </p:txBody>
      </p:sp>
      <p:graphicFrame>
        <p:nvGraphicFramePr>
          <p:cNvPr id="7" name="Table 6"/>
          <p:cNvGraphicFramePr>
            <a:graphicFrameLocks noGrp="1"/>
          </p:cNvGraphicFramePr>
          <p:nvPr/>
        </p:nvGraphicFramePr>
        <p:xfrm>
          <a:off x="1408113" y="4371638"/>
          <a:ext cx="5942011" cy="1876762"/>
        </p:xfrm>
        <a:graphic>
          <a:graphicData uri="http://schemas.openxmlformats.org/drawingml/2006/table">
            <a:tbl>
              <a:tblPr firstRow="1" bandRow="1">
                <a:tableStyleId>{5C22544A-7EE6-4342-B048-85BDC9FD1C3A}</a:tableStyleId>
              </a:tblPr>
              <a:tblGrid>
                <a:gridCol w="924242"/>
                <a:gridCol w="1049655"/>
                <a:gridCol w="1130617"/>
                <a:gridCol w="1514792"/>
                <a:gridCol w="1322705"/>
              </a:tblGrid>
              <a:tr h="685800">
                <a:tc>
                  <a:txBody>
                    <a:bodyPr/>
                    <a:lstStyle/>
                    <a:p>
                      <a:pPr algn="ctr"/>
                      <a:endParaRPr lang="en-US" dirty="0" smtClean="0"/>
                    </a:p>
                    <a:p>
                      <a:pPr algn="ctr"/>
                      <a:r>
                        <a:rPr lang="en-US" sz="2400" dirty="0" smtClean="0"/>
                        <a:t>Case</a:t>
                      </a:r>
                      <a:endParaRPr lang="en-US" sz="2400" dirty="0"/>
                    </a:p>
                  </a:txBody>
                  <a:tcPr/>
                </a:tc>
                <a:tc>
                  <a:txBody>
                    <a:bodyPr/>
                    <a:lstStyle/>
                    <a:p>
                      <a:pPr algn="ctr"/>
                      <a:r>
                        <a:rPr lang="en-US" sz="2400" dirty="0" smtClean="0"/>
                        <a:t>P</a:t>
                      </a:r>
                    </a:p>
                    <a:p>
                      <a:pPr algn="ctr"/>
                      <a:r>
                        <a:rPr lang="en-US" dirty="0" smtClean="0"/>
                        <a:t>(kW)</a:t>
                      </a:r>
                      <a:endParaRPr lang="en-US" dirty="0"/>
                    </a:p>
                  </a:txBody>
                  <a:tcPr/>
                </a:tc>
                <a:tc>
                  <a:txBody>
                    <a:bodyPr/>
                    <a:lstStyle/>
                    <a:p>
                      <a:pPr algn="ctr"/>
                      <a:r>
                        <a:rPr lang="en-US" sz="2400" dirty="0" smtClean="0"/>
                        <a:t>Time </a:t>
                      </a:r>
                      <a:r>
                        <a:rPr lang="en-US" dirty="0" smtClean="0"/>
                        <a:t>(h/yr)</a:t>
                      </a:r>
                      <a:endParaRPr lang="en-US" dirty="0"/>
                    </a:p>
                  </a:txBody>
                  <a:tcPr/>
                </a:tc>
                <a:tc>
                  <a:txBody>
                    <a:bodyPr/>
                    <a:lstStyle/>
                    <a:p>
                      <a:pPr algn="ctr"/>
                      <a:r>
                        <a:rPr lang="en-US" sz="2400" dirty="0" smtClean="0"/>
                        <a:t>Energy</a:t>
                      </a:r>
                      <a:endParaRPr lang="en-US" dirty="0" smtClean="0"/>
                    </a:p>
                    <a:p>
                      <a:pPr algn="ctr"/>
                      <a:r>
                        <a:rPr lang="en-US" dirty="0" smtClean="0"/>
                        <a:t>(kWh/yr)</a:t>
                      </a:r>
                      <a:endParaRPr lang="en-US" dirty="0"/>
                    </a:p>
                  </a:txBody>
                  <a:tcPr/>
                </a:tc>
                <a:tc>
                  <a:txBody>
                    <a:bodyPr/>
                    <a:lstStyle/>
                    <a:p>
                      <a:pPr algn="ctr"/>
                      <a:r>
                        <a:rPr lang="en-US" sz="2400" dirty="0" smtClean="0"/>
                        <a:t>Cost</a:t>
                      </a:r>
                      <a:endParaRPr lang="en-US" dirty="0" smtClean="0"/>
                    </a:p>
                    <a:p>
                      <a:pPr algn="ctr"/>
                      <a:r>
                        <a:rPr lang="en-US" dirty="0" smtClean="0"/>
                        <a:t>($/yr)</a:t>
                      </a:r>
                      <a:endParaRPr lang="en-US" dirty="0"/>
                    </a:p>
                  </a:txBody>
                  <a:tcPr/>
                </a:tc>
              </a:tr>
              <a:tr h="572621">
                <a:tc>
                  <a:txBody>
                    <a:bodyPr/>
                    <a:lstStyle/>
                    <a:p>
                      <a:pPr algn="ctr"/>
                      <a:r>
                        <a:rPr lang="en-US" sz="2800" dirty="0" smtClean="0"/>
                        <a:t>A</a:t>
                      </a:r>
                      <a:endParaRPr lang="en-US" sz="2800" dirty="0"/>
                    </a:p>
                  </a:txBody>
                  <a:tcPr/>
                </a:tc>
                <a:tc>
                  <a:txBody>
                    <a:bodyPr/>
                    <a:lstStyle/>
                    <a:p>
                      <a:pPr algn="r"/>
                      <a:r>
                        <a:rPr lang="en-US" sz="2800" dirty="0" smtClean="0"/>
                        <a:t>1,000</a:t>
                      </a:r>
                      <a:endParaRPr lang="en-US" sz="2800" dirty="0"/>
                    </a:p>
                  </a:txBody>
                  <a:tcPr/>
                </a:tc>
                <a:tc>
                  <a:txBody>
                    <a:bodyPr/>
                    <a:lstStyle/>
                    <a:p>
                      <a:pPr algn="r"/>
                      <a:r>
                        <a:rPr lang="en-US" sz="2800" dirty="0" smtClean="0"/>
                        <a:t>100</a:t>
                      </a:r>
                      <a:endParaRPr lang="en-US" sz="2800" dirty="0"/>
                    </a:p>
                  </a:txBody>
                  <a:tcPr/>
                </a:tc>
                <a:tc>
                  <a:txBody>
                    <a:bodyPr/>
                    <a:lstStyle/>
                    <a:p>
                      <a:pPr algn="r"/>
                      <a:r>
                        <a:rPr lang="en-US" sz="2800" dirty="0" smtClean="0"/>
                        <a:t>100,000</a:t>
                      </a:r>
                      <a:endParaRPr lang="en-US" sz="2800" dirty="0"/>
                    </a:p>
                  </a:txBody>
                  <a:tcPr/>
                </a:tc>
                <a:tc>
                  <a:txBody>
                    <a:bodyPr/>
                    <a:lstStyle/>
                    <a:p>
                      <a:pPr algn="r"/>
                      <a:r>
                        <a:rPr lang="en-US" sz="2800" dirty="0" smtClean="0"/>
                        <a:t>10,000</a:t>
                      </a:r>
                      <a:endParaRPr lang="en-US" sz="2800" dirty="0"/>
                    </a:p>
                  </a:txBody>
                  <a:tcPr/>
                </a:tc>
              </a:tr>
              <a:tr h="572621">
                <a:tc>
                  <a:txBody>
                    <a:bodyPr/>
                    <a:lstStyle/>
                    <a:p>
                      <a:pPr algn="ctr"/>
                      <a:r>
                        <a:rPr lang="en-US" sz="2800" dirty="0" smtClean="0"/>
                        <a:t>B</a:t>
                      </a:r>
                      <a:endParaRPr lang="en-US" sz="2800" dirty="0"/>
                    </a:p>
                  </a:txBody>
                  <a:tcPr/>
                </a:tc>
                <a:tc>
                  <a:txBody>
                    <a:bodyPr/>
                    <a:lstStyle/>
                    <a:p>
                      <a:pPr algn="r"/>
                      <a:r>
                        <a:rPr lang="en-US" sz="2800" dirty="0" smtClean="0"/>
                        <a:t>100</a:t>
                      </a:r>
                      <a:endParaRPr lang="en-US" sz="2800" dirty="0"/>
                    </a:p>
                  </a:txBody>
                  <a:tcPr/>
                </a:tc>
                <a:tc>
                  <a:txBody>
                    <a:bodyPr/>
                    <a:lstStyle/>
                    <a:p>
                      <a:pPr algn="r"/>
                      <a:r>
                        <a:rPr lang="en-US" sz="2800" dirty="0" smtClean="0"/>
                        <a:t>6,000</a:t>
                      </a:r>
                      <a:endParaRPr lang="en-US" sz="2800" dirty="0"/>
                    </a:p>
                  </a:txBody>
                  <a:tcPr/>
                </a:tc>
                <a:tc>
                  <a:txBody>
                    <a:bodyPr/>
                    <a:lstStyle/>
                    <a:p>
                      <a:pPr algn="r"/>
                      <a:r>
                        <a:rPr lang="en-US" sz="2800" dirty="0" smtClean="0"/>
                        <a:t>600,000</a:t>
                      </a:r>
                      <a:endParaRPr lang="en-US" sz="2800" dirty="0"/>
                    </a:p>
                  </a:txBody>
                  <a:tcPr/>
                </a:tc>
                <a:tc>
                  <a:txBody>
                    <a:bodyPr/>
                    <a:lstStyle/>
                    <a:p>
                      <a:pPr algn="r"/>
                      <a:r>
                        <a:rPr lang="en-US" sz="2800" dirty="0" smtClean="0"/>
                        <a:t>60,000</a:t>
                      </a:r>
                      <a:endParaRPr lang="en-US" sz="2800" dirty="0"/>
                    </a:p>
                  </a:txBody>
                  <a:tcPr/>
                </a:tc>
              </a:tr>
            </a:tbl>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7255</TotalTime>
  <Words>3517</Words>
  <Application>Microsoft Office PowerPoint</Application>
  <PresentationFormat>On-screen Show (4:3)</PresentationFormat>
  <Paragraphs>663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Evaluate an Energy System</vt:lpstr>
      <vt:lpstr>Irrigation Practices for Energy</vt:lpstr>
      <vt:lpstr>Systems Analysis</vt:lpstr>
      <vt:lpstr>Energy Priority Pyramid</vt:lpstr>
      <vt:lpstr>Start at the End ….</vt:lpstr>
      <vt:lpstr>Landowner View, though…</vt:lpstr>
      <vt:lpstr>Energy &amp; Water Units</vt:lpstr>
      <vt:lpstr>Why Time Matters</vt:lpstr>
      <vt:lpstr>Why Time (Still) Matters</vt:lpstr>
      <vt:lpstr>Energy Sources, Cost, η</vt:lpstr>
      <vt:lpstr>Changing Energy Sources</vt:lpstr>
      <vt:lpstr>NRCS Energy Webinars (2011)</vt:lpstr>
      <vt:lpstr>Slide 14</vt:lpstr>
      <vt:lpstr>Reference Information</vt:lpstr>
      <vt:lpstr>Units for Counting Energy</vt:lpstr>
      <vt:lpstr>Energy Content</vt:lpstr>
      <vt:lpstr>Conversion Factor Example</vt:lpstr>
      <vt:lpstr>Energy =&gt; Work</vt:lpstr>
      <vt:lpstr>Energy|Work =&gt; Power</vt:lpstr>
      <vt:lpstr>Efficiency Scales</vt:lpstr>
      <vt:lpstr>Pure Efficiency</vt:lpstr>
      <vt:lpstr>‘Harvest’ Efficiency</vt:lpstr>
      <vt:lpstr>EUI | Productivity</vt:lpstr>
      <vt:lpstr>Work</vt:lpstr>
      <vt:lpstr>Energy|Work =&gt; Power</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Energy Audits</dc:title>
  <dc:creator>stefanie.aschmann</dc:creator>
  <cp:lastModifiedBy>kip pheil - NRCS, West NTSC</cp:lastModifiedBy>
  <cp:revision>600</cp:revision>
  <dcterms:created xsi:type="dcterms:W3CDTF">2011-06-08T04:12:32Z</dcterms:created>
  <dcterms:modified xsi:type="dcterms:W3CDTF">2011-08-01T17:37:34Z</dcterms:modified>
</cp:coreProperties>
</file>