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89" r:id="rId2"/>
    <p:sldId id="332" r:id="rId3"/>
    <p:sldId id="385" r:id="rId4"/>
    <p:sldId id="380" r:id="rId5"/>
    <p:sldId id="341" r:id="rId6"/>
    <p:sldId id="376" r:id="rId7"/>
    <p:sldId id="383" r:id="rId8"/>
    <p:sldId id="382" r:id="rId9"/>
    <p:sldId id="384" r:id="rId10"/>
    <p:sldId id="375" r:id="rId11"/>
    <p:sldId id="353" r:id="rId12"/>
    <p:sldId id="354" r:id="rId13"/>
    <p:sldId id="356" r:id="rId14"/>
    <p:sldId id="351" r:id="rId15"/>
    <p:sldId id="373" r:id="rId16"/>
    <p:sldId id="371" r:id="rId17"/>
    <p:sldId id="374" r:id="rId18"/>
    <p:sldId id="377" r:id="rId19"/>
    <p:sldId id="379" r:id="rId20"/>
    <p:sldId id="363" r:id="rId21"/>
    <p:sldId id="335" r:id="rId22"/>
    <p:sldId id="336" r:id="rId23"/>
    <p:sldId id="370" r:id="rId24"/>
    <p:sldId id="366" r:id="rId25"/>
    <p:sldId id="367" r:id="rId26"/>
    <p:sldId id="3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3" autoAdjust="0"/>
    <p:restoredTop sz="52665" autoAdjust="0"/>
  </p:normalViewPr>
  <p:slideViewPr>
    <p:cSldViewPr>
      <p:cViewPr varScale="1">
        <p:scale>
          <a:sx n="53" d="100"/>
          <a:sy n="53" d="100"/>
        </p:scale>
        <p:origin x="-1686" y="-96"/>
      </p:cViewPr>
      <p:guideLst>
        <p:guide orient="horz" pos="2160"/>
        <p:guide pos="2880"/>
      </p:guideLst>
    </p:cSldViewPr>
  </p:slideViewPr>
  <p:notesTextViewPr>
    <p:cViewPr>
      <p:scale>
        <a:sx n="100" d="100"/>
        <a:sy n="100" d="100"/>
      </p:scale>
      <p:origin x="0" y="30"/>
    </p:cViewPr>
  </p:notesTextViewPr>
  <p:sorterViewPr>
    <p:cViewPr>
      <p:scale>
        <a:sx n="66" d="100"/>
        <a:sy n="66" d="100"/>
      </p:scale>
      <p:origin x="0" y="0"/>
    </p:cViewPr>
  </p:sorterViewPr>
  <p:notesViewPr>
    <p:cSldViewPr>
      <p:cViewPr varScale="1">
        <p:scale>
          <a:sx n="79" d="100"/>
          <a:sy n="79" d="100"/>
        </p:scale>
        <p:origin x="-20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E88BE-E9E4-4B20-8164-AEF8AB6931C3}" type="datetimeFigureOut">
              <a:rPr lang="en-US" smtClean="0"/>
              <a:pPr/>
              <a:t>7/28/2011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CE2980-C622-4D9B-93D2-158285299FC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D7F13-5061-4E69-A048-C30E943E38D7}" type="datetimeFigureOut">
              <a:rPr lang="en-US" smtClean="0"/>
              <a:pPr/>
              <a:t>7/28/2011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A76CB-D028-472C-A7CD-36A5C4F08B4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C4DBC-24F4-4A9E-AA22-3D27B241C317}" type="slidenum">
              <a:rPr lang="en-US"/>
              <a:pPr/>
              <a:t>1</a:t>
            </a:fld>
            <a:endParaRPr lang="en-US" dirty="0"/>
          </a:p>
        </p:txBody>
      </p:sp>
      <p:sp>
        <p:nvSpPr>
          <p:cNvPr id="99330" name="Rectangle 2"/>
          <p:cNvSpPr>
            <a:spLocks noRot="1" noChangeArrowheads="1" noTextEdit="1"/>
          </p:cNvSpPr>
          <p:nvPr>
            <p:ph type="sldImg"/>
          </p:nvPr>
        </p:nvSpPr>
        <p:spPr>
          <a:xfrm>
            <a:off x="812800" y="522288"/>
            <a:ext cx="5297488" cy="3973512"/>
          </a:xfrm>
          <a:ln/>
        </p:spPr>
      </p:sp>
      <p:sp>
        <p:nvSpPr>
          <p:cNvPr id="99331" name="Rectangle 3"/>
          <p:cNvSpPr>
            <a:spLocks noGrp="1" noChangeArrowheads="1"/>
          </p:cNvSpPr>
          <p:nvPr>
            <p:ph type="body" idx="1"/>
          </p:nvPr>
        </p:nvSpPr>
        <p:spPr>
          <a:xfrm>
            <a:off x="798513" y="4660900"/>
            <a:ext cx="5364162" cy="3797300"/>
          </a:xfrm>
        </p:spPr>
        <p:txBody>
          <a:bodyPr/>
          <a:lstStyle/>
          <a:p>
            <a:r>
              <a:rPr lang="en-US" sz="800" kern="1200" dirty="0" smtClean="0">
                <a:solidFill>
                  <a:schemeClr val="tx1"/>
                </a:solidFill>
                <a:latin typeface="Times New Roman" pitchFamily="18" charset="0"/>
                <a:ea typeface="+mn-ea"/>
                <a:cs typeface="Times New Roman" pitchFamily="18" charset="0"/>
              </a:rPr>
              <a:t>Jerry D. Walker, P.E.</a:t>
            </a:r>
          </a:p>
          <a:p>
            <a:r>
              <a:rPr lang="en-US" sz="800" kern="1200" dirty="0" smtClean="0">
                <a:solidFill>
                  <a:schemeClr val="tx1"/>
                </a:solidFill>
                <a:latin typeface="Times New Roman" pitchFamily="18" charset="0"/>
                <a:ea typeface="+mn-ea"/>
                <a:cs typeface="Times New Roman" pitchFamily="18" charset="0"/>
              </a:rPr>
              <a:t>Agricultural Engineer (Water Management)</a:t>
            </a:r>
          </a:p>
          <a:p>
            <a:r>
              <a:rPr lang="en-US" sz="800" kern="1200" dirty="0" smtClean="0">
                <a:solidFill>
                  <a:schemeClr val="tx1"/>
                </a:solidFill>
                <a:latin typeface="Times New Roman" pitchFamily="18" charset="0"/>
                <a:ea typeface="+mn-ea"/>
                <a:cs typeface="Times New Roman" pitchFamily="18" charset="0"/>
              </a:rPr>
              <a:t>NRCS, CNTSC </a:t>
            </a:r>
          </a:p>
          <a:p>
            <a:r>
              <a:rPr lang="en-US" sz="800" kern="1200" dirty="0" smtClean="0">
                <a:solidFill>
                  <a:schemeClr val="tx1"/>
                </a:solidFill>
                <a:latin typeface="Times New Roman" pitchFamily="18" charset="0"/>
                <a:ea typeface="+mn-ea"/>
                <a:cs typeface="Times New Roman" pitchFamily="18" charset="0"/>
              </a:rPr>
              <a:t>501 West Felix Street, Bldg 23</a:t>
            </a:r>
          </a:p>
          <a:p>
            <a:r>
              <a:rPr lang="en-US" sz="800" kern="1200" dirty="0" smtClean="0">
                <a:solidFill>
                  <a:schemeClr val="tx1"/>
                </a:solidFill>
                <a:latin typeface="Times New Roman" pitchFamily="18" charset="0"/>
                <a:ea typeface="+mn-ea"/>
                <a:cs typeface="Times New Roman" pitchFamily="18" charset="0"/>
              </a:rPr>
              <a:t>Fort Worth, TX 76115</a:t>
            </a:r>
          </a:p>
          <a:p>
            <a:r>
              <a:rPr lang="en-US" sz="800" kern="1200" dirty="0" smtClean="0">
                <a:solidFill>
                  <a:schemeClr val="tx1"/>
                </a:solidFill>
                <a:latin typeface="Times New Roman" pitchFamily="18" charset="0"/>
                <a:ea typeface="+mn-ea"/>
                <a:cs typeface="Times New Roman" pitchFamily="18" charset="0"/>
              </a:rPr>
              <a:t>Office - (817)509-3387</a:t>
            </a:r>
          </a:p>
          <a:p>
            <a:r>
              <a:rPr lang="en-US" sz="800" kern="1200" dirty="0" smtClean="0">
                <a:solidFill>
                  <a:schemeClr val="tx1"/>
                </a:solidFill>
                <a:latin typeface="Times New Roman" pitchFamily="18" charset="0"/>
                <a:ea typeface="+mn-ea"/>
                <a:cs typeface="Times New Roman" pitchFamily="18" charset="0"/>
              </a:rPr>
              <a:t>fax - (817)509-3337</a:t>
            </a:r>
          </a:p>
          <a:p>
            <a:r>
              <a:rPr lang="en-US" sz="800" kern="1200" dirty="0" smtClean="0">
                <a:solidFill>
                  <a:schemeClr val="tx1"/>
                </a:solidFill>
                <a:latin typeface="Times New Roman" pitchFamily="18" charset="0"/>
                <a:ea typeface="+mn-ea"/>
                <a:cs typeface="Times New Roman" pitchFamily="18" charset="0"/>
              </a:rPr>
              <a:t> </a:t>
            </a:r>
            <a:endParaRPr lang="en-US" sz="800" kern="1200" dirty="0">
              <a:solidFill>
                <a:schemeClr val="tx1"/>
              </a:solidFill>
              <a:latin typeface="Times New Roman" pitchFamily="18" charset="0"/>
              <a:ea typeface="+mn-ea"/>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Flow measurement Ultrasonic Flow meter </a:t>
            </a:r>
          </a:p>
          <a:p>
            <a:pPr marL="0" algn="l" defTabSz="914400" rtl="0" eaLnBrk="1" latinLnBrk="0" hangingPunct="1"/>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draw down gage=&gt; well sounder</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gage has battery.</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when tip encounters water circuit is completed and needle jumps, light shines, or audible alarm sounds.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Audible alarm isn’t much use around an</a:t>
            </a:r>
            <a:r>
              <a:rPr lang="en-US" sz="800" kern="1200" baseline="0" dirty="0" smtClean="0">
                <a:solidFill>
                  <a:schemeClr val="tx1"/>
                </a:solidFill>
                <a:latin typeface="Times New Roman" pitchFamily="18" charset="0"/>
                <a:ea typeface="+mn-ea"/>
                <a:cs typeface="Times New Roman" pitchFamily="18" charset="0"/>
              </a:rPr>
              <a:t> internal combustion engine powered plant.</a:t>
            </a:r>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Cable tagged in 5 and 10 ft increments. Read water depth while pumping plant is operating.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Know where the pump is set.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Training</a:t>
            </a:r>
            <a:r>
              <a:rPr lang="en-US" sz="800" kern="1200" baseline="0" dirty="0" smtClean="0">
                <a:solidFill>
                  <a:schemeClr val="tx1"/>
                </a:solidFill>
                <a:latin typeface="Times New Roman" pitchFamily="18" charset="0"/>
                <a:ea typeface="+mn-ea"/>
                <a:cs typeface="Times New Roman" pitchFamily="18" charset="0"/>
              </a:rPr>
              <a:t> should be obtained before using a draw down gage.</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A permanently installed airline draw down gage is much preferred but rarely in place.</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using well sounder</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Know where the pump is set before using gage. Sounder cable wrapped up in pump impellors reduces pump capacity significantly.   </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Reading discharge pressure in psi</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Using counter </a:t>
            </a:r>
            <a:r>
              <a:rPr lang="en-US" sz="800" kern="1200" dirty="0" err="1" smtClean="0">
                <a:solidFill>
                  <a:schemeClr val="tx1"/>
                </a:solidFill>
                <a:latin typeface="Times New Roman" pitchFamily="18" charset="0"/>
                <a:ea typeface="+mn-ea"/>
                <a:cs typeface="Times New Roman" pitchFamily="18" charset="0"/>
              </a:rPr>
              <a:t>tach</a:t>
            </a:r>
            <a:r>
              <a:rPr lang="en-US" sz="800" kern="1200" dirty="0" smtClean="0">
                <a:solidFill>
                  <a:schemeClr val="tx1"/>
                </a:solidFill>
                <a:latin typeface="Times New Roman" pitchFamily="18" charset="0"/>
                <a:ea typeface="+mn-ea"/>
                <a:cs typeface="Times New Roman" pitchFamily="18" charset="0"/>
              </a:rPr>
              <a:t> with stop watch to get pump rpm.</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Take right angle gear drive cover off, if cant reach shaft easily with tachometer.  If you drop tachometer duck quick.   </a:t>
            </a:r>
            <a:r>
              <a:rPr lang="en-US" sz="800" kern="1200" baseline="0" dirty="0" smtClean="0">
                <a:solidFill>
                  <a:schemeClr val="tx1"/>
                </a:solidFill>
                <a:latin typeface="Times New Roman" pitchFamily="18" charset="0"/>
                <a:ea typeface="+mn-ea"/>
                <a:cs typeface="Times New Roman" pitchFamily="18" charset="0"/>
              </a:rPr>
              <a:t> </a:t>
            </a:r>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Gear drive ratio on right angle gear drive will give engine speed.  Ratio = driver to driven , (engine rpm)/(pump rpm) </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Pumping plant Test in Louisiana 6/09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note flow meter sensors attached to discharge pipe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torque cell in line with drive shaft, instrument reading torque cell in back of vehicle.</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diesel fuel meter plumbed in and meter index in tool box</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One of most efficient pumping plants tested:</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Engine</a:t>
            </a:r>
            <a:r>
              <a:rPr lang="en-US" sz="800" kern="1200" baseline="0" dirty="0" smtClean="0">
                <a:solidFill>
                  <a:schemeClr val="tx1"/>
                </a:solidFill>
                <a:latin typeface="Times New Roman" pitchFamily="18" charset="0"/>
                <a:ea typeface="+mn-ea"/>
                <a:cs typeface="Times New Roman" pitchFamily="18" charset="0"/>
              </a:rPr>
              <a:t> and Pump RPM – 1374</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flowrate  - 1236 gpm</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Diesel Fuel use - 1.37 gal/hr </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Input HP – 72.8 HP</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Output HP – 16.9 HP</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Overall efficiency -  23.2%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Engine</a:t>
            </a:r>
            <a:r>
              <a:rPr lang="en-US" sz="800" kern="1200" baseline="0" dirty="0" smtClean="0">
                <a:solidFill>
                  <a:schemeClr val="tx1"/>
                </a:solidFill>
                <a:latin typeface="Times New Roman" pitchFamily="18" charset="0"/>
                <a:ea typeface="+mn-ea"/>
                <a:cs typeface="Times New Roman" pitchFamily="18" charset="0"/>
              </a:rPr>
              <a:t> Efficiency – 33 %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Pump Efficiency – 74.1%</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Right Angle Gear Drive - 95%  (assumed)</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$4.00/Gal</a:t>
            </a:r>
            <a:r>
              <a:rPr lang="en-US" sz="800" kern="1200" baseline="0" dirty="0" smtClean="0">
                <a:solidFill>
                  <a:schemeClr val="tx1"/>
                </a:solidFill>
                <a:latin typeface="Times New Roman" pitchFamily="18" charset="0"/>
                <a:ea typeface="+mn-ea"/>
                <a:cs typeface="Times New Roman" pitchFamily="18" charset="0"/>
              </a:rPr>
              <a:t> diesel = $5.48/hr fuel cost to operate  </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baseline="0" dirty="0" smtClean="0">
                <a:solidFill>
                  <a:schemeClr val="tx1"/>
                </a:solidFill>
                <a:latin typeface="Times New Roman" pitchFamily="18" charset="0"/>
                <a:ea typeface="+mn-ea"/>
                <a:cs typeface="Times New Roman" pitchFamily="18" charset="0"/>
              </a:rPr>
              <a:t>during test</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measuring pumping lift (depth of water below surface) while plant is pumping water.</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Note pressure gage attached to well head to measure discharge pressure (by sounder cable) </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diesel fuel meter is small silver box with black top being held in place on trailer frame with large C-Clamp.</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Meter index is in toolbox. </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diesel fuel meter index</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I believe this one was read to read cumulative gallons.  To get rate,  stop watch timed differences in gallons were used =&gt; then average of multiple measurements were used to get fuel use rate.   </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b="1" kern="1200" dirty="0" smtClean="0">
                <a:solidFill>
                  <a:schemeClr val="tx1"/>
                </a:solidFill>
                <a:latin typeface="Times New Roman" pitchFamily="18" charset="0"/>
                <a:ea typeface="+mn-ea"/>
                <a:cs typeface="Times New Roman" pitchFamily="18" charset="0"/>
              </a:rPr>
              <a:t>Purpose of a Pumping Plant Analysis (evaluation or test): </a:t>
            </a:r>
            <a:r>
              <a:rPr lang="en-US" sz="800" kern="1200" dirty="0" smtClean="0">
                <a:solidFill>
                  <a:schemeClr val="tx1"/>
                </a:solidFill>
                <a:latin typeface="Times New Roman" pitchFamily="18" charset="0"/>
                <a:ea typeface="+mn-ea"/>
                <a:cs typeface="Times New Roman" pitchFamily="18" charset="0"/>
              </a:rPr>
              <a:t> A Pumping Plant Analysis provides for a measurement of energy use rate, power produced by pumping plant components (e.g. motor, engine, pump), and an assessment of pumping plant performance relative to a standard  pumping plant efficiency with associated potential energy and cost reductions (when applicable). </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b="1" kern="1200" dirty="0" smtClean="0">
                <a:solidFill>
                  <a:schemeClr val="tx1"/>
                </a:solidFill>
                <a:latin typeface="Times New Roman" pitchFamily="18" charset="0"/>
                <a:ea typeface="+mn-ea"/>
                <a:cs typeface="Times New Roman" pitchFamily="18" charset="0"/>
              </a:rPr>
              <a:t>Why this is important now:  </a:t>
            </a:r>
            <a:r>
              <a:rPr lang="en-US" sz="800" kern="1200" dirty="0" smtClean="0">
                <a:solidFill>
                  <a:schemeClr val="tx1"/>
                </a:solidFill>
                <a:latin typeface="Times New Roman" pitchFamily="18" charset="0"/>
                <a:ea typeface="+mn-ea"/>
                <a:cs typeface="Times New Roman" pitchFamily="18" charset="0"/>
              </a:rPr>
              <a:t>Recent NRCS program and agency policy changes have made it likely NRCS personnel will need to be understand interpret and develop statements of work for pumping plant assessments, analysis, and reports conducted by TSPS, and A&amp;E services.  </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Recent Developments:</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Water Quantity Enhancement Activity – WQT03 - Irrigation pumping plant evaluation :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Enhancement Description - This enhancement consists of the evaluation of the pumping plant performance and efficiency using the Nebraska Irrigation Pumping Plant Performance Criteria.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Times New Roman" pitchFamily="18" charset="0"/>
                <a:ea typeface="+mn-ea"/>
                <a:cs typeface="Times New Roman" pitchFamily="18" charset="0"/>
              </a:rPr>
              <a:t>Agricultural Energy Management Conservation Activity Plan, AgEMP(122) = Farm Energy Audit:  A farm energy audit records and analyses energy used on the farm and recommends actions to reduce energy usage while maintaining  (or at times) increasing farm production.  NRCS personnel will need to review energy related reports and analysis conducted by TSPS, and A&amp;E services on irrigation systems. </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Energy was added as an NRCS Natural Resource Concern by Chief White in 12/10.  Energy related purposes were added to a number of NRCS Conservation Practice Standards with NHCP Notice 154 in 6/2011.  This included a number of irrigation practices. One of the primary ways energy reduction will be achieved on irrigation systems will be modification or changes in operation of irrigation pumping plants.  </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Questions?? contact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Agricultural Engineer (Water Management)</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NRCS, CNTSC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501 West Felix Street, Bldg 23</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Fort Worth, TX 76115</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Office - (817)509-3387</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fax - (817)509-3337</a:t>
            </a:r>
          </a:p>
        </p:txBody>
      </p:sp>
      <p:sp>
        <p:nvSpPr>
          <p:cNvPr id="4" name="Slide Number Placeholder 3"/>
          <p:cNvSpPr>
            <a:spLocks noGrp="1"/>
          </p:cNvSpPr>
          <p:nvPr>
            <p:ph type="sldNum" sz="quarter" idx="10"/>
          </p:nvPr>
        </p:nvSpPr>
        <p:spPr/>
        <p:txBody>
          <a:bodyPr/>
          <a:lstStyle/>
          <a:p>
            <a:fld id="{409A76CB-D028-472C-A7CD-36A5C4F08B4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torque cell in operation.   Note drive shaft spinning and gear drive but torque cell exterior is stationary (see small poly rope holding it in place). Cover is off right angle gear drive to make rpm easier to measure. </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Evaluation computations can be carried out using assumed or estimated data values to provide estimated energy use rates, seasonal values, and costs.  Interviews will be required with producer to secure accurate seasonal application  depths and or annual operating hours.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Before the producer spends a lot of money on repairs or modifications he would likely want an analysis based on measured values.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Actual field data input provide a more accurate assessment of field pumping plant performance.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TDH is head pump is working against = Pumping lift (ft) + Discharge Pressure converted to ft of head + column pipe friction (ft).</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Column pipe friction is often neglected but in areas may be significant enough to  require estimation and inclusion.</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Standard Overall Efficiency = (Pump Efficiency-  0.75 )x (Motor eff. - decimal) x (Right angle gear drive </a:t>
            </a:r>
            <a:r>
              <a:rPr lang="en-US" sz="800" kern="1200" baseline="0" dirty="0" err="1" smtClean="0">
                <a:solidFill>
                  <a:schemeClr val="tx1"/>
                </a:solidFill>
                <a:latin typeface="Times New Roman" pitchFamily="18" charset="0"/>
                <a:ea typeface="+mn-ea"/>
                <a:cs typeface="Times New Roman" pitchFamily="18" charset="0"/>
              </a:rPr>
              <a:t>eff</a:t>
            </a:r>
            <a:r>
              <a:rPr lang="en-US" sz="800" kern="1200" baseline="0" dirty="0" smtClean="0">
                <a:solidFill>
                  <a:schemeClr val="tx1"/>
                </a:solidFill>
                <a:latin typeface="Times New Roman" pitchFamily="18" charset="0"/>
                <a:ea typeface="+mn-ea"/>
                <a:cs typeface="Times New Roman" pitchFamily="18" charset="0"/>
              </a:rPr>
              <a:t> - decimal) x (belt drive efficiency - decimal) x (100)   =    ___________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Standard overall efficiency is really a moving target based on the components in the drive system (and the features they have).</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Nebraska Standard values for electric Pumping plants  assume 75% pump efficiency, motor efficiency of 88%, no right angle gear drive, no belt and no drive (assume 1’s for any drive components not present) = 0.66 = 66 %.    These values must be adjusted if additional components are present.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tx1"/>
                </a:solidFill>
                <a:latin typeface="Times New Roman" pitchFamily="18" charset="0"/>
                <a:ea typeface="+mn-ea"/>
                <a:cs typeface="Times New Roman" pitchFamily="18" charset="0"/>
              </a:rPr>
              <a:t>See National Engineering Handbook, PART 652, National Irrigation Guide, Chapter 12, Energy Use=&gt;  for information and discussion concerning Nebraska Performance Standards for irrigation pumping, Tables 12-2 and 12-3.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Sheet 1. “</a:t>
            </a:r>
            <a:r>
              <a:rPr lang="en-US" sz="800" kern="1200" baseline="0" dirty="0" err="1" smtClean="0">
                <a:solidFill>
                  <a:schemeClr val="tx1"/>
                </a:solidFill>
                <a:latin typeface="Times New Roman" pitchFamily="18" charset="0"/>
                <a:ea typeface="+mn-ea"/>
                <a:cs typeface="Times New Roman" pitchFamily="18" charset="0"/>
              </a:rPr>
              <a:t>EST_PPEff_N_getcost</a:t>
            </a:r>
            <a:r>
              <a:rPr lang="en-US" sz="800" kern="1200" baseline="0" dirty="0" smtClean="0">
                <a:solidFill>
                  <a:schemeClr val="tx1"/>
                </a:solidFill>
                <a:latin typeface="Times New Roman" pitchFamily="18" charset="0"/>
                <a:ea typeface="+mn-ea"/>
                <a:cs typeface="Times New Roman" pitchFamily="18" charset="0"/>
              </a:rPr>
              <a:t>”  of Spreadsheet “finalpumpplant_eval_and_energyuse_est.xls” =&gt; To Estimate Fuel or Energy Use Rate and Pumping Cost based on Nebraska Standard or User Input Pumping Plant Component Efficiencies.  These computations are very simple and can be done by hand.   If  anyone would like blank data sheets contact Walker.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Sheet 2 is “Field </a:t>
            </a:r>
            <a:r>
              <a:rPr lang="en-US" sz="800" kern="1200" baseline="0" dirty="0" err="1" smtClean="0">
                <a:solidFill>
                  <a:schemeClr val="tx1"/>
                </a:solidFill>
                <a:latin typeface="Times New Roman" pitchFamily="18" charset="0"/>
                <a:ea typeface="+mn-ea"/>
                <a:cs typeface="Times New Roman" pitchFamily="18" charset="0"/>
              </a:rPr>
              <a:t>Eval_N_GetCost</a:t>
            </a:r>
            <a:r>
              <a:rPr lang="en-US" sz="800" kern="1200" baseline="0" dirty="0" smtClean="0">
                <a:solidFill>
                  <a:schemeClr val="tx1"/>
                </a:solidFill>
                <a:latin typeface="Times New Roman" pitchFamily="18" charset="0"/>
                <a:ea typeface="+mn-ea"/>
                <a:cs typeface="Times New Roman" pitchFamily="18" charset="0"/>
              </a:rPr>
              <a:t>”  Use this sheet if you are conducting an evaluation and have measured field data.   </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This Spreadsheet can be downloaded from: https://nrcs.sc.egov.usda.gov/st/wntsc/coreteam/engineering/WME/energy/WQT03/default.aspx</a:t>
            </a:r>
          </a:p>
          <a:p>
            <a:pPr marL="0" lvl="1"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lvl="1"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These computations are very simple and can be done by hand.   If  anyone would like blank data sheets contact Walker. </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a:defRPr/>
            </a:pPr>
            <a:fld id="{34706B8A-1A9F-4DEE-AB95-18168FF32D0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baseline="0" dirty="0" smtClean="0">
                <a:solidFill>
                  <a:schemeClr val="tx1"/>
                </a:solidFill>
                <a:latin typeface="Times New Roman" pitchFamily="18" charset="0"/>
                <a:ea typeface="+mn-ea"/>
                <a:cs typeface="Times New Roman" pitchFamily="18" charset="0"/>
              </a:rPr>
              <a:t>See National Engineering Handbook, PART 652, National Irrigation Guide, Chapter 12, Energy Use=&gt;  for information and discussion concerning Nebraska Performance Standards for irrigation pumping and Overall Pump Plant Efficiency, Tables 12-2 and 12-3.  </a:t>
            </a:r>
          </a:p>
          <a:p>
            <a:endParaRPr lang="en-US" sz="800" kern="1200" baseline="0" dirty="0" smtClean="0">
              <a:solidFill>
                <a:schemeClr val="tx1"/>
              </a:solidFill>
              <a:latin typeface="Times New Roman" pitchFamily="18" charset="0"/>
              <a:ea typeface="+mn-ea"/>
              <a:cs typeface="Times New Roman" pitchFamily="18" charset="0"/>
            </a:endParaRPr>
          </a:p>
          <a:p>
            <a:r>
              <a:rPr lang="en-US" sz="800" kern="1200" baseline="0" dirty="0" smtClean="0">
                <a:solidFill>
                  <a:schemeClr val="tx1"/>
                </a:solidFill>
                <a:latin typeface="Times New Roman" pitchFamily="18" charset="0"/>
                <a:ea typeface="+mn-ea"/>
                <a:cs typeface="Times New Roman" pitchFamily="18" charset="0"/>
              </a:rPr>
              <a:t>This table was put together before everyone had computers.  It is in my opinion currently unnecessary now and causes confusion.  It is however simple to use if your pumping plant components are exactly like the assumptions made (components).  Electric motor efficiencies of newer horizontal and vertical mount electric motors will likely be higher than the assumed 88 %.  Submersible motors will be lower.    </a:t>
            </a:r>
          </a:p>
          <a:p>
            <a:endParaRPr lang="en-US" sz="800" kern="1200" baseline="0" dirty="0" smtClean="0">
              <a:solidFill>
                <a:schemeClr val="tx1"/>
              </a:solidFill>
              <a:latin typeface="Times New Roman" pitchFamily="18" charset="0"/>
              <a:ea typeface="+mn-ea"/>
              <a:cs typeface="Times New Roman" pitchFamily="18" charset="0"/>
            </a:endParaRPr>
          </a:p>
          <a:p>
            <a:r>
              <a:rPr lang="en-US" sz="800" kern="1200" baseline="0" dirty="0" smtClean="0">
                <a:solidFill>
                  <a:schemeClr val="tx1"/>
                </a:solidFill>
                <a:latin typeface="Times New Roman" pitchFamily="18" charset="0"/>
                <a:ea typeface="+mn-ea"/>
                <a:cs typeface="Times New Roman" pitchFamily="18" charset="0"/>
              </a:rPr>
              <a:t>I did not have time to get the footnotes below added to the slide before the presentation. You can view the footnotes properly place on the reference Table 12-2 in the National Irrigation Gide, as well as, on the Pumping Plat Evaluation, WQT103 CSP Enhancement Fact Sheet.  </a:t>
            </a:r>
          </a:p>
          <a:p>
            <a:endParaRPr lang="en-US" sz="800" kern="1200" baseline="0" dirty="0" smtClean="0">
              <a:solidFill>
                <a:schemeClr val="tx1"/>
              </a:solidFill>
              <a:latin typeface="Times New Roman" pitchFamily="18" charset="0"/>
              <a:ea typeface="+mn-ea"/>
              <a:cs typeface="Times New Roman" pitchFamily="18" charset="0"/>
            </a:endParaRPr>
          </a:p>
          <a:p>
            <a:r>
              <a:rPr lang="en-US" sz="800" kern="1200" baseline="0" dirty="0" smtClean="0">
                <a:solidFill>
                  <a:schemeClr val="tx1"/>
                </a:solidFill>
                <a:latin typeface="Times New Roman" pitchFamily="18" charset="0"/>
                <a:ea typeface="+mn-ea"/>
                <a:cs typeface="Times New Roman" pitchFamily="18" charset="0"/>
              </a:rPr>
              <a:t>These footnotes go on the Nebraska Performance Standards for Irrigation Pumping:    </a:t>
            </a:r>
          </a:p>
          <a:p>
            <a:endParaRPr lang="en-US" sz="800" kern="1200" baseline="0" dirty="0" smtClean="0">
              <a:solidFill>
                <a:schemeClr val="tx1"/>
              </a:solidFill>
              <a:latin typeface="Times New Roman" pitchFamily="18" charset="0"/>
              <a:ea typeface="+mn-ea"/>
              <a:cs typeface="Times New Roman" pitchFamily="18" charset="0"/>
            </a:endParaRPr>
          </a:p>
          <a:p>
            <a:r>
              <a:rPr lang="en-US" sz="800" kern="1200" baseline="0" dirty="0" smtClean="0">
                <a:solidFill>
                  <a:schemeClr val="tx1"/>
                </a:solidFill>
                <a:latin typeface="Times New Roman" pitchFamily="18" charset="0"/>
                <a:ea typeface="+mn-ea"/>
                <a:cs typeface="Times New Roman" pitchFamily="18" charset="0"/>
              </a:rPr>
              <a:t>(1) Horsepower-hours is the work being accomplished by the power unit with losses considered. </a:t>
            </a:r>
          </a:p>
          <a:p>
            <a:r>
              <a:rPr lang="en-US" sz="800" kern="1200" baseline="0" dirty="0" smtClean="0">
                <a:solidFill>
                  <a:schemeClr val="tx1"/>
                </a:solidFill>
                <a:latin typeface="Times New Roman" pitchFamily="18" charset="0"/>
                <a:ea typeface="+mn-ea"/>
                <a:cs typeface="Times New Roman" pitchFamily="18" charset="0"/>
              </a:rPr>
              <a:t>(2) Water horsepower-hours is the work being accomplished by the pumping plant, engine or motor and pump, at the Nebraska Performance Criteria. </a:t>
            </a:r>
          </a:p>
          <a:p>
            <a:r>
              <a:rPr lang="en-US" sz="800" kern="1200" baseline="0" dirty="0" smtClean="0">
                <a:solidFill>
                  <a:schemeClr val="tx1"/>
                </a:solidFill>
                <a:latin typeface="Times New Roman" pitchFamily="18" charset="0"/>
                <a:ea typeface="+mn-ea"/>
                <a:cs typeface="Times New Roman" pitchFamily="18" charset="0"/>
              </a:rPr>
              <a:t>(3) Based on 75 percent pump efficiency. </a:t>
            </a:r>
          </a:p>
          <a:p>
            <a:r>
              <a:rPr lang="en-US" sz="800" kern="1200" baseline="0" dirty="0" smtClean="0">
                <a:solidFill>
                  <a:schemeClr val="tx1"/>
                </a:solidFill>
                <a:latin typeface="Times New Roman" pitchFamily="18" charset="0"/>
                <a:ea typeface="+mn-ea"/>
                <a:cs typeface="Times New Roman" pitchFamily="18" charset="0"/>
              </a:rPr>
              <a:t>(4) Taken from Test D of Nebraska Tractor Test Reports. Drive losses are accounted for in the data. (Assumes no cooling fan) </a:t>
            </a:r>
          </a:p>
          <a:p>
            <a:r>
              <a:rPr lang="en-US" sz="800" kern="1200" baseline="0" dirty="0" smtClean="0">
                <a:solidFill>
                  <a:schemeClr val="tx1"/>
                </a:solidFill>
                <a:latin typeface="Times New Roman" pitchFamily="18" charset="0"/>
                <a:ea typeface="+mn-ea"/>
                <a:cs typeface="Times New Roman" pitchFamily="18" charset="0"/>
              </a:rPr>
              <a:t>(5) Manufacturers' data corrected for 5 percent gear-head drive loss and no cooling fan. Assumes natural gas energy content of 1,000 Btu per cubic foot </a:t>
            </a:r>
          </a:p>
          <a:p>
            <a:r>
              <a:rPr lang="en-US" sz="800" kern="1200" baseline="0" dirty="0" smtClean="0">
                <a:solidFill>
                  <a:schemeClr val="tx1"/>
                </a:solidFill>
                <a:latin typeface="Times New Roman" pitchFamily="18" charset="0"/>
                <a:ea typeface="+mn-ea"/>
                <a:cs typeface="Times New Roman" pitchFamily="18" charset="0"/>
              </a:rPr>
              <a:t>(6) Assumes 88 percent electric motor efficiency. </a:t>
            </a:r>
          </a:p>
          <a:p>
            <a:r>
              <a:rPr lang="en-US" sz="800" kern="1200" baseline="0" dirty="0" smtClean="0">
                <a:solidFill>
                  <a:schemeClr val="tx1"/>
                </a:solidFill>
                <a:latin typeface="Times New Roman" pitchFamily="18" charset="0"/>
                <a:ea typeface="+mn-ea"/>
                <a:cs typeface="Times New Roman" pitchFamily="18" charset="0"/>
              </a:rPr>
              <a:t>(7) Direction connection, assumes no drive loss. </a:t>
            </a:r>
          </a:p>
          <a:p>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800" kern="1200" baseline="0" dirty="0" smtClean="0">
                <a:solidFill>
                  <a:schemeClr val="tx1"/>
                </a:solidFill>
                <a:latin typeface="Times New Roman" pitchFamily="18" charset="0"/>
                <a:ea typeface="+mn-ea"/>
                <a:cs typeface="Times New Roman" pitchFamily="18" charset="0"/>
              </a:rPr>
              <a:t>A.  Possible  Causes of System Problems and Low Pumping Plant Efficiencies:</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1.  Under loading natural gas engines.</a:t>
            </a:r>
          </a:p>
          <a:p>
            <a:r>
              <a:rPr lang="en-US" sz="800" kern="1200" baseline="0" dirty="0" smtClean="0">
                <a:solidFill>
                  <a:schemeClr val="tx1"/>
                </a:solidFill>
                <a:latin typeface="Times New Roman" pitchFamily="18" charset="0"/>
                <a:ea typeface="+mn-ea"/>
                <a:cs typeface="Times New Roman" pitchFamily="18" charset="0"/>
              </a:rPr>
              <a:t>	Example:  Moline 6 </a:t>
            </a:r>
            <a:r>
              <a:rPr lang="en-US" sz="800" kern="1200" baseline="0" dirty="0" err="1" smtClean="0">
                <a:solidFill>
                  <a:schemeClr val="tx1"/>
                </a:solidFill>
                <a:latin typeface="Times New Roman" pitchFamily="18" charset="0"/>
                <a:ea typeface="+mn-ea"/>
                <a:cs typeface="Times New Roman" pitchFamily="18" charset="0"/>
              </a:rPr>
              <a:t>cyl</a:t>
            </a:r>
            <a:r>
              <a:rPr lang="en-US" sz="800" kern="1200" baseline="0" dirty="0" smtClean="0">
                <a:solidFill>
                  <a:schemeClr val="tx1"/>
                </a:solidFill>
                <a:latin typeface="Times New Roman" pitchFamily="18" charset="0"/>
                <a:ea typeface="+mn-ea"/>
                <a:cs typeface="Times New Roman" pitchFamily="18" charset="0"/>
              </a:rPr>
              <a:t>. Pumping 85 gpm.</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2.  Overloading of electric motors.</a:t>
            </a:r>
          </a:p>
          <a:p>
            <a:r>
              <a:rPr lang="en-US" sz="800" kern="1200" baseline="0" dirty="0" smtClean="0">
                <a:solidFill>
                  <a:schemeClr val="tx1"/>
                </a:solidFill>
                <a:latin typeface="Times New Roman" pitchFamily="18" charset="0"/>
                <a:ea typeface="+mn-ea"/>
                <a:cs typeface="Times New Roman" pitchFamily="18" charset="0"/>
              </a:rPr>
              <a:t>	Most common on pivots and submersibles.</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3.  Impellor adjustment may be needed.  Caused by:</a:t>
            </a:r>
          </a:p>
          <a:p>
            <a:r>
              <a:rPr lang="en-US" sz="800" kern="1200" baseline="0" dirty="0" smtClean="0">
                <a:solidFill>
                  <a:schemeClr val="tx1"/>
                </a:solidFill>
                <a:latin typeface="Times New Roman" pitchFamily="18" charset="0"/>
                <a:ea typeface="+mn-ea"/>
                <a:cs typeface="Times New Roman" pitchFamily="18" charset="0"/>
              </a:rPr>
              <a:t>	a.  sand pumping =&gt; watch for sand on surfaces subjected to flow during test </a:t>
            </a:r>
          </a:p>
          <a:p>
            <a:r>
              <a:rPr lang="en-US" sz="800" kern="1200" baseline="0" dirty="0" smtClean="0">
                <a:solidFill>
                  <a:schemeClr val="tx1"/>
                </a:solidFill>
                <a:latin typeface="Times New Roman" pitchFamily="18" charset="0"/>
                <a:ea typeface="+mn-ea"/>
                <a:cs typeface="Times New Roman" pitchFamily="18" charset="0"/>
              </a:rPr>
              <a:t>		or catch some water in a white bucket and see what settles. </a:t>
            </a:r>
          </a:p>
          <a:p>
            <a:r>
              <a:rPr lang="en-US" sz="800" kern="1200" baseline="0" dirty="0" smtClean="0">
                <a:solidFill>
                  <a:schemeClr val="tx1"/>
                </a:solidFill>
                <a:latin typeface="Times New Roman" pitchFamily="18" charset="0"/>
                <a:ea typeface="+mn-ea"/>
                <a:cs typeface="Times New Roman" pitchFamily="18" charset="0"/>
              </a:rPr>
              <a:t>	b.  farmer adjustment of impellors impellor adjustment should only be done by trained individuals.  </a:t>
            </a:r>
          </a:p>
          <a:p>
            <a:r>
              <a:rPr lang="en-US" sz="800" kern="1200" baseline="0" dirty="0" smtClean="0">
                <a:solidFill>
                  <a:schemeClr val="tx1"/>
                </a:solidFill>
                <a:latin typeface="Times New Roman" pitchFamily="18" charset="0"/>
                <a:ea typeface="+mn-ea"/>
                <a:cs typeface="Times New Roman" pitchFamily="18" charset="0"/>
              </a:rPr>
              <a:t>		Raising or lowering impellors inside bowls too much can severely damage impellors.   </a:t>
            </a:r>
          </a:p>
          <a:p>
            <a:r>
              <a:rPr lang="en-US" sz="800" kern="1200" baseline="0" dirty="0" smtClean="0">
                <a:solidFill>
                  <a:schemeClr val="tx1"/>
                </a:solidFill>
                <a:latin typeface="Times New Roman" pitchFamily="18" charset="0"/>
                <a:ea typeface="+mn-ea"/>
                <a:cs typeface="Times New Roman" pitchFamily="18" charset="0"/>
              </a:rPr>
              <a:t>	c.  shaft tightening after pump installation</a:t>
            </a:r>
          </a:p>
          <a:p>
            <a:r>
              <a:rPr lang="en-US" sz="800" kern="1200" baseline="0" dirty="0" smtClean="0">
                <a:solidFill>
                  <a:schemeClr val="tx1"/>
                </a:solidFill>
                <a:latin typeface="Times New Roman" pitchFamily="18" charset="0"/>
                <a:ea typeface="+mn-ea"/>
                <a:cs typeface="Times New Roman" pitchFamily="18" charset="0"/>
              </a:rPr>
              <a:t>	d.  initial impellor adjustment may have been incorrect</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4.  Improper natural gas pressure at carburetor.  Caused by:</a:t>
            </a:r>
          </a:p>
          <a:p>
            <a:r>
              <a:rPr lang="en-US" sz="800" kern="1200" baseline="0" dirty="0" smtClean="0">
                <a:solidFill>
                  <a:schemeClr val="tx1"/>
                </a:solidFill>
                <a:latin typeface="Times New Roman" pitchFamily="18" charset="0"/>
                <a:ea typeface="+mn-ea"/>
                <a:cs typeface="Times New Roman" pitchFamily="18" charset="0"/>
              </a:rPr>
              <a:t>	a.  pressure drop in gas line when multiple users being supplied by the same gas delivery line.  </a:t>
            </a:r>
          </a:p>
          <a:p>
            <a:r>
              <a:rPr lang="en-US" sz="800" kern="1200" baseline="0" dirty="0" smtClean="0">
                <a:solidFill>
                  <a:schemeClr val="tx1"/>
                </a:solidFill>
                <a:latin typeface="Times New Roman" pitchFamily="18" charset="0"/>
                <a:ea typeface="+mn-ea"/>
                <a:cs typeface="Times New Roman" pitchFamily="18" charset="0"/>
              </a:rPr>
              <a:t>	b.  farmer adjustment of pressure regulator on gas meter. Engine runs too lean will burn valve.  Gas delivery </a:t>
            </a:r>
          </a:p>
          <a:p>
            <a:r>
              <a:rPr lang="en-US" sz="800" kern="1200" baseline="0" dirty="0" smtClean="0">
                <a:solidFill>
                  <a:schemeClr val="tx1"/>
                </a:solidFill>
                <a:latin typeface="Times New Roman" pitchFamily="18" charset="0"/>
                <a:ea typeface="+mn-ea"/>
                <a:cs typeface="Times New Roman" pitchFamily="18" charset="0"/>
              </a:rPr>
              <a:t>		pressure regulators have on occasion been tampered with in attempt to insure plenty of pressure.  </a:t>
            </a:r>
          </a:p>
          <a:p>
            <a:r>
              <a:rPr lang="en-US" sz="800" kern="1200" baseline="0" dirty="0" smtClean="0">
                <a:solidFill>
                  <a:schemeClr val="tx1"/>
                </a:solidFill>
                <a:latin typeface="Times New Roman" pitchFamily="18" charset="0"/>
                <a:ea typeface="+mn-ea"/>
                <a:cs typeface="Times New Roman" pitchFamily="18" charset="0"/>
              </a:rPr>
              <a:t>		If farmer has to disconnect gas line to start engine then replaces line this could be cause. </a:t>
            </a:r>
          </a:p>
          <a:p>
            <a:r>
              <a:rPr lang="en-US" sz="800" kern="1200" baseline="0" dirty="0" smtClean="0">
                <a:solidFill>
                  <a:schemeClr val="tx1"/>
                </a:solidFill>
                <a:latin typeface="Times New Roman" pitchFamily="18" charset="0"/>
                <a:ea typeface="+mn-ea"/>
                <a:cs typeface="Times New Roman" pitchFamily="18" charset="0"/>
              </a:rPr>
              <a:t>	c.  need 	4- 6 oz/square inch at carburetor</a:t>
            </a:r>
          </a:p>
          <a:p>
            <a:r>
              <a:rPr lang="en-US" sz="800" kern="1200" baseline="0" dirty="0" smtClean="0">
                <a:solidFill>
                  <a:schemeClr val="tx1"/>
                </a:solidFill>
                <a:latin typeface="Times New Roman" pitchFamily="18" charset="0"/>
                <a:ea typeface="+mn-ea"/>
                <a:cs typeface="Times New Roman" pitchFamily="18" charset="0"/>
              </a:rPr>
              <a:t>		3 - 5 lb/in2 w/ turbocharger</a:t>
            </a:r>
          </a:p>
          <a:p>
            <a:r>
              <a:rPr lang="en-US" sz="800" kern="1200" baseline="0" dirty="0" smtClean="0">
                <a:solidFill>
                  <a:schemeClr val="tx1"/>
                </a:solidFill>
                <a:latin typeface="Times New Roman" pitchFamily="18" charset="0"/>
                <a:ea typeface="+mn-ea"/>
                <a:cs typeface="Times New Roman" pitchFamily="18" charset="0"/>
              </a:rPr>
              <a:t>5.  Improper timing, carburetor adjustment, or worn spark plugs</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6.  Gas leaks – sniff and listen when you can.  Kill the engine and check if you show a very low efficiency.</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B.  Possible Errors in Data Gathering: </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	1.  Incorrect gas or electric meter reading.  Usually easy to spot on electric system; not so easy on natural gas systems.</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	2.  You can run into problems when several wells are on one gas meter.  Check discharge pressure with all wells running then run evaluation on one well at a time:  putting the same discharge pressure on the running well that it had when all wells were running.  Use a squeeze down valve to do this.</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	3.  Water meter errors</a:t>
            </a:r>
          </a:p>
          <a:p>
            <a:r>
              <a:rPr lang="en-US" sz="800" kern="1200" baseline="0" dirty="0" smtClean="0">
                <a:solidFill>
                  <a:schemeClr val="tx1"/>
                </a:solidFill>
                <a:latin typeface="Times New Roman" pitchFamily="18" charset="0"/>
                <a:ea typeface="+mn-ea"/>
                <a:cs typeface="Times New Roman" pitchFamily="18" charset="0"/>
              </a:rPr>
              <a:t>		a.  insure all of underground line is full and flow has stabilized before taking readings.</a:t>
            </a:r>
          </a:p>
          <a:p>
            <a:r>
              <a:rPr lang="en-US" sz="800" kern="1200" baseline="0" dirty="0" smtClean="0">
                <a:solidFill>
                  <a:schemeClr val="tx1"/>
                </a:solidFill>
                <a:latin typeface="Times New Roman" pitchFamily="18" charset="0"/>
                <a:ea typeface="+mn-ea"/>
                <a:cs typeface="Times New Roman" pitchFamily="18" charset="0"/>
              </a:rPr>
              <a:t>		b.  watch for air in discharge flow or sand in discharge water.</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C.  Recognize situations which could effect accuracy of results and correct data </a:t>
            </a:r>
          </a:p>
          <a:p>
            <a:r>
              <a:rPr lang="en-US" sz="800" kern="1200" baseline="0" dirty="0" smtClean="0">
                <a:solidFill>
                  <a:schemeClr val="tx1"/>
                </a:solidFill>
                <a:latin typeface="Times New Roman" pitchFamily="18" charset="0"/>
                <a:ea typeface="+mn-ea"/>
                <a:cs typeface="Times New Roman" pitchFamily="18" charset="0"/>
              </a:rPr>
              <a:t>	acquisition methods which will insure accurate results.</a:t>
            </a:r>
          </a:p>
          <a:p>
            <a:r>
              <a:rPr lang="en-US" sz="800" kern="1200" baseline="0" dirty="0" smtClean="0">
                <a:solidFill>
                  <a:schemeClr val="tx1"/>
                </a:solidFill>
                <a:latin typeface="Times New Roman" pitchFamily="18" charset="0"/>
                <a:ea typeface="+mn-ea"/>
                <a:cs typeface="Times New Roman" pitchFamily="18" charset="0"/>
              </a:rPr>
              <a:t>	1.  Well flow rate</a:t>
            </a:r>
          </a:p>
          <a:p>
            <a:r>
              <a:rPr lang="en-US" sz="800" kern="1200" baseline="0" dirty="0" smtClean="0">
                <a:solidFill>
                  <a:schemeClr val="tx1"/>
                </a:solidFill>
                <a:latin typeface="Times New Roman" pitchFamily="18" charset="0"/>
                <a:ea typeface="+mn-ea"/>
                <a:cs typeface="Times New Roman" pitchFamily="18" charset="0"/>
              </a:rPr>
              <a:t>		a.  Propeller meters</a:t>
            </a:r>
          </a:p>
          <a:p>
            <a:r>
              <a:rPr lang="en-US" sz="800" kern="1200" baseline="0" dirty="0" smtClean="0">
                <a:solidFill>
                  <a:schemeClr val="tx1"/>
                </a:solidFill>
                <a:latin typeface="Times New Roman" pitchFamily="18" charset="0"/>
                <a:ea typeface="+mn-ea"/>
                <a:cs typeface="Times New Roman" pitchFamily="18" charset="0"/>
              </a:rPr>
              <a:t>			(1) Make sure pipe is full</a:t>
            </a:r>
          </a:p>
          <a:p>
            <a:r>
              <a:rPr lang="en-US" sz="800" kern="1200" baseline="0" dirty="0" smtClean="0">
                <a:solidFill>
                  <a:schemeClr val="tx1"/>
                </a:solidFill>
                <a:latin typeface="Times New Roman" pitchFamily="18" charset="0"/>
                <a:ea typeface="+mn-ea"/>
                <a:cs typeface="Times New Roman" pitchFamily="18" charset="0"/>
              </a:rPr>
              <a:t>			(2) Make sure flow is stable – try to check at highest point of underground pipeline</a:t>
            </a:r>
          </a:p>
          <a:p>
            <a:r>
              <a:rPr lang="en-US" sz="800" kern="1200" baseline="0" dirty="0" smtClean="0">
                <a:solidFill>
                  <a:schemeClr val="tx1"/>
                </a:solidFill>
                <a:latin typeface="Times New Roman" pitchFamily="18" charset="0"/>
                <a:ea typeface="+mn-ea"/>
                <a:cs typeface="Times New Roman" pitchFamily="18" charset="0"/>
              </a:rPr>
              <a:t>			(3) Don’t haul a propeller meter in back of pickup without propeller blocked, so it won’t turn.  Wind going 				through meter turning 	propeller will wear out bearings.</a:t>
            </a:r>
          </a:p>
          <a:p>
            <a:r>
              <a:rPr lang="en-US" sz="800" kern="1200" baseline="0" dirty="0" smtClean="0">
                <a:solidFill>
                  <a:schemeClr val="tx1"/>
                </a:solidFill>
                <a:latin typeface="Times New Roman" pitchFamily="18" charset="0"/>
                <a:ea typeface="+mn-ea"/>
                <a:cs typeface="Times New Roman" pitchFamily="18" charset="0"/>
              </a:rPr>
              <a:t>			(4)  When measuring flow use odometer and stopwatch rather than needle.</a:t>
            </a:r>
          </a:p>
          <a:p>
            <a:endParaRPr lang="en-US" sz="800" kern="1200" baseline="0" dirty="0" smtClean="0">
              <a:solidFill>
                <a:schemeClr val="tx1"/>
              </a:solidFill>
              <a:latin typeface="Times New Roman" pitchFamily="18" charset="0"/>
              <a:ea typeface="+mn-ea"/>
              <a:cs typeface="Times New Roman" pitchFamily="18" charset="0"/>
            </a:endParaRPr>
          </a:p>
          <a:p>
            <a:r>
              <a:rPr lang="en-US" sz="800" kern="1200" baseline="0" dirty="0" smtClean="0">
                <a:solidFill>
                  <a:schemeClr val="tx1"/>
                </a:solidFill>
                <a:latin typeface="Times New Roman" pitchFamily="18" charset="0"/>
                <a:ea typeface="+mn-ea"/>
                <a:cs typeface="Times New Roman" pitchFamily="18" charset="0"/>
              </a:rPr>
              <a:t>	2.  Energy being used by pumping plant</a:t>
            </a:r>
          </a:p>
          <a:p>
            <a:r>
              <a:rPr lang="en-US" sz="800" kern="1200" baseline="0" dirty="0" smtClean="0">
                <a:solidFill>
                  <a:schemeClr val="tx1"/>
                </a:solidFill>
                <a:latin typeface="Times New Roman" pitchFamily="18" charset="0"/>
                <a:ea typeface="+mn-ea"/>
                <a:cs typeface="Times New Roman" pitchFamily="18" charset="0"/>
              </a:rPr>
              <a:t>		a.  Reading natural gas meter</a:t>
            </a:r>
          </a:p>
          <a:p>
            <a:r>
              <a:rPr lang="en-US" sz="800" kern="1200" baseline="0" dirty="0" smtClean="0">
                <a:solidFill>
                  <a:schemeClr val="tx1"/>
                </a:solidFill>
                <a:latin typeface="Times New Roman" pitchFamily="18" charset="0"/>
                <a:ea typeface="+mn-ea"/>
                <a:cs typeface="Times New Roman" pitchFamily="18" charset="0"/>
              </a:rPr>
              <a:t>			(1)  Time revolutions of test dial.  This will be the one which is 10, 5, or 2 ft3/ rev.</a:t>
            </a:r>
          </a:p>
          <a:p>
            <a:r>
              <a:rPr lang="en-US" sz="800" kern="1200" baseline="0" dirty="0" smtClean="0">
                <a:solidFill>
                  <a:schemeClr val="tx1"/>
                </a:solidFill>
                <a:latin typeface="Times New Roman" pitchFamily="18" charset="0"/>
                <a:ea typeface="+mn-ea"/>
                <a:cs typeface="Times New Roman" pitchFamily="18" charset="0"/>
              </a:rPr>
              <a:t>			(2)  Be aware that a pressure correction factor may be needed to get an accurate measurement.</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		Pressure correction factor =  </a:t>
            </a:r>
            <a:r>
              <a:rPr lang="en-US" sz="800" u="sng" kern="1200" baseline="0" dirty="0" smtClean="0">
                <a:solidFill>
                  <a:schemeClr val="tx1"/>
                </a:solidFill>
                <a:latin typeface="Times New Roman" pitchFamily="18" charset="0"/>
                <a:ea typeface="+mn-ea"/>
                <a:cs typeface="Times New Roman" pitchFamily="18" charset="0"/>
              </a:rPr>
              <a:t>	Gage (psi) + 		Atmos. pressure (psi</a:t>
            </a:r>
            <a:r>
              <a:rPr lang="en-US" sz="800" u="none" kern="1200" baseline="0" dirty="0" smtClean="0">
                <a:solidFill>
                  <a:schemeClr val="tx1"/>
                </a:solidFill>
                <a:latin typeface="Times New Roman" pitchFamily="18" charset="0"/>
                <a:ea typeface="+mn-ea"/>
                <a:cs typeface="Times New Roman" pitchFamily="18" charset="0"/>
              </a:rPr>
              <a:t>)</a:t>
            </a:r>
          </a:p>
          <a:p>
            <a:r>
              <a:rPr lang="en-US" sz="800" kern="1200" baseline="0" dirty="0" smtClean="0">
                <a:solidFill>
                  <a:schemeClr val="tx1"/>
                </a:solidFill>
                <a:latin typeface="Times New Roman" pitchFamily="18" charset="0"/>
                <a:ea typeface="+mn-ea"/>
                <a:cs typeface="Times New Roman" pitchFamily="18" charset="0"/>
              </a:rPr>
              <a:t>		     		</a:t>
            </a:r>
            <a:r>
              <a:rPr lang="en-US" sz="800" u="sng" kern="1200" baseline="0" dirty="0" smtClean="0">
                <a:solidFill>
                  <a:schemeClr val="tx1"/>
                </a:solidFill>
                <a:latin typeface="Times New Roman" pitchFamily="18" charset="0"/>
                <a:ea typeface="+mn-ea"/>
                <a:cs typeface="Times New Roman" pitchFamily="18" charset="0"/>
              </a:rPr>
              <a:t>	</a:t>
            </a:r>
            <a:r>
              <a:rPr lang="en-US" sz="800" kern="1200" baseline="0" dirty="0" smtClean="0">
                <a:solidFill>
                  <a:schemeClr val="tx1"/>
                </a:solidFill>
                <a:latin typeface="Times New Roman" pitchFamily="18" charset="0"/>
                <a:ea typeface="+mn-ea"/>
                <a:cs typeface="Times New Roman" pitchFamily="18" charset="0"/>
              </a:rPr>
              <a:t> Calibration pressure (psi) + </a:t>
            </a:r>
            <a:r>
              <a:rPr lang="en-US" sz="800" u="sng" kern="1200" baseline="0" dirty="0" smtClean="0">
                <a:solidFill>
                  <a:schemeClr val="tx1"/>
                </a:solidFill>
                <a:latin typeface="Times New Roman" pitchFamily="18" charset="0"/>
                <a:ea typeface="+mn-ea"/>
                <a:cs typeface="Times New Roman" pitchFamily="18" charset="0"/>
              </a:rPr>
              <a:t>	</a:t>
            </a:r>
            <a:r>
              <a:rPr lang="en-US" sz="800" kern="1200" baseline="0" dirty="0" smtClean="0">
                <a:solidFill>
                  <a:schemeClr val="tx1"/>
                </a:solidFill>
                <a:latin typeface="Times New Roman" pitchFamily="18" charset="0"/>
                <a:ea typeface="+mn-ea"/>
                <a:cs typeface="Times New Roman" pitchFamily="18" charset="0"/>
              </a:rPr>
              <a:t>Atmos. pressure (psi)</a:t>
            </a:r>
          </a:p>
          <a:p>
            <a:r>
              <a:rPr lang="en-US" sz="800" kern="1200" baseline="0" dirty="0" smtClean="0">
                <a:solidFill>
                  <a:schemeClr val="tx1"/>
                </a:solidFill>
                <a:latin typeface="Times New Roman" pitchFamily="18" charset="0"/>
                <a:ea typeface="+mn-ea"/>
                <a:cs typeface="Times New Roman" pitchFamily="18" charset="0"/>
              </a:rPr>
              <a:t> </a:t>
            </a:r>
          </a:p>
          <a:p>
            <a:r>
              <a:rPr lang="en-US" sz="800" kern="1200" baseline="0" dirty="0" smtClean="0">
                <a:solidFill>
                  <a:schemeClr val="tx1"/>
                </a:solidFill>
                <a:latin typeface="Times New Roman" pitchFamily="18" charset="0"/>
                <a:ea typeface="+mn-ea"/>
                <a:cs typeface="Times New Roman" pitchFamily="18" charset="0"/>
              </a:rPr>
              <a:t>			(3)  If a farmer or gas company starts talking about dekatherms or dekatherms, call me. jdw</a:t>
            </a:r>
          </a:p>
          <a:p>
            <a:r>
              <a:rPr lang="en-US" sz="800" kern="1200" baseline="0" dirty="0" smtClean="0">
                <a:solidFill>
                  <a:schemeClr val="tx1"/>
                </a:solidFill>
                <a:latin typeface="Times New Roman" pitchFamily="18" charset="0"/>
                <a:ea typeface="+mn-ea"/>
                <a:cs typeface="Times New Roman" pitchFamily="18" charset="0"/>
              </a:rPr>
              <a:t>		b.  Reading electric meter</a:t>
            </a:r>
          </a:p>
          <a:p>
            <a:r>
              <a:rPr lang="en-US" sz="800" kern="1200" baseline="0" dirty="0" smtClean="0">
                <a:solidFill>
                  <a:schemeClr val="tx1"/>
                </a:solidFill>
                <a:latin typeface="Times New Roman" pitchFamily="18" charset="0"/>
                <a:ea typeface="+mn-ea"/>
                <a:cs typeface="Times New Roman" pitchFamily="18" charset="0"/>
              </a:rPr>
              <a:t>			(1)  Time 10 revolutions of disk</a:t>
            </a:r>
          </a:p>
          <a:p>
            <a:r>
              <a:rPr lang="en-US" sz="800" kern="1200" baseline="0" dirty="0" smtClean="0">
                <a:solidFill>
                  <a:schemeClr val="tx1"/>
                </a:solidFill>
                <a:latin typeface="Times New Roman" pitchFamily="18" charset="0"/>
                <a:ea typeface="+mn-ea"/>
                <a:cs typeface="Times New Roman" pitchFamily="18" charset="0"/>
              </a:rPr>
              <a:t>			(2)  Record Kh</a:t>
            </a:r>
          </a:p>
          <a:p>
            <a:r>
              <a:rPr lang="en-US" sz="800" kern="1200" baseline="0" dirty="0" smtClean="0">
                <a:solidFill>
                  <a:schemeClr val="tx1"/>
                </a:solidFill>
                <a:latin typeface="Times New Roman" pitchFamily="18" charset="0"/>
                <a:ea typeface="+mn-ea"/>
                <a:cs typeface="Times New Roman" pitchFamily="18" charset="0"/>
              </a:rPr>
              <a:t>			(3)  Additional multipliers that will more often be present on larger motors (maybe 40 hp) and over  </a:t>
            </a:r>
          </a:p>
          <a:p>
            <a:r>
              <a:rPr lang="en-US" sz="800" kern="1200" baseline="0" dirty="0" smtClean="0">
                <a:solidFill>
                  <a:schemeClr val="tx1"/>
                </a:solidFill>
                <a:latin typeface="Times New Roman" pitchFamily="18" charset="0"/>
                <a:ea typeface="+mn-ea"/>
                <a:cs typeface="Times New Roman" pitchFamily="18" charset="0"/>
              </a:rPr>
              <a:t>				(a) CTR – current transformer ratio – 200:5</a:t>
            </a:r>
          </a:p>
          <a:p>
            <a:r>
              <a:rPr lang="en-US" sz="800" kern="1200" baseline="0" dirty="0" smtClean="0">
                <a:solidFill>
                  <a:schemeClr val="tx1"/>
                </a:solidFill>
                <a:latin typeface="Times New Roman" pitchFamily="18" charset="0"/>
                <a:ea typeface="+mn-ea"/>
                <a:cs typeface="Times New Roman" pitchFamily="18" charset="0"/>
              </a:rPr>
              <a:t>				(b) PTR – potential transformer ratio – 4:1</a:t>
            </a:r>
          </a:p>
          <a:p>
            <a:r>
              <a:rPr lang="en-US" sz="800" kern="1200" baseline="0" dirty="0" smtClean="0">
                <a:solidFill>
                  <a:schemeClr val="tx1"/>
                </a:solidFill>
                <a:latin typeface="Times New Roman" pitchFamily="18" charset="0"/>
                <a:ea typeface="+mn-ea"/>
                <a:cs typeface="Times New Roman" pitchFamily="18" charset="0"/>
              </a:rPr>
              <a:t>			(4)  Use equation on forms to calculate Kwh/hr.</a:t>
            </a:r>
          </a:p>
          <a:p>
            <a:r>
              <a:rPr lang="en-US" sz="800" kern="1200" baseline="0" dirty="0" smtClean="0">
                <a:solidFill>
                  <a:schemeClr val="tx1"/>
                </a:solidFill>
                <a:latin typeface="Times New Roman" pitchFamily="18" charset="0"/>
                <a:ea typeface="+mn-ea"/>
                <a:cs typeface="Times New Roman" pitchFamily="18" charset="0"/>
              </a:rPr>
              <a:t>	3.  Total head pump is working against</a:t>
            </a:r>
          </a:p>
          <a:p>
            <a:r>
              <a:rPr lang="en-US" sz="800" kern="1200" baseline="0" dirty="0" smtClean="0">
                <a:solidFill>
                  <a:schemeClr val="tx1"/>
                </a:solidFill>
                <a:latin typeface="Times New Roman" pitchFamily="18" charset="0"/>
                <a:ea typeface="+mn-ea"/>
                <a:cs typeface="Times New Roman" pitchFamily="18" charset="0"/>
              </a:rPr>
              <a:t>		a.  Pumping lift measured with draw down gage</a:t>
            </a:r>
          </a:p>
          <a:p>
            <a:r>
              <a:rPr lang="en-US" sz="800" kern="1200" baseline="0" dirty="0" smtClean="0">
                <a:solidFill>
                  <a:schemeClr val="tx1"/>
                </a:solidFill>
                <a:latin typeface="Times New Roman" pitchFamily="18" charset="0"/>
                <a:ea typeface="+mn-ea"/>
                <a:cs typeface="Times New Roman" pitchFamily="18" charset="0"/>
              </a:rPr>
              <a:t>			(1) Types of draw down gages</a:t>
            </a:r>
          </a:p>
          <a:p>
            <a:r>
              <a:rPr lang="en-US" sz="800" kern="1200" baseline="0" dirty="0" smtClean="0">
                <a:solidFill>
                  <a:schemeClr val="tx1"/>
                </a:solidFill>
                <a:latin typeface="Times New Roman" pitchFamily="18" charset="0"/>
                <a:ea typeface="+mn-ea"/>
                <a:cs typeface="Times New Roman" pitchFamily="18" charset="0"/>
              </a:rPr>
              <a:t>				(a)  airline</a:t>
            </a:r>
          </a:p>
          <a:p>
            <a:r>
              <a:rPr lang="en-US" sz="800" kern="1200" baseline="0" dirty="0" smtClean="0">
                <a:solidFill>
                  <a:schemeClr val="tx1"/>
                </a:solidFill>
                <a:latin typeface="Times New Roman" pitchFamily="18" charset="0"/>
                <a:ea typeface="+mn-ea"/>
                <a:cs typeface="Times New Roman" pitchFamily="18" charset="0"/>
              </a:rPr>
              <a:t>				(b)  electric</a:t>
            </a:r>
          </a:p>
          <a:p>
            <a:r>
              <a:rPr lang="en-US" sz="800" kern="1200" baseline="0" dirty="0" smtClean="0">
                <a:solidFill>
                  <a:schemeClr val="tx1"/>
                </a:solidFill>
                <a:latin typeface="Times New Roman" pitchFamily="18" charset="0"/>
                <a:ea typeface="+mn-ea"/>
                <a:cs typeface="Times New Roman" pitchFamily="18" charset="0"/>
              </a:rPr>
              <a:t>			(2)  Get easement form signed.</a:t>
            </a:r>
          </a:p>
          <a:p>
            <a:r>
              <a:rPr lang="en-US" sz="800" kern="1200" baseline="0" dirty="0" smtClean="0">
                <a:solidFill>
                  <a:schemeClr val="tx1"/>
                </a:solidFill>
                <a:latin typeface="Times New Roman" pitchFamily="18" charset="0"/>
                <a:ea typeface="+mn-ea"/>
                <a:cs typeface="Times New Roman" pitchFamily="18" charset="0"/>
              </a:rPr>
              <a:t>			(3)  Know where top of pump is</a:t>
            </a:r>
          </a:p>
          <a:p>
            <a:r>
              <a:rPr lang="en-US" sz="800" kern="1200" baseline="0" dirty="0" smtClean="0">
                <a:solidFill>
                  <a:schemeClr val="tx1"/>
                </a:solidFill>
                <a:latin typeface="Times New Roman" pitchFamily="18" charset="0"/>
                <a:ea typeface="+mn-ea"/>
                <a:cs typeface="Times New Roman" pitchFamily="18" charset="0"/>
              </a:rPr>
              <a:t>			(4)  Be sure you are in the right hole.</a:t>
            </a:r>
          </a:p>
          <a:p>
            <a:r>
              <a:rPr lang="en-US" sz="800" kern="1200" baseline="0" dirty="0" smtClean="0">
                <a:solidFill>
                  <a:schemeClr val="tx1"/>
                </a:solidFill>
                <a:latin typeface="Times New Roman" pitchFamily="18" charset="0"/>
                <a:ea typeface="+mn-ea"/>
                <a:cs typeface="Times New Roman" pitchFamily="18" charset="0"/>
              </a:rPr>
              <a:t>			(5)  Copper tubing bender spring and washer to protect sliding tags.</a:t>
            </a:r>
          </a:p>
          <a:p>
            <a:r>
              <a:rPr lang="en-US" sz="800" kern="1200" baseline="0" dirty="0" smtClean="0">
                <a:solidFill>
                  <a:schemeClr val="tx1"/>
                </a:solidFill>
                <a:latin typeface="Times New Roman" pitchFamily="18" charset="0"/>
                <a:ea typeface="+mn-ea"/>
                <a:cs typeface="Times New Roman" pitchFamily="18" charset="0"/>
              </a:rPr>
              <a:t>			(6)  Well Gremlins</a:t>
            </a:r>
          </a:p>
          <a:p>
            <a:r>
              <a:rPr lang="en-US" sz="800" kern="1200" baseline="0" dirty="0" smtClean="0">
                <a:solidFill>
                  <a:schemeClr val="tx1"/>
                </a:solidFill>
                <a:latin typeface="Times New Roman" pitchFamily="18" charset="0"/>
                <a:ea typeface="+mn-ea"/>
                <a:cs typeface="Times New Roman" pitchFamily="18" charset="0"/>
              </a:rPr>
              <a:t>			(7)  If you get one hung, tie it off and leave it there – do not break the line.</a:t>
            </a:r>
          </a:p>
          <a:p>
            <a:r>
              <a:rPr lang="en-US" sz="800" kern="1200" baseline="0" dirty="0" smtClean="0">
                <a:solidFill>
                  <a:schemeClr val="tx1"/>
                </a:solidFill>
                <a:latin typeface="Times New Roman" pitchFamily="18" charset="0"/>
                <a:ea typeface="+mn-ea"/>
                <a:cs typeface="Times New Roman" pitchFamily="18" charset="0"/>
              </a:rPr>
              <a:t>			(8)  Techniques of lowering line.  Beware cascading water and oil on water 					surface.</a:t>
            </a:r>
          </a:p>
          <a:p>
            <a:r>
              <a:rPr lang="en-US" sz="800" kern="1200" baseline="0" dirty="0" smtClean="0">
                <a:solidFill>
                  <a:schemeClr val="tx1"/>
                </a:solidFill>
                <a:latin typeface="Times New Roman" pitchFamily="18" charset="0"/>
                <a:ea typeface="+mn-ea"/>
                <a:cs typeface="Times New Roman" pitchFamily="18" charset="0"/>
              </a:rPr>
              <a:t>		b.  Discharge pressure</a:t>
            </a:r>
          </a:p>
          <a:p>
            <a:r>
              <a:rPr lang="en-US" sz="800" kern="1200" baseline="0" dirty="0" smtClean="0">
                <a:solidFill>
                  <a:schemeClr val="tx1"/>
                </a:solidFill>
                <a:latin typeface="Times New Roman" pitchFamily="18" charset="0"/>
                <a:ea typeface="+mn-ea"/>
                <a:cs typeface="Times New Roman" pitchFamily="18" charset="0"/>
              </a:rPr>
              <a:t>			(1)  Pressure gage on faucet x 2.31 = ft of head.</a:t>
            </a:r>
          </a:p>
          <a:p>
            <a:r>
              <a:rPr lang="en-US" sz="800" kern="1200" baseline="0" dirty="0" smtClean="0">
                <a:solidFill>
                  <a:schemeClr val="tx1"/>
                </a:solidFill>
                <a:latin typeface="Times New Roman" pitchFamily="18" charset="0"/>
                <a:ea typeface="+mn-ea"/>
                <a:cs typeface="Times New Roman" pitchFamily="18" charset="0"/>
              </a:rPr>
              <a:t>			(2)  Feel of stand pipe and measure</a:t>
            </a:r>
          </a:p>
          <a:p>
            <a:r>
              <a:rPr lang="en-US" sz="800" kern="1200" baseline="0" dirty="0" smtClean="0">
                <a:solidFill>
                  <a:schemeClr val="tx1"/>
                </a:solidFill>
                <a:latin typeface="Times New Roman" pitchFamily="18" charset="0"/>
                <a:ea typeface="+mn-ea"/>
                <a:cs typeface="Times New Roman" pitchFamily="18" charset="0"/>
              </a:rPr>
              <a:t>			(3)  If felling stand to get discharge pressure watch for air entrapment in stand if capped</a:t>
            </a:r>
          </a:p>
          <a:p>
            <a:r>
              <a:rPr lang="en-US" sz="800" kern="1200" baseline="0" dirty="0" smtClean="0">
                <a:solidFill>
                  <a:schemeClr val="tx1"/>
                </a:solidFill>
                <a:latin typeface="Times New Roman" pitchFamily="18" charset="0"/>
                <a:ea typeface="+mn-ea"/>
                <a:cs typeface="Times New Roman" pitchFamily="18" charset="0"/>
              </a:rPr>
              <a:t>		c.  Column pipe friction</a:t>
            </a:r>
          </a:p>
          <a:p>
            <a:r>
              <a:rPr lang="en-US" sz="800" kern="1200" baseline="0" dirty="0" smtClean="0">
                <a:solidFill>
                  <a:schemeClr val="tx1"/>
                </a:solidFill>
                <a:latin typeface="Times New Roman" pitchFamily="18" charset="0"/>
                <a:ea typeface="+mn-ea"/>
                <a:cs typeface="Times New Roman" pitchFamily="18" charset="0"/>
              </a:rPr>
              <a:t>			(1)  Estimate</a:t>
            </a:r>
          </a:p>
          <a:p>
            <a:r>
              <a:rPr lang="en-US" sz="800" kern="1200" baseline="0" dirty="0" smtClean="0">
                <a:solidFill>
                  <a:schemeClr val="tx1"/>
                </a:solidFill>
                <a:latin typeface="Times New Roman" pitchFamily="18" charset="0"/>
                <a:ea typeface="+mn-ea"/>
                <a:cs typeface="Times New Roman" pitchFamily="18" charset="0"/>
              </a:rPr>
              <a:t>			(2)  Use friction tables </a:t>
            </a:r>
          </a:p>
          <a:p>
            <a:r>
              <a:rPr lang="en-US" sz="800" kern="1200" baseline="0" dirty="0" smtClean="0">
                <a:solidFill>
                  <a:schemeClr val="tx1"/>
                </a:solidFill>
                <a:latin typeface="Times New Roman" pitchFamily="18" charset="0"/>
                <a:ea typeface="+mn-ea"/>
                <a:cs typeface="Times New Roman" pitchFamily="18" charset="0"/>
              </a:rPr>
              <a:t>		d.  Total head = Pumping depth (ft) + discharge pressure (ft) + column pipe friction.</a:t>
            </a:r>
          </a:p>
          <a:p>
            <a:endParaRPr lang="en-US" sz="800" kern="1200" baseline="0" dirty="0" smtClean="0">
              <a:solidFill>
                <a:schemeClr val="tx1"/>
              </a:solidFill>
              <a:latin typeface="Times New Roman" pitchFamily="18" charset="0"/>
              <a:ea typeface="+mn-ea"/>
              <a:cs typeface="Times New Roman" pitchFamily="18" charset="0"/>
            </a:endParaRPr>
          </a:p>
          <a:p>
            <a:r>
              <a:rPr lang="en-US" sz="800" kern="1200" baseline="0" dirty="0" smtClean="0">
                <a:solidFill>
                  <a:schemeClr val="tx1"/>
                </a:solidFill>
                <a:latin typeface="Times New Roman" pitchFamily="18" charset="0"/>
                <a:ea typeface="+mn-ea"/>
                <a:cs typeface="Times New Roman" pitchFamily="18" charset="0"/>
              </a:rPr>
              <a:t>	4.  Pump rpm – measure with counter tachometer – be careful.</a:t>
            </a:r>
          </a:p>
          <a:p>
            <a:r>
              <a:rPr lang="en-US" sz="800" kern="1200" baseline="0" dirty="0" smtClean="0">
                <a:solidFill>
                  <a:schemeClr val="tx1"/>
                </a:solidFill>
                <a:latin typeface="Times New Roman" pitchFamily="18" charset="0"/>
                <a:ea typeface="+mn-ea"/>
                <a:cs typeface="Times New Roman" pitchFamily="18" charset="0"/>
              </a:rPr>
              <a:t>	</a:t>
            </a:r>
          </a:p>
          <a:p>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If pumping plant efficiency is below standard for the components present, do everything possible above ground first.  This is especially important when working with deep well turbine pumps.  It can take a significant investment to pull a pump out of the hole and put it back again.  This cost would be over and above any cost for repairs or upgrades. </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Operator would want to conduct any postponed maintenance and/ or tune ups, and rerun test before taking next step.  </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On electric  powered systems discuss possibility of power supply problems with utility supplier,</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Electrician  can check system and verify current to each leg of 3 phase system is balanced.  </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On systems employing internal combustion engines if a torque cell was not used to split the pump and engine to isolate where the </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problems are seek a source of that service and rerun the test with a torque cell.</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Discuss pump performance with pump supplier, determine age and compare actual with available pump curves.</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May need to check impeller adjustment especially if pump is fairly new and not performing as expected. </a:t>
            </a:r>
          </a:p>
          <a:p>
            <a:pPr marL="0" algn="l" defTabSz="914400" rtl="0" eaLnBrk="1" latinLnBrk="0" hangingPunct="1"/>
            <a:endParaRPr lang="en-US" sz="800" kern="1200" baseline="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Several states have Irrigator’s Pocket Guides that provide detailed Equipment Maintenance check lists (Montana, Oregon, probably others).  These are excellent sources of information.     </a:t>
            </a:r>
            <a:endParaRPr lang="en-US" sz="800" kern="1200" baseline="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409A76CB-D028-472C-A7CD-36A5C4F08B4C}"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5216E-2950-4BFD-BF25-06A04CA065C3}" type="slidenum">
              <a:rPr lang="en-US"/>
              <a:pPr/>
              <a:t>3</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marL="0" indent="-228600" algn="l" defTabSz="914400" rtl="0" eaLnBrk="1" latinLnBrk="0" hangingPunct="1">
              <a:buNone/>
            </a:pPr>
            <a:r>
              <a:rPr lang="en-US" sz="1200" kern="1200" dirty="0" smtClean="0">
                <a:solidFill>
                  <a:schemeClr val="tx1"/>
                </a:solidFill>
                <a:latin typeface="+mn-lt"/>
                <a:ea typeface="+mn-ea"/>
                <a:cs typeface="+mn-cs"/>
              </a:rPr>
              <a:t>1</a:t>
            </a:r>
            <a:r>
              <a:rPr lang="en-US" sz="800" kern="1200" dirty="0" smtClean="0">
                <a:solidFill>
                  <a:schemeClr val="tx1"/>
                </a:solidFill>
                <a:latin typeface="Times New Roman" pitchFamily="18" charset="0"/>
                <a:ea typeface="+mn-ea"/>
                <a:cs typeface="Times New Roman" pitchFamily="18" charset="0"/>
              </a:rPr>
              <a:t>.  When around any electric powered irrigation component , always check motors, pumps, control panels, generators, etc. with a volt meter before touching anything (this includes pivot sprinklers): </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Electrical Shock on Electric Pumping Plants:  Please note the following caution concerning testing electrically powered equipment with a volt meter.   Note these go-no go limits are different from some values you might have previously used or seen in other sources.   </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Caution: Before opening a control panel, use a voltmeter to make one of the following two types of checks.  1)  Check for voltage between any metal component you will work with (control panels, pumps, structural components, etc) and the systems electrical ground rod.  Any voltage greater than 0.5 volt measured between a motor, control panel exterior, or structural component to the rod is not normal and could indicate a problem with the electric equipment or wiring.  If the voltmeters leads are not long enough to measure from the metal component to the ground rod;  2) measure voltage from the metal components to earth (soil), commonly called stray voltage.  Depending on conditions around the system, a measurement above 5 volts to the earth (soil) could be an indication of a potential problem with the electrical supply system, on-site electrical wiring or equipment.  If the voltage to earth (soil) is above 5 volts, contact the power supplier or an electrical professional to check the system before any further testing is done.  If you have any doubts about the safety of the control panel or other equipment, WALK AWAY AND CALL A QUALIFIED ELECTRICIAN.   If necessary, have the power supplier or utility disconnect the power. Always play it safe!</a:t>
            </a:r>
          </a:p>
          <a:p>
            <a:pPr marL="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2.  Noise: Always wear hearing protection when working around internal combustion engines.  Be extra watchful since you cant hear. In some areas rattlesnakes like to hang around pumping plants were its cool.   Always be looking for possible hazards.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3.  Moving Parts: Drive shafts are extremely dangerous. Don’t wear lose clothing and always wear hat.  Watch your hair.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4.  Heat:  Locate and avoid exhaust pipes.  If you are around the pumping plant at night you can sometimes see the flames coming out the exhaust that you cant see during the daytime.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5.  Oil and Water Slick Surfaces: Areas around pumping plants are often wet and have spilled oil present.  This makes things slick.  Don’t want to take a tumble anywhere close to a driveshaft.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6.  Danger of Overloaded Engines or Drive shafts:  Drive shafts and engines do experience catastrophic failures without warning.  Get the information you need to measure and get away from the pumping plant as soon as possible.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7.  Gas Leaks:  Very low efficiency on natural gas pumping plant may be a sign of gas leak.  Kill engine listen and sniff.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new air cooled diesel powered pumping plant.</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electric pumping plant using turbine pump an vertical mounted electric motor.  This system would be representative of the Nebraska pump plant criteria.  </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Data gathered during a pumping plant evaluation:</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Pumping plant discharge (flowrate) =&gt; gal/min</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Pumping Lift 	(ft)</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Discharge Pressure =&gt; normally measured in (psi) and converted to ft of head ( psi x 2.31 ft/psi)</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Friction loss in discharge pipe from pump to ground surface is another component of Total Dynamic Head TDH.</a:t>
            </a:r>
            <a:r>
              <a:rPr lang="en-US" sz="800" kern="1200" baseline="0" dirty="0" smtClean="0">
                <a:solidFill>
                  <a:schemeClr val="tx1"/>
                </a:solidFill>
                <a:latin typeface="Times New Roman" pitchFamily="18" charset="0"/>
                <a:ea typeface="+mn-ea"/>
                <a:cs typeface="Times New Roman" pitchFamily="18" charset="0"/>
              </a:rPr>
              <a:t>  This is often 		neglected but should be examined in a particular area and an informed decision made to do so or not).  </a:t>
            </a:r>
            <a:endParaRPr lang="en-US" sz="800" kern="1200" dirty="0" smtClean="0">
              <a:solidFill>
                <a:schemeClr val="tx1"/>
              </a:solidFill>
              <a:latin typeface="Times New Roman" pitchFamily="18" charset="0"/>
              <a:ea typeface="+mn-ea"/>
              <a:cs typeface="Times New Roman" pitchFamily="18" charset="0"/>
            </a:endParaRP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Fuel or electricity use rate =&gt; units depend on type of fuel used.  Use farmer on site gas or electric meter if available: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Pump rpm =&gt; not used for energy computations but needed to compare results to pump curve, or if multiple rpms are tested.	Fuel</a:t>
            </a:r>
            <a:r>
              <a:rPr lang="en-US" sz="800" kern="1200" baseline="0" dirty="0" smtClean="0">
                <a:solidFill>
                  <a:schemeClr val="tx1"/>
                </a:solidFill>
                <a:latin typeface="Times New Roman" pitchFamily="18" charset="0"/>
                <a:ea typeface="+mn-ea"/>
                <a:cs typeface="Times New Roman" pitchFamily="18" charset="0"/>
              </a:rPr>
              <a:t> Cost/energy unit</a:t>
            </a:r>
          </a:p>
          <a:p>
            <a:pPr marL="0" algn="l" defTabSz="914400" rtl="0" eaLnBrk="1" latinLnBrk="0" hangingPunct="1"/>
            <a:r>
              <a:rPr lang="en-US" sz="800" kern="1200" baseline="0" dirty="0" smtClean="0">
                <a:solidFill>
                  <a:schemeClr val="tx1"/>
                </a:solidFill>
                <a:latin typeface="Times New Roman" pitchFamily="18" charset="0"/>
                <a:ea typeface="+mn-ea"/>
                <a:cs typeface="Times New Roman" pitchFamily="18" charset="0"/>
              </a:rPr>
              <a:t> </a:t>
            </a:r>
            <a:r>
              <a:rPr lang="en-US" sz="800" kern="1200" dirty="0" smtClean="0">
                <a:solidFill>
                  <a:schemeClr val="tx1"/>
                </a:solidFill>
                <a:latin typeface="Times New Roman" pitchFamily="18" charset="0"/>
                <a:ea typeface="+mn-ea"/>
                <a:cs typeface="Times New Roman" pitchFamily="18" charset="0"/>
              </a:rPr>
              <a:t>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Information available after testing a pumping plant and completing computations :</a:t>
            </a:r>
          </a:p>
          <a:p>
            <a:pPr marL="228600" indent="-228600" algn="l" defTabSz="914400" rtl="0" eaLnBrk="1" latinLnBrk="0" hangingPunct="1">
              <a:buAutoNum type="arabicPeriod"/>
            </a:pPr>
            <a:r>
              <a:rPr lang="en-US" sz="800" kern="1200" dirty="0" smtClean="0">
                <a:solidFill>
                  <a:schemeClr val="tx1"/>
                </a:solidFill>
                <a:latin typeface="Times New Roman" pitchFamily="18" charset="0"/>
                <a:ea typeface="+mn-ea"/>
                <a:cs typeface="Times New Roman" pitchFamily="18" charset="0"/>
              </a:rPr>
              <a:t>Cost/hr to operate pumping plant</a:t>
            </a:r>
          </a:p>
          <a:p>
            <a:pPr marL="228600" indent="-228600" algn="l" defTabSz="914400" rtl="0" eaLnBrk="1" latinLnBrk="0" hangingPunct="1">
              <a:buAutoNum type="arabicPeriod" startAt="2"/>
            </a:pPr>
            <a:r>
              <a:rPr lang="en-US" sz="800" kern="1200" dirty="0" smtClean="0">
                <a:solidFill>
                  <a:schemeClr val="tx1"/>
                </a:solidFill>
                <a:latin typeface="Times New Roman" pitchFamily="18" charset="0"/>
                <a:ea typeface="+mn-ea"/>
                <a:cs typeface="Times New Roman" pitchFamily="18" charset="0"/>
              </a:rPr>
              <a:t>Cost / ac-in of water pumped</a:t>
            </a:r>
          </a:p>
          <a:p>
            <a:pPr marL="228600" indent="-228600" algn="l" defTabSz="914400" rtl="0" eaLnBrk="1" latinLnBrk="0" hangingPunct="1">
              <a:buAutoNum type="arabicPeriod" startAt="3"/>
            </a:pPr>
            <a:r>
              <a:rPr lang="en-US" sz="800" kern="1200" dirty="0" smtClean="0">
                <a:solidFill>
                  <a:schemeClr val="tx1"/>
                </a:solidFill>
                <a:latin typeface="Times New Roman" pitchFamily="18" charset="0"/>
                <a:ea typeface="+mn-ea"/>
                <a:cs typeface="Times New Roman" pitchFamily="18" charset="0"/>
              </a:rPr>
              <a:t>Cost / ac to supply a specified application depth</a:t>
            </a:r>
          </a:p>
          <a:p>
            <a:pPr marL="228600" indent="-228600" algn="l" defTabSz="914400" rtl="0" eaLnBrk="1" latinLnBrk="0" hangingPunct="1">
              <a:buAutoNum type="arabicPeriod" startAt="3"/>
            </a:pPr>
            <a:r>
              <a:rPr lang="en-US" sz="800" kern="1200" dirty="0" smtClean="0">
                <a:solidFill>
                  <a:schemeClr val="tx1"/>
                </a:solidFill>
                <a:latin typeface="Times New Roman" pitchFamily="18" charset="0"/>
                <a:ea typeface="+mn-ea"/>
                <a:cs typeface="Times New Roman" pitchFamily="18" charset="0"/>
              </a:rPr>
              <a:t>Estimated Cost/season to operate well</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5.  Well Flow rate (gpm)</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6.  Discharge pressure pump is working against</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7.  Pumping water level in well.</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8.  Fuel use rate </a:t>
            </a:r>
          </a:p>
          <a:p>
            <a:pPr marL="0" indent="-228600" algn="l" defTabSz="914400" rtl="0" eaLnBrk="1" latinLnBrk="0" hangingPunct="1">
              <a:buNone/>
            </a:pPr>
            <a:r>
              <a:rPr lang="en-US" sz="800" kern="1200" dirty="0" smtClean="0">
                <a:solidFill>
                  <a:schemeClr val="tx1"/>
                </a:solidFill>
                <a:latin typeface="Times New Roman" pitchFamily="18" charset="0"/>
                <a:ea typeface="+mn-ea"/>
                <a:cs typeface="Times New Roman" pitchFamily="18" charset="0"/>
              </a:rPr>
              <a:t> 9.  Overall Pumping plant efficiency</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10.  Pump efficiency on electric powered pumping plants or internal combustion powered plant if a torque cell is available</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11.  How much money an irrigator could save per season if pumping plant efficiency </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was brought up to a standard (field attainable) efficiency.</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12.  Horsepower into pumping plant.</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13.  Horsepower out of pumping plant.</a:t>
            </a:r>
          </a:p>
          <a:p>
            <a:pPr marL="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 14.  Whether the electric motor on an electric pumping plant is over or under loaded.</a:t>
            </a:r>
          </a:p>
          <a:p>
            <a:pPr marL="0" algn="l" defTabSz="914400" rtl="0" eaLnBrk="1" latinLnBrk="0" hangingPunct="1"/>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Natural Gas Meter: read test dial with stop watch and convert to MCF/ hour.  </a:t>
            </a:r>
          </a:p>
          <a:p>
            <a:pPr marL="228600" indent="-22860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228600" indent="-22860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1 MCF = 1000 cu ft of Natural Gas </a:t>
            </a:r>
          </a:p>
          <a:p>
            <a:pPr marL="228600" indent="-22860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a:p>
            <a:pPr marL="228600" indent="-22860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If farmer or gas company starts talking about dekatherms call me.  This wont be a major problem but will likely require adjustment of =&gt;  </a:t>
            </a:r>
          </a:p>
          <a:p>
            <a:pPr marL="228600" indent="-22860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HP-hr/MCF content of gas =&gt; contact Walker if you have questions.</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defTabSz="914400" rtl="0" eaLnBrk="1" latinLnBrk="0" hangingPunct="1"/>
            <a:r>
              <a:rPr lang="en-US" sz="800" kern="1200" dirty="0" smtClean="0">
                <a:solidFill>
                  <a:schemeClr val="tx1"/>
                </a:solidFill>
                <a:latin typeface="Times New Roman" pitchFamily="18" charset="0"/>
                <a:ea typeface="+mn-ea"/>
                <a:cs typeface="Times New Roman" pitchFamily="18" charset="0"/>
              </a:rPr>
              <a:t>Old style disc Watt meter.  </a:t>
            </a:r>
          </a:p>
          <a:p>
            <a:pPr marL="228600" indent="-228600" algn="l" defTabSz="914400" rtl="0" eaLnBrk="1" latinLnBrk="0" hangingPunct="1"/>
            <a:endParaRPr lang="en-US" sz="800" kern="1200" dirty="0" smtClean="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Times New Roman" pitchFamily="18" charset="0"/>
                <a:ea typeface="+mn-ea"/>
                <a:cs typeface="Times New Roman" pitchFamily="18" charset="0"/>
              </a:rPr>
              <a:t>Newer style Electric Meter:  Talk to local utility person responsible for electric meter maintenance. That individual will be probably be able to tell you how to use a stop watch with a test bar on the meter to read the meter in the field.  </a:t>
            </a:r>
          </a:p>
          <a:p>
            <a:r>
              <a:rPr lang="en-US" sz="800" kern="1200" dirty="0" smtClean="0">
                <a:solidFill>
                  <a:schemeClr val="tx1"/>
                </a:solidFill>
                <a:latin typeface="Times New Roman" pitchFamily="18" charset="0"/>
                <a:ea typeface="+mn-ea"/>
                <a:cs typeface="Times New Roman" pitchFamily="18" charset="0"/>
              </a:rPr>
              <a:t> </a:t>
            </a:r>
            <a:endParaRPr lang="en-US" sz="8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409A76CB-D028-472C-A7CD-36A5C4F08B4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511297-9631-4EC4-9B46-B6B929AA30B2}" type="datetime1">
              <a:rPr lang="en-US" smtClean="0"/>
              <a:pPr/>
              <a:t>7/28/2011</a:t>
            </a:fld>
            <a:endParaRPr lang="en-US" dirty="0"/>
          </a:p>
        </p:txBody>
      </p:sp>
      <p:sp>
        <p:nvSpPr>
          <p:cNvPr id="19" name="Footer Placeholder 18"/>
          <p:cNvSpPr>
            <a:spLocks noGrp="1"/>
          </p:cNvSpPr>
          <p:nvPr>
            <p:ph type="ftr" sz="quarter" idx="11"/>
          </p:nvPr>
        </p:nvSpPr>
        <p:spPr/>
        <p:txBody>
          <a:bodyPr/>
          <a:lstStyle/>
          <a:p>
            <a:r>
              <a:rPr lang="en-US" dirty="0" smtClean="0"/>
              <a:t>Terrace Design Tool Webinar, April 27, 2011</a:t>
            </a:r>
            <a:endParaRPr lang="en-US" dirty="0"/>
          </a:p>
        </p:txBody>
      </p:sp>
      <p:sp>
        <p:nvSpPr>
          <p:cNvPr id="27" name="Slide Number Placeholder 26"/>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255646-1840-440D-B446-468D5D043E4E}" type="datetime1">
              <a:rPr lang="en-US" smtClean="0"/>
              <a:pPr/>
              <a:t>7/28/2011</a:t>
            </a:fld>
            <a:endParaRPr lang="en-US" dirty="0"/>
          </a:p>
        </p:txBody>
      </p:sp>
      <p:sp>
        <p:nvSpPr>
          <p:cNvPr id="5" name="Footer Placeholder 4"/>
          <p:cNvSpPr>
            <a:spLocks noGrp="1"/>
          </p:cNvSpPr>
          <p:nvPr>
            <p:ph type="ftr" sz="quarter" idx="11"/>
          </p:nvPr>
        </p:nvSpPr>
        <p:spPr/>
        <p:txBody>
          <a:bodyPr/>
          <a:lstStyle/>
          <a:p>
            <a:r>
              <a:rPr lang="en-US" dirty="0" smtClean="0"/>
              <a:t>Terrace Design Tool Webinar, April 27, 2011</a:t>
            </a:r>
            <a:endParaRPr lang="en-US" dirty="0"/>
          </a:p>
        </p:txBody>
      </p:sp>
      <p:sp>
        <p:nvSpPr>
          <p:cNvPr id="6" name="Slide Number Placeholder 5"/>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0E598E-3E6D-40D5-A2F6-689AC1AA8BF9}" type="datetime1">
              <a:rPr lang="en-US" smtClean="0"/>
              <a:pPr/>
              <a:t>7/28/2011</a:t>
            </a:fld>
            <a:endParaRPr lang="en-US" dirty="0"/>
          </a:p>
        </p:txBody>
      </p:sp>
      <p:sp>
        <p:nvSpPr>
          <p:cNvPr id="5" name="Footer Placeholder 4"/>
          <p:cNvSpPr>
            <a:spLocks noGrp="1"/>
          </p:cNvSpPr>
          <p:nvPr>
            <p:ph type="ftr" sz="quarter" idx="11"/>
          </p:nvPr>
        </p:nvSpPr>
        <p:spPr/>
        <p:txBody>
          <a:bodyPr/>
          <a:lstStyle/>
          <a:p>
            <a:r>
              <a:rPr lang="en-US" dirty="0" smtClean="0"/>
              <a:t>Terrace Design Tool Webinar, April 27, 2011</a:t>
            </a:r>
            <a:endParaRPr lang="en-US" dirty="0"/>
          </a:p>
        </p:txBody>
      </p:sp>
      <p:sp>
        <p:nvSpPr>
          <p:cNvPr id="6" name="Slide Number Placeholder 5"/>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AA7FB6-8775-4259-AE18-4C2200C5A149}" type="datetime1">
              <a:rPr lang="en-US" smtClean="0"/>
              <a:pPr/>
              <a:t>7/28/2011</a:t>
            </a:fld>
            <a:endParaRPr lang="en-US" dirty="0"/>
          </a:p>
        </p:txBody>
      </p:sp>
      <p:sp>
        <p:nvSpPr>
          <p:cNvPr id="5" name="Footer Placeholder 4"/>
          <p:cNvSpPr>
            <a:spLocks noGrp="1"/>
          </p:cNvSpPr>
          <p:nvPr>
            <p:ph type="ftr" sz="quarter" idx="11"/>
          </p:nvPr>
        </p:nvSpPr>
        <p:spPr/>
        <p:txBody>
          <a:bodyPr/>
          <a:lstStyle/>
          <a:p>
            <a:r>
              <a:rPr lang="en-US" dirty="0" smtClean="0"/>
              <a:t>Terrace Design Tool Webinar, April 27, 2011</a:t>
            </a:r>
            <a:endParaRPr lang="en-US" dirty="0"/>
          </a:p>
        </p:txBody>
      </p:sp>
      <p:sp>
        <p:nvSpPr>
          <p:cNvPr id="6" name="Slide Number Placeholder 5"/>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45CC53-9E6B-49A3-B200-E49DE72A36F1}" type="datetime1">
              <a:rPr lang="en-US" smtClean="0"/>
              <a:pPr/>
              <a:t>7/28/2011</a:t>
            </a:fld>
            <a:endParaRPr lang="en-US" dirty="0"/>
          </a:p>
        </p:txBody>
      </p:sp>
      <p:sp>
        <p:nvSpPr>
          <p:cNvPr id="5" name="Footer Placeholder 4"/>
          <p:cNvSpPr>
            <a:spLocks noGrp="1"/>
          </p:cNvSpPr>
          <p:nvPr>
            <p:ph type="ftr" sz="quarter" idx="11"/>
          </p:nvPr>
        </p:nvSpPr>
        <p:spPr/>
        <p:txBody>
          <a:bodyPr/>
          <a:lstStyle/>
          <a:p>
            <a:r>
              <a:rPr lang="en-US" dirty="0" smtClean="0"/>
              <a:t>Terrace Design Tool Webinar, April 27, 2011</a:t>
            </a:r>
            <a:endParaRPr lang="en-US" dirty="0"/>
          </a:p>
        </p:txBody>
      </p:sp>
      <p:sp>
        <p:nvSpPr>
          <p:cNvPr id="6" name="Slide Number Placeholder 5"/>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E9A157-B156-43DB-9A95-D8CD4AD605CB}" type="datetime1">
              <a:rPr lang="en-US" smtClean="0"/>
              <a:pPr/>
              <a:t>7/28/2011</a:t>
            </a:fld>
            <a:endParaRPr lang="en-US" dirty="0"/>
          </a:p>
        </p:txBody>
      </p:sp>
      <p:sp>
        <p:nvSpPr>
          <p:cNvPr id="6" name="Footer Placeholder 5"/>
          <p:cNvSpPr>
            <a:spLocks noGrp="1"/>
          </p:cNvSpPr>
          <p:nvPr>
            <p:ph type="ftr" sz="quarter" idx="11"/>
          </p:nvPr>
        </p:nvSpPr>
        <p:spPr/>
        <p:txBody>
          <a:bodyPr/>
          <a:lstStyle/>
          <a:p>
            <a:r>
              <a:rPr lang="en-US" dirty="0" smtClean="0"/>
              <a:t>Terrace Design Tool Webinar, April 27, 2011</a:t>
            </a:r>
            <a:endParaRPr lang="en-US" dirty="0"/>
          </a:p>
        </p:txBody>
      </p:sp>
      <p:sp>
        <p:nvSpPr>
          <p:cNvPr id="7" name="Slide Number Placeholder 6"/>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893E8F-B83C-4AE8-8ED7-629D718F0C05}" type="datetime1">
              <a:rPr lang="en-US" smtClean="0"/>
              <a:pPr/>
              <a:t>7/28/2011</a:t>
            </a:fld>
            <a:endParaRPr lang="en-US" dirty="0"/>
          </a:p>
        </p:txBody>
      </p:sp>
      <p:sp>
        <p:nvSpPr>
          <p:cNvPr id="8" name="Footer Placeholder 7"/>
          <p:cNvSpPr>
            <a:spLocks noGrp="1"/>
          </p:cNvSpPr>
          <p:nvPr>
            <p:ph type="ftr" sz="quarter" idx="11"/>
          </p:nvPr>
        </p:nvSpPr>
        <p:spPr/>
        <p:txBody>
          <a:bodyPr/>
          <a:lstStyle/>
          <a:p>
            <a:r>
              <a:rPr lang="en-US" dirty="0" smtClean="0"/>
              <a:t>Terrace Design Tool Webinar, April 27, 2011</a:t>
            </a:r>
            <a:endParaRPr lang="en-US" dirty="0"/>
          </a:p>
        </p:txBody>
      </p:sp>
      <p:sp>
        <p:nvSpPr>
          <p:cNvPr id="9" name="Slide Number Placeholder 8"/>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38E180-FD0E-4D44-96E4-C62B17B30CEE}" type="datetime1">
              <a:rPr lang="en-US" smtClean="0"/>
              <a:pPr/>
              <a:t>7/28/2011</a:t>
            </a:fld>
            <a:endParaRPr lang="en-US" dirty="0"/>
          </a:p>
        </p:txBody>
      </p:sp>
      <p:sp>
        <p:nvSpPr>
          <p:cNvPr id="4" name="Footer Placeholder 3"/>
          <p:cNvSpPr>
            <a:spLocks noGrp="1"/>
          </p:cNvSpPr>
          <p:nvPr>
            <p:ph type="ftr" sz="quarter" idx="11"/>
          </p:nvPr>
        </p:nvSpPr>
        <p:spPr/>
        <p:txBody>
          <a:bodyPr/>
          <a:lstStyle/>
          <a:p>
            <a:r>
              <a:rPr lang="en-US" dirty="0" smtClean="0"/>
              <a:t>Terrace Design Tool Webinar, April 27, 2011</a:t>
            </a:r>
            <a:endParaRPr lang="en-US" dirty="0"/>
          </a:p>
        </p:txBody>
      </p:sp>
      <p:sp>
        <p:nvSpPr>
          <p:cNvPr id="5" name="Slide Number Placeholder 4"/>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DD71C-2B9A-4301-8AA0-0D7382677F7F}" type="datetime1">
              <a:rPr lang="en-US" smtClean="0"/>
              <a:pPr/>
              <a:t>7/28/2011</a:t>
            </a:fld>
            <a:endParaRPr lang="en-US" dirty="0"/>
          </a:p>
        </p:txBody>
      </p:sp>
      <p:sp>
        <p:nvSpPr>
          <p:cNvPr id="3" name="Footer Placeholder 2"/>
          <p:cNvSpPr>
            <a:spLocks noGrp="1"/>
          </p:cNvSpPr>
          <p:nvPr>
            <p:ph type="ftr" sz="quarter" idx="11"/>
          </p:nvPr>
        </p:nvSpPr>
        <p:spPr/>
        <p:txBody>
          <a:bodyPr/>
          <a:lstStyle/>
          <a:p>
            <a:r>
              <a:rPr lang="en-US" dirty="0" smtClean="0"/>
              <a:t>Terrace Design Tool Webinar, April 27, 2011</a:t>
            </a:r>
            <a:endParaRPr lang="en-US" dirty="0"/>
          </a:p>
        </p:txBody>
      </p:sp>
      <p:sp>
        <p:nvSpPr>
          <p:cNvPr id="4" name="Slide Number Placeholder 3"/>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B7D13F-86C2-478C-A482-15C6E6419740}" type="datetime1">
              <a:rPr lang="en-US" smtClean="0"/>
              <a:pPr/>
              <a:t>7/28/2011</a:t>
            </a:fld>
            <a:endParaRPr lang="en-US" dirty="0"/>
          </a:p>
        </p:txBody>
      </p:sp>
      <p:sp>
        <p:nvSpPr>
          <p:cNvPr id="6" name="Footer Placeholder 5"/>
          <p:cNvSpPr>
            <a:spLocks noGrp="1"/>
          </p:cNvSpPr>
          <p:nvPr>
            <p:ph type="ftr" sz="quarter" idx="11"/>
          </p:nvPr>
        </p:nvSpPr>
        <p:spPr/>
        <p:txBody>
          <a:bodyPr/>
          <a:lstStyle/>
          <a:p>
            <a:r>
              <a:rPr lang="en-US" dirty="0" smtClean="0"/>
              <a:t>Terrace Design Tool Webinar, April 27, 2011</a:t>
            </a:r>
            <a:endParaRPr lang="en-US" dirty="0"/>
          </a:p>
        </p:txBody>
      </p:sp>
      <p:sp>
        <p:nvSpPr>
          <p:cNvPr id="7" name="Slide Number Placeholder 6"/>
          <p:cNvSpPr>
            <a:spLocks noGrp="1"/>
          </p:cNvSpPr>
          <p:nvPr>
            <p:ph type="sldNum" sz="quarter" idx="12"/>
          </p:nvPr>
        </p:nvSpPr>
        <p:spPr/>
        <p:txBody>
          <a:bodyPr/>
          <a:lstStyle/>
          <a:p>
            <a:fld id="{DB9BAD41-0536-46EC-A5A8-C0E843ED7C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AFF74F-AC84-41B9-9F6A-D451B0936EA9}" type="datetime1">
              <a:rPr lang="en-US" smtClean="0"/>
              <a:pPr/>
              <a:t>7/28/2011</a:t>
            </a:fld>
            <a:endParaRPr lang="en-US" dirty="0"/>
          </a:p>
        </p:txBody>
      </p:sp>
      <p:sp>
        <p:nvSpPr>
          <p:cNvPr id="6" name="Footer Placeholder 5"/>
          <p:cNvSpPr>
            <a:spLocks noGrp="1"/>
          </p:cNvSpPr>
          <p:nvPr>
            <p:ph type="ftr" sz="quarter" idx="11"/>
          </p:nvPr>
        </p:nvSpPr>
        <p:spPr/>
        <p:txBody>
          <a:bodyPr/>
          <a:lstStyle/>
          <a:p>
            <a:r>
              <a:rPr lang="en-US" dirty="0" smtClean="0"/>
              <a:t>Terrace Design Tool Webinar, April 27, 2011</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B9BAD41-0536-46EC-A5A8-C0E843ED7CC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FAF5C5-5107-483A-B0F0-AC596D47F0B3}" type="datetime1">
              <a:rPr lang="en-US" smtClean="0"/>
              <a:pPr/>
              <a:t>7/28/2011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Terrace Design Tool Webinar, April 27, 2011</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9BAD41-0536-46EC-A5A8-C0E843ED7CC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441325" y="685800"/>
            <a:ext cx="8245475" cy="5334000"/>
          </a:xfrm>
        </p:spPr>
        <p:txBody>
          <a:bodyPr/>
          <a:lstStyle/>
          <a:p>
            <a:pPr algn="ctr">
              <a:buFontTx/>
              <a:buNone/>
            </a:pPr>
            <a:r>
              <a:rPr lang="en-US" sz="4000" b="1" dirty="0">
                <a:effectLst>
                  <a:outerShdw blurRad="38100" dist="38100" dir="2700000" algn="tl">
                    <a:srgbClr val="000000"/>
                  </a:outerShdw>
                </a:effectLst>
                <a:latin typeface="Garamond" pitchFamily="18" charset="0"/>
              </a:rPr>
              <a:t>Natural Resources Conservation Service (NRCS)</a:t>
            </a:r>
          </a:p>
          <a:p>
            <a:pPr algn="ctr">
              <a:buFontTx/>
              <a:buNone/>
            </a:pPr>
            <a:endParaRPr lang="en-US" sz="4000" b="1" dirty="0">
              <a:solidFill>
                <a:srgbClr val="FFFF00"/>
              </a:solidFill>
              <a:effectLst>
                <a:outerShdw blurRad="38100" dist="38100" dir="2700000" algn="tl">
                  <a:srgbClr val="000000"/>
                </a:outerShdw>
              </a:effectLst>
              <a:latin typeface="Garamond" pitchFamily="18" charset="0"/>
            </a:endParaRPr>
          </a:p>
          <a:p>
            <a:pPr algn="ctr">
              <a:buFontTx/>
              <a:buNone/>
            </a:pPr>
            <a:r>
              <a:rPr lang="en-US" b="1" dirty="0">
                <a:effectLst>
                  <a:outerShdw blurRad="38100" dist="38100" dir="2700000" algn="tl">
                    <a:srgbClr val="000000"/>
                  </a:outerShdw>
                </a:effectLst>
                <a:latin typeface="Garamond" pitchFamily="18" charset="0"/>
              </a:rPr>
              <a:t>Jerry D. Walker, P.E.</a:t>
            </a:r>
          </a:p>
          <a:p>
            <a:pPr algn="ctr">
              <a:buFontTx/>
              <a:buNone/>
            </a:pPr>
            <a:r>
              <a:rPr lang="en-US" b="1" dirty="0">
                <a:effectLst>
                  <a:outerShdw blurRad="38100" dist="38100" dir="2700000" algn="tl">
                    <a:srgbClr val="000000"/>
                  </a:outerShdw>
                </a:effectLst>
                <a:latin typeface="Garamond" pitchFamily="18" charset="0"/>
              </a:rPr>
              <a:t>Agricultural Engineer (Water Management)</a:t>
            </a:r>
          </a:p>
          <a:p>
            <a:pPr algn="ctr">
              <a:buFontTx/>
              <a:buNone/>
            </a:pPr>
            <a:r>
              <a:rPr lang="en-US" b="1" dirty="0">
                <a:effectLst>
                  <a:outerShdw blurRad="38100" dist="38100" dir="2700000" algn="tl">
                    <a:srgbClr val="000000"/>
                  </a:outerShdw>
                </a:effectLst>
                <a:latin typeface="Garamond" pitchFamily="18" charset="0"/>
              </a:rPr>
              <a:t>Natural Resources Conservation Service</a:t>
            </a:r>
          </a:p>
          <a:p>
            <a:pPr algn="ctr">
              <a:buFontTx/>
              <a:buNone/>
            </a:pPr>
            <a:r>
              <a:rPr lang="en-US" b="1" dirty="0">
                <a:effectLst>
                  <a:outerShdw blurRad="38100" dist="38100" dir="2700000" algn="tl">
                    <a:srgbClr val="000000"/>
                  </a:outerShdw>
                </a:effectLst>
                <a:latin typeface="Garamond" pitchFamily="18" charset="0"/>
              </a:rPr>
              <a:t>Central National Technology Support Center </a:t>
            </a:r>
          </a:p>
          <a:p>
            <a:pPr algn="ctr">
              <a:buFontTx/>
              <a:buNone/>
            </a:pPr>
            <a:r>
              <a:rPr lang="en-US" b="1" dirty="0">
                <a:effectLst>
                  <a:outerShdw blurRad="38100" dist="38100" dir="2700000" algn="tl">
                    <a:srgbClr val="000000"/>
                  </a:outerShdw>
                </a:effectLst>
                <a:latin typeface="Garamond" pitchFamily="18" charset="0"/>
              </a:rPr>
              <a:t>Fort Worth, TX</a:t>
            </a:r>
          </a:p>
        </p:txBody>
      </p:sp>
      <p:sp>
        <p:nvSpPr>
          <p:cNvPr id="98307" name="Rectangle 3"/>
          <p:cNvSpPr>
            <a:spLocks noChangeArrowheads="1"/>
          </p:cNvSpPr>
          <p:nvPr/>
        </p:nvSpPr>
        <p:spPr bwMode="auto">
          <a:xfrm>
            <a:off x="762000" y="6235700"/>
            <a:ext cx="7848600" cy="366713"/>
          </a:xfrm>
          <a:prstGeom prst="rect">
            <a:avLst/>
          </a:prstGeom>
          <a:noFill/>
          <a:ln w="9525">
            <a:noFill/>
            <a:miter lim="800000"/>
            <a:headEnd/>
            <a:tailEnd/>
          </a:ln>
          <a:effectLst/>
        </p:spPr>
        <p:txBody>
          <a:bodyPr>
            <a:spAutoFit/>
          </a:bodyPr>
          <a:lstStyle/>
          <a:p>
            <a:pPr algn="ctr" eaLnBrk="0" hangingPunct="0"/>
            <a:r>
              <a:rPr lang="en-US" i="1" dirty="0"/>
              <a:t>USDA is an Equal Opportunity Employer &amp; Provider</a:t>
            </a:r>
          </a:p>
        </p:txBody>
      </p:sp>
      <p:pic>
        <p:nvPicPr>
          <p:cNvPr id="98308" name="Picture 4" descr="NRCSb_w"/>
          <p:cNvPicPr>
            <a:picLocks noChangeAspect="1" noChangeArrowheads="1"/>
          </p:cNvPicPr>
          <p:nvPr/>
        </p:nvPicPr>
        <p:blipFill>
          <a:blip r:embed="rId3" cstate="print"/>
          <a:srcRect/>
          <a:stretch>
            <a:fillRect/>
          </a:stretch>
        </p:blipFill>
        <p:spPr bwMode="auto">
          <a:xfrm>
            <a:off x="7620000" y="6248400"/>
            <a:ext cx="1371600" cy="419100"/>
          </a:xfrm>
          <a:prstGeom prst="rect">
            <a:avLst/>
          </a:prstGeom>
          <a:noFill/>
        </p:spPr>
      </p:pic>
      <p:pic>
        <p:nvPicPr>
          <p:cNvPr id="98309" name="Picture 5" descr="USDA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 y="6172200"/>
            <a:ext cx="838200" cy="577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rip 2004 jw 013"/>
          <p:cNvPicPr>
            <a:picLocks noChangeAspect="1" noChangeArrowheads="1"/>
          </p:cNvPicPr>
          <p:nvPr/>
        </p:nvPicPr>
        <p:blipFill>
          <a:blip r:embed="rId3" cstate="print"/>
          <a:srcRect/>
          <a:stretch>
            <a:fillRect/>
          </a:stretch>
        </p:blipFill>
        <p:spPr bwMode="auto">
          <a:xfrm>
            <a:off x="-3048000" y="-2286000"/>
            <a:ext cx="15240000" cy="1143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482" name="Picture 4" descr="irrig-19"/>
          <p:cNvPicPr>
            <a:picLocks noChangeAspect="1" noChangeArrowheads="1"/>
          </p:cNvPicPr>
          <p:nvPr/>
        </p:nvPicPr>
        <p:blipFill>
          <a:blip r:embed="rId4" cstate="print"/>
          <a:srcRect/>
          <a:stretch>
            <a:fillRect/>
          </a:stretch>
        </p:blipFill>
        <p:spPr bwMode="auto">
          <a:xfrm>
            <a:off x="304800" y="536575"/>
            <a:ext cx="8534400" cy="57848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rrig-20"/>
          <p:cNvPicPr>
            <a:picLocks noChangeAspect="1" noChangeArrowheads="1"/>
          </p:cNvPicPr>
          <p:nvPr/>
        </p:nvPicPr>
        <p:blipFill>
          <a:blip r:embed="rId3" cstate="print"/>
          <a:srcRect/>
          <a:stretch>
            <a:fillRect/>
          </a:stretch>
        </p:blipFill>
        <p:spPr bwMode="auto">
          <a:xfrm>
            <a:off x="2243138" y="0"/>
            <a:ext cx="46561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rrig-18"/>
          <p:cNvPicPr>
            <a:picLocks noChangeAspect="1" noChangeArrowheads="1"/>
          </p:cNvPicPr>
          <p:nvPr/>
        </p:nvPicPr>
        <p:blipFill>
          <a:blip r:embed="rId3" cstate="print"/>
          <a:srcRect/>
          <a:stretch>
            <a:fillRect/>
          </a:stretch>
        </p:blipFill>
        <p:spPr bwMode="auto">
          <a:xfrm>
            <a:off x="381000" y="606425"/>
            <a:ext cx="8382000" cy="564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irrig-27"/>
          <p:cNvPicPr>
            <a:picLocks noChangeAspect="1" noChangeArrowheads="1"/>
          </p:cNvPicPr>
          <p:nvPr/>
        </p:nvPicPr>
        <p:blipFill>
          <a:blip r:embed="rId3" cstate="print"/>
          <a:srcRect/>
          <a:stretch>
            <a:fillRect/>
          </a:stretch>
        </p:blipFill>
        <p:spPr bwMode="auto">
          <a:xfrm>
            <a:off x="1371600" y="228600"/>
            <a:ext cx="6096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hidden="1"/>
          <p:cNvSpPr>
            <a:spLocks noGrp="1" noChangeArrowheads="1"/>
          </p:cNvSpPr>
          <p:nvPr>
            <p:ph type="title"/>
          </p:nvPr>
        </p:nvSpPr>
        <p:spPr/>
        <p:txBody>
          <a:bodyPr/>
          <a:lstStyle/>
          <a:p>
            <a:endParaRPr lang="en-US"/>
          </a:p>
        </p:txBody>
      </p:sp>
      <p:sp>
        <p:nvSpPr>
          <p:cNvPr id="68611" name="Rectangle 3" descr="P6030073"/>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
        <p:nvSpPr>
          <p:cNvPr id="4" name="TextBox 3"/>
          <p:cNvSpPr txBox="1"/>
          <p:nvPr/>
        </p:nvSpPr>
        <p:spPr>
          <a:xfrm>
            <a:off x="609600" y="228600"/>
            <a:ext cx="4800600" cy="369332"/>
          </a:xfrm>
          <a:prstGeom prst="rect">
            <a:avLst/>
          </a:prstGeom>
          <a:noFill/>
        </p:spPr>
        <p:txBody>
          <a:bodyPr wrap="square" rtlCol="0">
            <a:spAutoFit/>
          </a:bodyPr>
          <a:lstStyle/>
          <a:p>
            <a:pPr algn="ctr"/>
            <a:r>
              <a:rPr lang="en-US" dirty="0" smtClean="0"/>
              <a:t>Pumping Plant Tests, Louisiana NRCS, 6/09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p:cNvSpPr>
            <a:spLocks noGrp="1" noChangeArrowheads="1"/>
          </p:cNvSpPr>
          <p:nvPr>
            <p:ph type="title"/>
          </p:nvPr>
        </p:nvSpPr>
        <p:spPr/>
        <p:txBody>
          <a:bodyPr/>
          <a:lstStyle/>
          <a:p>
            <a:endParaRPr lang="en-US"/>
          </a:p>
        </p:txBody>
      </p:sp>
      <p:sp>
        <p:nvSpPr>
          <p:cNvPr id="72707" name="Rectangle 3" descr="P6030078"/>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P6030065"/>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Terrace Design Tool Webinar, April 27, 2011</a:t>
            </a:r>
            <a:endParaRPr lang="en-US"/>
          </a:p>
        </p:txBody>
      </p:sp>
      <p:sp>
        <p:nvSpPr>
          <p:cNvPr id="5" name="Rectangle 3" descr="P6050129"/>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hidden="1"/>
          <p:cNvSpPr>
            <a:spLocks noGrp="1" noChangeArrowheads="1"/>
          </p:cNvSpPr>
          <p:nvPr>
            <p:ph type="title"/>
          </p:nvPr>
        </p:nvSpPr>
        <p:spPr/>
        <p:txBody>
          <a:bodyPr/>
          <a:lstStyle/>
          <a:p>
            <a:endParaRPr lang="en-US"/>
          </a:p>
        </p:txBody>
      </p:sp>
      <p:sp>
        <p:nvSpPr>
          <p:cNvPr id="119811" name="Rectangle 3" descr="P6050128"/>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chemeClr val="tx1"/>
                </a:solidFill>
                <a:effectLst>
                  <a:outerShdw blurRad="38100" dist="38100" dir="2700000" algn="tl">
                    <a:srgbClr val="000000">
                      <a:alpha val="43137"/>
                    </a:srgbClr>
                  </a:outerShdw>
                </a:effectLst>
                <a:latin typeface="Garamond" pitchFamily="18" charset="0"/>
              </a:rPr>
              <a:t>Pumping Plant Analysis and Upgrade</a:t>
            </a:r>
            <a:endParaRPr lang="en-US" sz="4400" b="1" dirty="0">
              <a:solidFill>
                <a:schemeClr val="tx1"/>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381000" y="1981200"/>
            <a:ext cx="8229600" cy="4525963"/>
          </a:xfrm>
        </p:spPr>
        <p:txBody>
          <a:bodyPr>
            <a:normAutofit/>
          </a:bodyPr>
          <a:lstStyle/>
          <a:p>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Pumping Plant Analysis - Purpose</a:t>
            </a:r>
          </a:p>
          <a:p>
            <a:r>
              <a:rPr lang="en-US" sz="2800" b="1" dirty="0" smtClean="0">
                <a:effectLst>
                  <a:outerShdw blurRad="38100" dist="38100" dir="2700000" algn="tl">
                    <a:srgbClr val="000000">
                      <a:alpha val="43137"/>
                    </a:srgbClr>
                  </a:outerShdw>
                </a:effectLst>
              </a:rPr>
              <a:t>Data Gathered in Pumping Plant Evaluation.</a:t>
            </a:r>
          </a:p>
          <a:p>
            <a:r>
              <a:rPr lang="en-US" sz="2800" b="1" dirty="0" smtClean="0">
                <a:effectLst>
                  <a:outerShdw blurRad="38100" dist="38100" dir="2700000" algn="tl">
                    <a:srgbClr val="000000">
                      <a:alpha val="43137"/>
                    </a:srgbClr>
                  </a:outerShdw>
                </a:effectLst>
              </a:rPr>
              <a:t>Information Gained From an Evaluation.</a:t>
            </a:r>
          </a:p>
          <a:p>
            <a:r>
              <a:rPr lang="en-US" sz="2800" b="1" dirty="0" smtClean="0">
                <a:effectLst>
                  <a:outerShdw blurRad="38100" dist="38100" dir="2700000" algn="tl">
                    <a:srgbClr val="000000">
                      <a:alpha val="43137"/>
                    </a:srgbClr>
                  </a:outerShdw>
                </a:effectLst>
              </a:rPr>
              <a:t>Pumping Plant Analysis (Computations) </a:t>
            </a:r>
          </a:p>
          <a:p>
            <a:r>
              <a:rPr lang="en-US" sz="2800" b="1" dirty="0" smtClean="0">
                <a:effectLst>
                  <a:outerShdw blurRad="38100" dist="38100" dir="2700000" algn="tl">
                    <a:srgbClr val="000000">
                      <a:alpha val="43137"/>
                    </a:srgbClr>
                  </a:outerShdw>
                </a:effectLst>
              </a:rPr>
              <a:t>System Troubleshooting </a:t>
            </a:r>
          </a:p>
          <a:p>
            <a:r>
              <a:rPr lang="en-US" sz="2800" b="1" dirty="0" smtClean="0">
                <a:effectLst>
                  <a:outerShdw blurRad="38100" dist="38100" dir="2700000" algn="tl">
                    <a:srgbClr val="000000">
                      <a:alpha val="43137"/>
                    </a:srgbClr>
                  </a:outerShdw>
                </a:effectLst>
              </a:rPr>
              <a:t>System Modification\Upgrades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1a_urrent crisis\4edgiering\field_pump_plant_eval\4LA_Running_PUMPING_PLANTPICTS\WEEK2\jerrypicts\P1010043.JPG"/>
          <p:cNvPicPr>
            <a:picLocks noChangeAspect="1" noChangeArrowheads="1"/>
          </p:cNvPicPr>
          <p:nvPr/>
        </p:nvPicPr>
        <p:blipFill>
          <a:blip r:embed="rId3" cstate="print"/>
          <a:srcRect/>
          <a:stretch>
            <a:fillRect/>
          </a:stretch>
        </p:blipFill>
        <p:spPr bwMode="auto">
          <a:xfrm>
            <a:off x="-590" y="0"/>
            <a:ext cx="9145179" cy="6857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9600" cy="1066800"/>
          </a:xfrm>
        </p:spPr>
        <p:txBody>
          <a:bodyPr>
            <a:normAutofit fontScale="90000"/>
          </a:bodyPr>
          <a:lstStyle/>
          <a:p>
            <a:pPr algn="ctr" eaLnBrk="1" hangingPunct="1">
              <a:defRPr/>
            </a:pPr>
            <a:r>
              <a:rPr lang="en-US" sz="3600" dirty="0" smtClean="0">
                <a:solidFill>
                  <a:schemeClr val="tx1"/>
                </a:solidFill>
                <a:effectLst>
                  <a:outerShdw blurRad="38100" dist="38100" dir="2700000" algn="tl">
                    <a:srgbClr val="000000"/>
                  </a:outerShdw>
                </a:effectLst>
              </a:rPr>
              <a:t>Pumping Plant Efficiency (PPE) Evaluation Computations</a:t>
            </a:r>
          </a:p>
        </p:txBody>
      </p:sp>
      <p:sp>
        <p:nvSpPr>
          <p:cNvPr id="110595" name="Rectangle 3"/>
          <p:cNvSpPr>
            <a:spLocks noGrp="1" noChangeArrowheads="1"/>
          </p:cNvSpPr>
          <p:nvPr>
            <p:ph type="body" idx="1"/>
          </p:nvPr>
        </p:nvSpPr>
        <p:spPr>
          <a:xfrm>
            <a:off x="457200" y="1219200"/>
            <a:ext cx="8229600" cy="5257800"/>
          </a:xfrm>
        </p:spPr>
        <p:txBody>
          <a:bodyPr>
            <a:normAutofit/>
          </a:bodyPr>
          <a:lstStyle/>
          <a:p>
            <a:pPr eaLnBrk="1" hangingPunct="1">
              <a:lnSpc>
                <a:spcPct val="90000"/>
              </a:lnSpc>
              <a:defRPr/>
            </a:pPr>
            <a:r>
              <a:rPr lang="en-US" sz="2400" dirty="0" smtClean="0">
                <a:effectLst>
                  <a:outerShdw blurRad="38100" dist="38100" dir="2700000" algn="tl">
                    <a:srgbClr val="000000"/>
                  </a:outerShdw>
                </a:effectLst>
              </a:rPr>
              <a:t>Output or Water HP </a:t>
            </a:r>
          </a:p>
          <a:p>
            <a:pPr lvl="1" eaLnBrk="1" hangingPunct="1">
              <a:lnSpc>
                <a:spcPct val="90000"/>
              </a:lnSpc>
              <a:buFont typeface="Wingdings" pitchFamily="2" charset="2"/>
              <a:buChar char="Ø"/>
              <a:defRPr/>
            </a:pPr>
            <a:r>
              <a:rPr lang="en-US" dirty="0" smtClean="0">
                <a:effectLst>
                  <a:outerShdw blurRad="38100" dist="38100" dir="2700000" algn="tl">
                    <a:srgbClr val="000000"/>
                  </a:outerShdw>
                </a:effectLst>
              </a:rPr>
              <a:t>= Q (</a:t>
            </a:r>
            <a:r>
              <a:rPr lang="en-US" dirty="0" err="1" smtClean="0">
                <a:effectLst>
                  <a:outerShdw blurRad="38100" dist="38100" dir="2700000" algn="tl">
                    <a:srgbClr val="000000"/>
                  </a:outerShdw>
                </a:effectLst>
              </a:rPr>
              <a:t>gpm</a:t>
            </a:r>
            <a:r>
              <a:rPr lang="en-US" dirty="0" smtClean="0">
                <a:effectLst>
                  <a:outerShdw blurRad="38100" dist="38100" dir="2700000" algn="tl">
                    <a:srgbClr val="000000"/>
                  </a:outerShdw>
                </a:effectLst>
              </a:rPr>
              <a:t>)X TDH(ft)/3960</a:t>
            </a:r>
          </a:p>
          <a:p>
            <a:pPr lvl="1" eaLnBrk="1" hangingPunct="1">
              <a:lnSpc>
                <a:spcPct val="90000"/>
              </a:lnSpc>
              <a:buNone/>
              <a:defRPr/>
            </a:pPr>
            <a:endParaRPr lang="en-US" sz="800" dirty="0" smtClean="0">
              <a:effectLst>
                <a:outerShdw blurRad="38100" dist="38100" dir="2700000" algn="tl">
                  <a:srgbClr val="000000"/>
                </a:outerShdw>
              </a:effectLst>
            </a:endParaRPr>
          </a:p>
          <a:p>
            <a:pPr eaLnBrk="1" hangingPunct="1">
              <a:lnSpc>
                <a:spcPct val="90000"/>
              </a:lnSpc>
              <a:defRPr/>
            </a:pPr>
            <a:r>
              <a:rPr lang="en-US" sz="2400" dirty="0" smtClean="0">
                <a:effectLst>
                  <a:outerShdw blurRad="38100" dist="38100" dir="2700000" algn="tl">
                    <a:srgbClr val="000000"/>
                  </a:outerShdw>
                </a:effectLst>
              </a:rPr>
              <a:t>Input HP </a:t>
            </a:r>
          </a:p>
          <a:p>
            <a:pPr lvl="1" eaLnBrk="1" hangingPunct="1">
              <a:lnSpc>
                <a:spcPct val="90000"/>
              </a:lnSpc>
              <a:buFont typeface="Wingdings" pitchFamily="2" charset="2"/>
              <a:buChar char="Ø"/>
              <a:defRPr/>
            </a:pPr>
            <a:r>
              <a:rPr lang="en-US" dirty="0" smtClean="0">
                <a:effectLst>
                  <a:outerShdw blurRad="38100" dist="38100" dir="2700000" algn="tl">
                    <a:srgbClr val="000000"/>
                  </a:outerShdw>
                </a:effectLst>
              </a:rPr>
              <a:t>= fuel use (units/hr)/energy content of fuel (hp-hr/unit of fuel) </a:t>
            </a:r>
          </a:p>
          <a:p>
            <a:pPr lvl="1" eaLnBrk="1" hangingPunct="1">
              <a:lnSpc>
                <a:spcPct val="90000"/>
              </a:lnSpc>
              <a:buFont typeface="Wingdings" pitchFamily="2" charset="2"/>
              <a:buChar char="Ø"/>
              <a:defRPr/>
            </a:pPr>
            <a:r>
              <a:rPr lang="en-US" dirty="0" smtClean="0">
                <a:effectLst>
                  <a:outerShdw blurRad="38100" dist="38100" dir="2700000" algn="tl">
                    <a:srgbClr val="000000"/>
                  </a:outerShdw>
                </a:effectLst>
              </a:rPr>
              <a:t>1.34 hp-hr/</a:t>
            </a:r>
            <a:r>
              <a:rPr lang="en-US" dirty="0" err="1" smtClean="0">
                <a:effectLst>
                  <a:outerShdw blurRad="38100" dist="38100" dir="2700000" algn="tl">
                    <a:srgbClr val="000000"/>
                  </a:outerShdw>
                </a:effectLst>
              </a:rPr>
              <a:t>kwh</a:t>
            </a:r>
            <a:r>
              <a:rPr lang="en-US" dirty="0" smtClean="0">
                <a:effectLst>
                  <a:outerShdw blurRad="38100" dist="38100" dir="2700000" algn="tl">
                    <a:srgbClr val="000000"/>
                  </a:outerShdw>
                </a:effectLst>
              </a:rPr>
              <a:t>; 54.62 hp-hr/gal diesel</a:t>
            </a:r>
          </a:p>
          <a:p>
            <a:pPr lvl="1" eaLnBrk="1" hangingPunct="1">
              <a:lnSpc>
                <a:spcPct val="90000"/>
              </a:lnSpc>
              <a:buNone/>
              <a:defRPr/>
            </a:pPr>
            <a:endParaRPr lang="en-US" sz="800" dirty="0" smtClean="0">
              <a:effectLst>
                <a:outerShdw blurRad="38100" dist="38100" dir="2700000" algn="tl">
                  <a:srgbClr val="000000"/>
                </a:outerShdw>
              </a:effectLst>
            </a:endParaRPr>
          </a:p>
          <a:p>
            <a:pPr eaLnBrk="1" hangingPunct="1">
              <a:lnSpc>
                <a:spcPct val="90000"/>
              </a:lnSpc>
              <a:defRPr/>
            </a:pPr>
            <a:r>
              <a:rPr lang="en-US" sz="2400" dirty="0" smtClean="0">
                <a:effectLst>
                  <a:outerShdw blurRad="38100" dist="38100" dir="2700000" algn="tl">
                    <a:srgbClr val="000000"/>
                  </a:outerShdw>
                </a:effectLst>
              </a:rPr>
              <a:t>Overall PPE = Output HP/Input HP</a:t>
            </a:r>
          </a:p>
          <a:p>
            <a:pPr eaLnBrk="1" hangingPunct="1">
              <a:lnSpc>
                <a:spcPct val="90000"/>
              </a:lnSpc>
              <a:buNone/>
              <a:defRPr/>
            </a:pPr>
            <a:endParaRPr lang="en-US" sz="800" dirty="0" smtClean="0">
              <a:effectLst>
                <a:outerShdw blurRad="38100" dist="38100" dir="2700000" algn="tl">
                  <a:srgbClr val="000000"/>
                </a:outerShdw>
              </a:effectLst>
            </a:endParaRPr>
          </a:p>
          <a:p>
            <a:pPr eaLnBrk="1" hangingPunct="1">
              <a:lnSpc>
                <a:spcPct val="90000"/>
              </a:lnSpc>
              <a:defRPr/>
            </a:pPr>
            <a:r>
              <a:rPr lang="en-US" sz="2400" dirty="0" smtClean="0">
                <a:effectLst>
                  <a:outerShdw blurRad="38100" dist="38100" dir="2700000" algn="tl">
                    <a:srgbClr val="000000"/>
                  </a:outerShdw>
                </a:effectLst>
              </a:rPr>
              <a:t>Efficiencies expected vary with pumping plant components </a:t>
            </a:r>
          </a:p>
          <a:p>
            <a:pPr lvl="1" eaLnBrk="1" hangingPunct="1">
              <a:lnSpc>
                <a:spcPct val="90000"/>
              </a:lnSpc>
              <a:buFont typeface="Wingdings" pitchFamily="2" charset="2"/>
              <a:buChar char="Ø"/>
              <a:defRPr/>
            </a:pPr>
            <a:r>
              <a:rPr lang="en-US" dirty="0" smtClean="0">
                <a:effectLst>
                  <a:outerShdw blurRad="38100" dist="38100" dir="2700000" algn="tl">
                    <a:srgbClr val="000000"/>
                  </a:outerShdw>
                </a:effectLst>
              </a:rPr>
              <a:t>Standard Overall PPE electric pump plant =&gt;68%,  </a:t>
            </a:r>
          </a:p>
          <a:p>
            <a:pPr lvl="1" eaLnBrk="1" hangingPunct="1">
              <a:lnSpc>
                <a:spcPct val="90000"/>
              </a:lnSpc>
              <a:buFont typeface="Wingdings" pitchFamily="2" charset="2"/>
              <a:buChar char="Ø"/>
              <a:defRPr/>
            </a:pPr>
            <a:r>
              <a:rPr lang="en-US" dirty="0" smtClean="0">
                <a:effectLst>
                  <a:outerShdw blurRad="38100" dist="38100" dir="2700000" algn="tl">
                    <a:srgbClr val="000000"/>
                  </a:outerShdw>
                </a:effectLst>
              </a:rPr>
              <a:t>Standard Overall PPE diesel pump Plant =&gt;23%</a:t>
            </a:r>
          </a:p>
          <a:p>
            <a:pPr lvl="1" eaLnBrk="1" hangingPunct="1">
              <a:lnSpc>
                <a:spcPct val="90000"/>
              </a:lnSpc>
              <a:buNone/>
              <a:defRPr/>
            </a:pPr>
            <a:endParaRPr lang="en-US" sz="800" dirty="0" smtClean="0">
              <a:effectLst>
                <a:outerShdw blurRad="38100" dist="38100" dir="2700000" algn="tl">
                  <a:srgbClr val="000000"/>
                </a:outerShdw>
              </a:effectLst>
            </a:endParaRPr>
          </a:p>
          <a:p>
            <a:pPr eaLnBrk="1" hangingPunct="1">
              <a:lnSpc>
                <a:spcPct val="90000"/>
              </a:lnSpc>
              <a:defRPr/>
            </a:pPr>
            <a:r>
              <a:rPr lang="en-US" sz="2400" dirty="0" smtClean="0">
                <a:effectLst>
                  <a:outerShdw blurRad="38100" dist="38100" dir="2700000" algn="tl">
                    <a:srgbClr val="000000"/>
                  </a:outerShdw>
                </a:effectLst>
              </a:rPr>
              <a:t>Compute actual costs and potential energy cost savings if pumping plant were brought to a standard PPE.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166938" y="1"/>
            <a:ext cx="4810125"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1142999"/>
          <a:ext cx="8077200" cy="5610325"/>
        </p:xfrm>
        <a:graphic>
          <a:graphicData uri="http://schemas.openxmlformats.org/drawingml/2006/table">
            <a:tbl>
              <a:tblPr/>
              <a:tblGrid>
                <a:gridCol w="1894574"/>
                <a:gridCol w="1077226"/>
                <a:gridCol w="2242489"/>
                <a:gridCol w="2862911"/>
              </a:tblGrid>
              <a:tr h="1462414">
                <a:tc gridSpan="2">
                  <a:txBody>
                    <a:bodyPr/>
                    <a:lstStyle/>
                    <a:p>
                      <a:pPr algn="ctr" fontAlgn="ctr"/>
                      <a:r>
                        <a:rPr lang="en-US" sz="2000" b="0" i="0" u="none" strike="noStrike" dirty="0">
                          <a:solidFill>
                            <a:srgbClr val="000000"/>
                          </a:solidFill>
                          <a:latin typeface="Calibri"/>
                        </a:rPr>
                        <a:t>None of values in WQT 03 are energy input values  all are output values </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a:solidFill>
                            <a:srgbClr val="000000"/>
                          </a:solidFill>
                          <a:latin typeface="Calibri"/>
                        </a:rPr>
                        <a:t>Motor or engine output at nebraska standard power unit efficiency </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Pump output at assumed 75% pump efficiency</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3582">
                <a:tc>
                  <a:txBody>
                    <a:bodyPr/>
                    <a:lstStyle/>
                    <a:p>
                      <a:pPr algn="ctr" fontAlgn="ctr"/>
                      <a:r>
                        <a:rPr lang="en-US" sz="2000" b="0" i="0" u="none" strike="noStrike">
                          <a:solidFill>
                            <a:srgbClr val="000000"/>
                          </a:solidFill>
                          <a:latin typeface="Calibri"/>
                        </a:rPr>
                        <a:t>Energy Source</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Energy Unit</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HP-HR/unit energy</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Water HP -</a:t>
                      </a:r>
                      <a:r>
                        <a:rPr lang="en-US" sz="2000" b="0" i="0" u="none" strike="noStrike" dirty="0" smtClean="0">
                          <a:solidFill>
                            <a:srgbClr val="000000"/>
                          </a:solidFill>
                          <a:latin typeface="Calibri"/>
                        </a:rPr>
                        <a:t>HR/unit </a:t>
                      </a:r>
                      <a:r>
                        <a:rPr lang="en-US" sz="2000" b="0" i="0" u="none" strike="noStrike" dirty="0">
                          <a:solidFill>
                            <a:srgbClr val="000000"/>
                          </a:solidFill>
                          <a:latin typeface="Calibri"/>
                        </a:rPr>
                        <a:t>energy</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66">
                <a:tc>
                  <a:txBody>
                    <a:bodyPr/>
                    <a:lstStyle/>
                    <a:p>
                      <a:pPr algn="ctr" fontAlgn="ctr"/>
                      <a:r>
                        <a:rPr lang="en-US" sz="2000" b="0" i="0" u="none" strike="noStrike">
                          <a:solidFill>
                            <a:srgbClr val="000000"/>
                          </a:solidFill>
                          <a:latin typeface="Calibri"/>
                        </a:rPr>
                        <a:t>Diesel</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Gallon</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16.7</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12.5</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66">
                <a:tc>
                  <a:txBody>
                    <a:bodyPr/>
                    <a:lstStyle/>
                    <a:p>
                      <a:pPr algn="ctr" fontAlgn="ctr"/>
                      <a:r>
                        <a:rPr lang="en-US" sz="2000" b="0" i="0" u="none" strike="noStrike">
                          <a:solidFill>
                            <a:srgbClr val="000000"/>
                          </a:solidFill>
                          <a:latin typeface="Calibri"/>
                        </a:rPr>
                        <a:t>Gasoline</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Gallon</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11.5</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8.66</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66">
                <a:tc>
                  <a:txBody>
                    <a:bodyPr/>
                    <a:lstStyle/>
                    <a:p>
                      <a:pPr algn="ctr" fontAlgn="ctr"/>
                      <a:r>
                        <a:rPr lang="en-US" sz="2000" b="0" i="0" u="none" strike="noStrike">
                          <a:solidFill>
                            <a:srgbClr val="000000"/>
                          </a:solidFill>
                          <a:latin typeface="Calibri"/>
                        </a:rPr>
                        <a:t>Propane</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Gallon</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9.2</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6.89</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3582">
                <a:tc>
                  <a:txBody>
                    <a:bodyPr/>
                    <a:lstStyle/>
                    <a:p>
                      <a:pPr algn="ctr" fontAlgn="ctr"/>
                      <a:r>
                        <a:rPr lang="en-US" sz="2000" b="0" i="0" u="none" strike="noStrike">
                          <a:solidFill>
                            <a:srgbClr val="000000"/>
                          </a:solidFill>
                          <a:latin typeface="Calibri"/>
                        </a:rPr>
                        <a:t>Natual Gas</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1000 cu.ft.</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88.9</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66.7</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66">
                <a:tc>
                  <a:txBody>
                    <a:bodyPr/>
                    <a:lstStyle/>
                    <a:p>
                      <a:pPr algn="ctr" fontAlgn="ctr"/>
                      <a:r>
                        <a:rPr lang="en-US" sz="2000" b="0" i="0" u="none" strike="noStrike">
                          <a:solidFill>
                            <a:srgbClr val="000000"/>
                          </a:solidFill>
                          <a:latin typeface="Calibri"/>
                        </a:rPr>
                        <a:t>Electricity</a:t>
                      </a:r>
                    </a:p>
                  </a:txBody>
                  <a:tcPr marL="4767" marR="4767" marT="47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kWh</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1.18</a:t>
                      </a:r>
                    </a:p>
                  </a:txBody>
                  <a:tcPr marL="4767" marR="4767" marT="4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0.885</a:t>
                      </a:r>
                    </a:p>
                  </a:txBody>
                  <a:tcPr marL="4767" marR="4767" marT="4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4083">
                <a:tc gridSpan="4">
                  <a:txBody>
                    <a:bodyPr/>
                    <a:lstStyle/>
                    <a:p>
                      <a:pPr algn="ctr" fontAlgn="ctr"/>
                      <a:r>
                        <a:rPr lang="en-US" sz="2000" b="0" i="0" u="none" strike="noStrike" dirty="0">
                          <a:solidFill>
                            <a:srgbClr val="000000"/>
                          </a:solidFill>
                          <a:latin typeface="Calibri"/>
                        </a:rPr>
                        <a:t>Divide  field measured output values by table values x100  to determine percent potential energy reduction (hourly, annually, etc</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4767" marR="4767" marT="47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228600" y="228601"/>
            <a:ext cx="8915400" cy="954107"/>
          </a:xfrm>
          <a:prstGeom prst="rect">
            <a:avLst/>
          </a:prstGeom>
          <a:noFill/>
        </p:spPr>
        <p:txBody>
          <a:bodyPr wrap="square" rtlCol="0">
            <a:spAutoFit/>
          </a:bodyPr>
          <a:lstStyle/>
          <a:p>
            <a:pPr algn="ctr"/>
            <a:r>
              <a:rPr lang="en-US" sz="2800" b="1" dirty="0" smtClean="0"/>
              <a:t>Nebraska Performance Standards for Irrigation Pumping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8229600" cy="1371600"/>
          </a:xfrm>
        </p:spPr>
        <p:txBody>
          <a:bodyPr>
            <a:normAutofit fontScale="90000"/>
          </a:bodyPr>
          <a:lstStyle/>
          <a:p>
            <a:pPr algn="ctr"/>
            <a:r>
              <a:rPr lang="en-US" sz="5400" b="1" dirty="0" smtClean="0">
                <a:effectLst>
                  <a:outerShdw blurRad="38100" dist="38100" dir="2700000" algn="tl">
                    <a:srgbClr val="000000">
                      <a:alpha val="43137"/>
                    </a:srgbClr>
                  </a:outerShdw>
                </a:effectLst>
              </a:rPr>
              <a:t>System Troubleshooting </a:t>
            </a:r>
            <a:br>
              <a:rPr lang="en-US" sz="5400" b="1" dirty="0" smtClean="0">
                <a:effectLst>
                  <a:outerShdw blurRad="38100" dist="38100" dir="2700000" algn="tl">
                    <a:srgbClr val="000000">
                      <a:alpha val="43137"/>
                    </a:srgbClr>
                  </a:outerShdw>
                </a:effectLst>
              </a:rPr>
            </a:br>
            <a:endParaRPr lang="en-US" dirty="0"/>
          </a:p>
        </p:txBody>
      </p:sp>
      <p:sp>
        <p:nvSpPr>
          <p:cNvPr id="4" name="Content Placeholder 3"/>
          <p:cNvSpPr>
            <a:spLocks noGrp="1"/>
          </p:cNvSpPr>
          <p:nvPr>
            <p:ph idx="1"/>
          </p:nvPr>
        </p:nvSpPr>
        <p:spPr/>
        <p:txBody>
          <a:bodyPr/>
          <a:lstStyle/>
          <a:p>
            <a:r>
              <a:rPr lang="en-US" sz="2400" b="1" dirty="0" smtClean="0">
                <a:effectLst>
                  <a:outerShdw blurRad="38100" dist="38100" dir="2700000" algn="tl">
                    <a:srgbClr val="000000">
                      <a:alpha val="43137"/>
                    </a:srgbClr>
                  </a:outerShdw>
                </a:effectLst>
              </a:rPr>
              <a:t>System Troubleshooting:</a:t>
            </a:r>
          </a:p>
          <a:p>
            <a:pPr lvl="1"/>
            <a:r>
              <a:rPr lang="en-US" sz="2200" b="1" dirty="0" smtClean="0">
                <a:effectLst>
                  <a:outerShdw blurRad="38100" dist="38100" dir="2700000" algn="tl">
                    <a:srgbClr val="000000">
                      <a:alpha val="43137"/>
                    </a:srgbClr>
                  </a:outerShdw>
                </a:effectLst>
              </a:rPr>
              <a:t>Overloading</a:t>
            </a:r>
          </a:p>
          <a:p>
            <a:pPr lvl="1"/>
            <a:r>
              <a:rPr lang="en-US" sz="2200" b="1" dirty="0" err="1" smtClean="0">
                <a:effectLst>
                  <a:outerShdw blurRad="38100" dist="38100" dir="2700000" algn="tl">
                    <a:srgbClr val="000000">
                      <a:alpha val="43137"/>
                    </a:srgbClr>
                  </a:outerShdw>
                </a:effectLst>
              </a:rPr>
              <a:t>Underloading</a:t>
            </a:r>
            <a:r>
              <a:rPr lang="en-US" sz="2200" b="1" dirty="0" smtClean="0">
                <a:effectLst>
                  <a:outerShdw blurRad="38100" dist="38100" dir="2700000" algn="tl">
                    <a:srgbClr val="000000">
                      <a:alpha val="43137"/>
                    </a:srgbClr>
                  </a:outerShdw>
                </a:effectLst>
              </a:rPr>
              <a:t> </a:t>
            </a:r>
          </a:p>
          <a:p>
            <a:pPr lvl="1"/>
            <a:r>
              <a:rPr lang="en-US" sz="2200" b="1" dirty="0" smtClean="0">
                <a:effectLst>
                  <a:outerShdw blurRad="38100" dist="38100" dir="2700000" algn="tl">
                    <a:srgbClr val="000000">
                      <a:alpha val="43137"/>
                    </a:srgbClr>
                  </a:outerShdw>
                </a:effectLst>
              </a:rPr>
              <a:t>Worn pump</a:t>
            </a:r>
          </a:p>
          <a:p>
            <a:pPr lvl="1"/>
            <a:r>
              <a:rPr lang="en-US" sz="2200" b="1" dirty="0" smtClean="0">
                <a:effectLst>
                  <a:outerShdw blurRad="38100" dist="38100" dir="2700000" algn="tl">
                    <a:srgbClr val="000000">
                      <a:alpha val="43137"/>
                    </a:srgbClr>
                  </a:outerShdw>
                </a:effectLst>
              </a:rPr>
              <a:t>Engine needs maintenance or service (</a:t>
            </a:r>
            <a:r>
              <a:rPr lang="en-US" sz="2200" b="1" dirty="0" err="1" smtClean="0">
                <a:effectLst>
                  <a:outerShdw blurRad="38100" dist="38100" dir="2700000" algn="tl">
                    <a:srgbClr val="000000">
                      <a:alpha val="43137"/>
                    </a:srgbClr>
                  </a:outerShdw>
                </a:effectLst>
              </a:rPr>
              <a:t>tuneup</a:t>
            </a:r>
            <a:r>
              <a:rPr lang="en-US" sz="2200" b="1" dirty="0" smtClean="0">
                <a:effectLst>
                  <a:outerShdw blurRad="38100" dist="38100" dir="2700000" algn="tl">
                    <a:srgbClr val="000000">
                      <a:alpha val="43137"/>
                    </a:srgbClr>
                  </a:outerShdw>
                </a:effectLst>
              </a:rPr>
              <a:t>)</a:t>
            </a:r>
          </a:p>
          <a:p>
            <a:pPr lvl="1"/>
            <a:r>
              <a:rPr lang="en-US" sz="2200" b="1" dirty="0" smtClean="0">
                <a:effectLst>
                  <a:outerShdw blurRad="38100" dist="38100" dir="2700000" algn="tl">
                    <a:srgbClr val="000000">
                      <a:alpha val="43137"/>
                    </a:srgbClr>
                  </a:outerShdw>
                </a:effectLst>
              </a:rPr>
              <a:t>Power supply problems</a:t>
            </a:r>
          </a:p>
          <a:p>
            <a:pPr lvl="1"/>
            <a:r>
              <a:rPr lang="en-US" sz="2200" b="1" dirty="0" smtClean="0">
                <a:effectLst>
                  <a:outerShdw blurRad="38100" dist="38100" dir="2700000" algn="tl">
                    <a:srgbClr val="000000">
                      <a:alpha val="43137"/>
                    </a:srgbClr>
                  </a:outerShdw>
                </a:effectLst>
              </a:rPr>
              <a:t>Fuel filter issues</a:t>
            </a:r>
          </a:p>
          <a:p>
            <a:pPr lvl="1"/>
            <a:r>
              <a:rPr lang="en-US" sz="2200" b="1" dirty="0" smtClean="0">
                <a:effectLst>
                  <a:outerShdw blurRad="38100" dist="38100" dir="2700000" algn="tl">
                    <a:srgbClr val="000000">
                      <a:alpha val="43137"/>
                    </a:srgbClr>
                  </a:outerShdw>
                </a:effectLst>
              </a:rPr>
              <a:t>Fuel input pressure problems if natural gas</a:t>
            </a:r>
          </a:p>
          <a:p>
            <a:pPr lvl="1"/>
            <a:r>
              <a:rPr lang="en-US" sz="2200" b="1" dirty="0" smtClean="0">
                <a:effectLst>
                  <a:outerShdw blurRad="38100" dist="38100" dir="2700000" algn="tl">
                    <a:srgbClr val="000000">
                      <a:alpha val="43137"/>
                    </a:srgbClr>
                  </a:outerShdw>
                </a:effectLst>
              </a:rPr>
              <a:t>Fuel leaks</a:t>
            </a:r>
          </a:p>
          <a:p>
            <a:pPr lvl="1"/>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219200"/>
          </a:xfrm>
        </p:spPr>
        <p:txBody>
          <a:bodyPr>
            <a:normAutofit fontScale="90000"/>
          </a:bodyPr>
          <a:lstStyle/>
          <a:p>
            <a:r>
              <a:rPr lang="en-US" sz="5400" b="1" dirty="0" smtClean="0">
                <a:effectLst>
                  <a:outerShdw blurRad="38100" dist="38100" dir="2700000" algn="tl">
                    <a:srgbClr val="000000">
                      <a:alpha val="43137"/>
                    </a:srgbClr>
                  </a:outerShdw>
                </a:effectLst>
              </a:rPr>
              <a:t>System Modification\Upgrades</a:t>
            </a:r>
          </a:p>
        </p:txBody>
      </p:sp>
      <p:sp>
        <p:nvSpPr>
          <p:cNvPr id="4" name="Content Placeholder 3"/>
          <p:cNvSpPr>
            <a:spLocks noGrp="1"/>
          </p:cNvSpPr>
          <p:nvPr>
            <p:ph idx="1"/>
          </p:nvPr>
        </p:nvSpPr>
        <p:spPr>
          <a:xfrm>
            <a:off x="457200" y="1935480"/>
            <a:ext cx="8229600" cy="4770120"/>
          </a:xfrm>
        </p:spPr>
        <p:txBody>
          <a:bodyPr>
            <a:normAutofit fontScale="92500" lnSpcReduction="10000"/>
          </a:bodyPr>
          <a:lstStyle/>
          <a:p>
            <a:r>
              <a:rPr lang="en-US" sz="2400" b="1" dirty="0" smtClean="0">
                <a:effectLst>
                  <a:outerShdw blurRad="38100" dist="38100" dir="2700000" algn="tl">
                    <a:srgbClr val="000000">
                      <a:alpha val="43137"/>
                    </a:srgbClr>
                  </a:outerShdw>
                </a:effectLst>
              </a:rPr>
              <a:t>If system is below standard efficiency, t</a:t>
            </a:r>
            <a:r>
              <a:rPr lang="en-US" b="1" dirty="0" smtClean="0">
                <a:effectLst>
                  <a:outerShdw blurRad="38100" dist="38100" dir="2700000" algn="tl">
                    <a:srgbClr val="000000">
                      <a:alpha val="43137"/>
                    </a:srgbClr>
                  </a:outerShdw>
                </a:effectLst>
              </a:rPr>
              <a:t>ry everything possible above ground first.</a:t>
            </a:r>
          </a:p>
          <a:p>
            <a:pPr lvl="1"/>
            <a:r>
              <a:rPr lang="en-US" b="1" dirty="0" smtClean="0">
                <a:effectLst>
                  <a:outerShdw blurRad="38100" dist="38100" dir="2700000" algn="tl">
                    <a:srgbClr val="000000">
                      <a:alpha val="43137"/>
                    </a:srgbClr>
                  </a:outerShdw>
                </a:effectLst>
              </a:rPr>
              <a:t>Maintenance/tune up, </a:t>
            </a:r>
          </a:p>
          <a:p>
            <a:pPr lvl="1"/>
            <a:r>
              <a:rPr lang="en-US" b="1" dirty="0" smtClean="0">
                <a:effectLst>
                  <a:outerShdw blurRad="38100" dist="38100" dir="2700000" algn="tl">
                    <a:srgbClr val="000000">
                      <a:alpha val="43137"/>
                    </a:srgbClr>
                  </a:outerShdw>
                </a:effectLst>
              </a:rPr>
              <a:t>Discuss possibility of power supply problems with utility supplier,</a:t>
            </a:r>
          </a:p>
          <a:p>
            <a:pPr lvl="1"/>
            <a:r>
              <a:rPr lang="en-US" b="1" dirty="0" smtClean="0">
                <a:effectLst>
                  <a:outerShdw blurRad="38100" dist="38100" dir="2700000" algn="tl">
                    <a:srgbClr val="000000">
                      <a:alpha val="43137"/>
                    </a:srgbClr>
                  </a:outerShdw>
                </a:effectLst>
              </a:rPr>
              <a:t>Electrician to check system and verify current to each leg of 3 phase system.  </a:t>
            </a:r>
          </a:p>
          <a:p>
            <a:pPr lvl="1"/>
            <a:r>
              <a:rPr lang="en-US" b="1" dirty="0" smtClean="0">
                <a:effectLst>
                  <a:outerShdw blurRad="38100" dist="38100" dir="2700000" algn="tl">
                    <a:srgbClr val="000000">
                      <a:alpha val="43137"/>
                    </a:srgbClr>
                  </a:outerShdw>
                </a:effectLst>
              </a:rPr>
              <a:t>For internal combustion engines , torque cell test should be considered before pulling pump.</a:t>
            </a:r>
          </a:p>
          <a:p>
            <a:pPr lvl="1"/>
            <a:r>
              <a:rPr lang="en-US" b="1" dirty="0" smtClean="0">
                <a:effectLst>
                  <a:outerShdw blurRad="38100" dist="38100" dir="2700000" algn="tl">
                    <a:srgbClr val="000000">
                      <a:alpha val="43137"/>
                    </a:srgbClr>
                  </a:outerShdw>
                </a:effectLst>
              </a:rPr>
              <a:t>Discuss pump performance with pump supplier</a:t>
            </a:r>
          </a:p>
          <a:p>
            <a:pPr lvl="1"/>
            <a:r>
              <a:rPr lang="en-US" b="1" dirty="0" smtClean="0">
                <a:effectLst>
                  <a:outerShdw blurRad="38100" dist="38100" dir="2700000" algn="tl">
                    <a:srgbClr val="000000">
                      <a:alpha val="43137"/>
                    </a:srgbClr>
                  </a:outerShdw>
                </a:effectLst>
              </a:rPr>
              <a:t>Check impeller adjustment especially if pump is fairly new and not performing as expected.    </a:t>
            </a:r>
          </a:p>
          <a:p>
            <a:r>
              <a:rPr lang="en-US" b="1" dirty="0" smtClean="0">
                <a:effectLst>
                  <a:outerShdw blurRad="38100" dist="38100" dir="2700000" algn="tl">
                    <a:srgbClr val="000000">
                      <a:alpha val="43137"/>
                    </a:srgbClr>
                  </a:outerShdw>
                </a:effectLst>
              </a:rPr>
              <a:t>System may perform above standard efficiency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514600"/>
            <a:ext cx="8229600" cy="1752600"/>
          </a:xfrm>
        </p:spPr>
        <p:txBody>
          <a:bodyPr>
            <a:normAutofit/>
          </a:bodyPr>
          <a:lstStyle/>
          <a:p>
            <a:pPr algn="ctr"/>
            <a:r>
              <a:rPr lang="en-US" sz="5400" b="1" dirty="0" smtClean="0">
                <a:effectLst>
                  <a:outerShdw blurRad="38100" dist="38100" dir="2700000" algn="tl">
                    <a:srgbClr val="000000">
                      <a:alpha val="43137"/>
                    </a:srgbClr>
                  </a:outerShdw>
                </a:effectLst>
              </a:rPr>
              <a:t>The End </a:t>
            </a:r>
            <a:r>
              <a:rPr lang="en-US" sz="5400" b="1" dirty="0" smtClean="0">
                <a:effectLst>
                  <a:outerShdw blurRad="38100" dist="38100" dir="2700000" algn="tl">
                    <a:srgbClr val="000000">
                      <a:alpha val="43137"/>
                    </a:srgbClr>
                  </a:outerShdw>
                </a:effectLst>
              </a:rPr>
              <a:t/>
            </a:r>
            <a:br>
              <a:rPr lang="en-US" sz="5400" b="1" dirty="0" smtClean="0">
                <a:effectLst>
                  <a:outerShdw blurRad="38100" dist="38100" dir="2700000" algn="tl">
                    <a:srgbClr val="000000">
                      <a:alpha val="43137"/>
                    </a:srgbClr>
                  </a:outerShdw>
                </a:effectLst>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04800"/>
            <a:ext cx="8229600" cy="1143000"/>
          </a:xfrm>
        </p:spPr>
        <p:txBody>
          <a:bodyPr/>
          <a:lstStyle/>
          <a:p>
            <a:pPr algn="ctr"/>
            <a:r>
              <a:rPr lang="en-US" dirty="0">
                <a:solidFill>
                  <a:schemeClr val="tx1"/>
                </a:solidFill>
                <a:effectLst>
                  <a:outerShdw blurRad="38100" dist="38100" dir="2700000" algn="tl">
                    <a:srgbClr val="000000">
                      <a:alpha val="43137"/>
                    </a:srgbClr>
                  </a:outerShdw>
                </a:effectLst>
              </a:rPr>
              <a:t>Pump Tests and Safety</a:t>
            </a:r>
          </a:p>
        </p:txBody>
      </p:sp>
      <p:sp>
        <p:nvSpPr>
          <p:cNvPr id="15363" name="Rectangle 3"/>
          <p:cNvSpPr>
            <a:spLocks noGrp="1" noChangeArrowheads="1"/>
          </p:cNvSpPr>
          <p:nvPr>
            <p:ph type="body" idx="1"/>
          </p:nvPr>
        </p:nvSpPr>
        <p:spPr>
          <a:xfrm>
            <a:off x="609600" y="1600200"/>
            <a:ext cx="8077200" cy="4525963"/>
          </a:xfrm>
        </p:spPr>
        <p:txBody>
          <a:bodyPr>
            <a:normAutofit fontScale="70000" lnSpcReduction="20000"/>
          </a:bodyPr>
          <a:lstStyle/>
          <a:p>
            <a:pPr>
              <a:lnSpc>
                <a:spcPct val="90000"/>
              </a:lnSpc>
              <a:buFont typeface="Wingdings" pitchFamily="2" charset="2"/>
              <a:buNone/>
            </a:pPr>
            <a:r>
              <a:rPr lang="en-US" sz="4000" b="1" dirty="0">
                <a:effectLst>
                  <a:outerShdw blurRad="38100" dist="38100" dir="2700000" algn="tl">
                    <a:srgbClr val="000000">
                      <a:alpha val="43137"/>
                    </a:srgbClr>
                  </a:outerShdw>
                </a:effectLst>
              </a:rPr>
              <a:t>Tests </a:t>
            </a:r>
            <a:r>
              <a:rPr lang="en-US" sz="4000" b="1" dirty="0" smtClean="0">
                <a:effectLst>
                  <a:outerShdw blurRad="38100" dist="38100" dir="2700000" algn="tl">
                    <a:srgbClr val="000000">
                      <a:alpha val="43137"/>
                    </a:srgbClr>
                  </a:outerShdw>
                </a:effectLst>
              </a:rPr>
              <a:t>should be performed </a:t>
            </a:r>
            <a:r>
              <a:rPr lang="en-US" sz="4000" b="1" dirty="0">
                <a:effectLst>
                  <a:outerShdw blurRad="38100" dist="38100" dir="2700000" algn="tl">
                    <a:srgbClr val="000000">
                      <a:alpha val="43137"/>
                    </a:srgbClr>
                  </a:outerShdw>
                </a:effectLst>
              </a:rPr>
              <a:t>by qualified </a:t>
            </a:r>
            <a:r>
              <a:rPr lang="en-US" sz="4000" b="1" dirty="0" smtClean="0">
                <a:effectLst>
                  <a:outerShdw blurRad="38100" dist="38100" dir="2700000" algn="tl">
                    <a:srgbClr val="000000">
                      <a:alpha val="43137"/>
                    </a:srgbClr>
                  </a:outerShdw>
                </a:effectLst>
              </a:rPr>
              <a:t>techs</a:t>
            </a:r>
          </a:p>
          <a:p>
            <a:r>
              <a:rPr lang="en-US" sz="3600" b="1" dirty="0" smtClean="0">
                <a:effectLst>
                  <a:outerShdw blurRad="38100" dist="38100" dir="2700000" algn="tl">
                    <a:srgbClr val="000000">
                      <a:alpha val="43137"/>
                    </a:srgbClr>
                  </a:outerShdw>
                </a:effectLst>
              </a:rPr>
              <a:t>1.  Noise:</a:t>
            </a:r>
          </a:p>
          <a:p>
            <a:r>
              <a:rPr lang="en-US" sz="3600" b="1" dirty="0" smtClean="0">
                <a:effectLst>
                  <a:outerShdw blurRad="38100" dist="38100" dir="2700000" algn="tl">
                    <a:srgbClr val="000000">
                      <a:alpha val="43137"/>
                    </a:srgbClr>
                  </a:outerShdw>
                </a:effectLst>
              </a:rPr>
              <a:t>2.  Moving Parts:</a:t>
            </a:r>
          </a:p>
          <a:p>
            <a:r>
              <a:rPr lang="en-US" sz="3600" b="1" dirty="0" smtClean="0">
                <a:effectLst>
                  <a:outerShdw blurRad="38100" dist="38100" dir="2700000" algn="tl">
                    <a:srgbClr val="000000">
                      <a:alpha val="43137"/>
                    </a:srgbClr>
                  </a:outerShdw>
                </a:effectLst>
              </a:rPr>
              <a:t> 3.  HEAT: =&gt; where most of inefficiency goes:</a:t>
            </a:r>
          </a:p>
          <a:p>
            <a:r>
              <a:rPr lang="en-US" sz="3600" b="1" dirty="0" smtClean="0">
                <a:effectLst>
                  <a:outerShdw blurRad="38100" dist="38100" dir="2700000" algn="tl">
                    <a:srgbClr val="000000">
                      <a:alpha val="43137"/>
                    </a:srgbClr>
                  </a:outerShdw>
                </a:effectLst>
              </a:rPr>
              <a:t> 4.  Oil and Water Slick Surfaces:</a:t>
            </a:r>
          </a:p>
          <a:p>
            <a:r>
              <a:rPr lang="en-US" sz="3600" b="1" dirty="0" smtClean="0">
                <a:effectLst>
                  <a:outerShdw blurRad="38100" dist="38100" dir="2700000" algn="tl">
                    <a:srgbClr val="000000">
                      <a:alpha val="43137"/>
                    </a:srgbClr>
                  </a:outerShdw>
                </a:effectLst>
              </a:rPr>
              <a:t> 5.  Danger of Overloaded Engines or Drive shafts:</a:t>
            </a:r>
          </a:p>
          <a:p>
            <a:r>
              <a:rPr lang="en-US" sz="3600" b="1" dirty="0" smtClean="0">
                <a:effectLst>
                  <a:outerShdw blurRad="38100" dist="38100" dir="2700000" algn="tl">
                    <a:srgbClr val="000000">
                      <a:alpha val="43137"/>
                    </a:srgbClr>
                  </a:outerShdw>
                </a:effectLst>
              </a:rPr>
              <a:t> 6.  Gas Leaks:</a:t>
            </a:r>
          </a:p>
          <a:p>
            <a:r>
              <a:rPr lang="en-US" sz="3600" b="1" dirty="0" smtClean="0">
                <a:effectLst>
                  <a:outerShdw blurRad="38100" dist="38100" dir="2700000" algn="tl">
                    <a:srgbClr val="000000">
                      <a:alpha val="43137"/>
                    </a:srgbClr>
                  </a:outerShdw>
                </a:effectLst>
              </a:rPr>
              <a:t> 7.  Electrical Shock on Electric Pumping Plants:</a:t>
            </a:r>
          </a:p>
          <a:p>
            <a:pPr>
              <a:lnSpc>
                <a:spcPct val="90000"/>
              </a:lnSpc>
              <a:buFont typeface="Wingdings" pitchFamily="2" charset="2"/>
              <a:buChar char="ü"/>
            </a:pPr>
            <a:endParaRPr lang="en-US" sz="4000" b="1" dirty="0" smtClean="0">
              <a:effectLst>
                <a:outerShdw blurRad="38100" dist="38100" dir="2700000" algn="tl">
                  <a:srgbClr val="000000">
                    <a:alpha val="43137"/>
                  </a:srgbClr>
                </a:outerShdw>
              </a:effectLst>
            </a:endParaRPr>
          </a:p>
          <a:p>
            <a:pPr>
              <a:lnSpc>
                <a:spcPct val="90000"/>
              </a:lnSpc>
              <a:buFont typeface="Wingdings" pitchFamily="2" charset="2"/>
              <a:buChar char="ü"/>
            </a:pPr>
            <a:r>
              <a:rPr lang="en-US" sz="4000" b="1" dirty="0" smtClean="0">
                <a:effectLst>
                  <a:outerShdw blurRad="38100" dist="38100" dir="2700000" algn="tl">
                    <a:srgbClr val="000000">
                      <a:alpha val="43137"/>
                    </a:srgbClr>
                  </a:outerShdw>
                </a:effectLst>
              </a:rPr>
              <a:t>Hazardous </a:t>
            </a:r>
            <a:r>
              <a:rPr lang="en-US" sz="4000" b="1" dirty="0">
                <a:effectLst>
                  <a:outerShdw blurRad="38100" dist="38100" dir="2700000" algn="tl">
                    <a:srgbClr val="000000">
                      <a:alpha val="43137"/>
                    </a:srgbClr>
                  </a:outerShdw>
                </a:effectLst>
              </a:rPr>
              <a:t>conditions </a:t>
            </a:r>
            <a:r>
              <a:rPr lang="en-US" sz="4000" b="1" dirty="0" smtClean="0">
                <a:effectLst>
                  <a:outerShdw blurRad="38100" dist="38100" dir="2700000" algn="tl">
                    <a:srgbClr val="000000">
                      <a:alpha val="43137"/>
                    </a:srgbClr>
                  </a:outerShdw>
                </a:effectLst>
              </a:rPr>
              <a:t>will be </a:t>
            </a:r>
            <a:r>
              <a:rPr lang="en-US" sz="4000" b="1" dirty="0">
                <a:effectLst>
                  <a:outerShdw blurRad="38100" dist="38100" dir="2700000" algn="tl">
                    <a:srgbClr val="000000">
                      <a:alpha val="43137"/>
                    </a:srgbClr>
                  </a:outerShdw>
                </a:effectLst>
              </a:rPr>
              <a:t>present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05014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1010146"/>
          <p:cNvPicPr>
            <a:picLocks noChangeAspect="1" noChangeArrowheads="1"/>
          </p:cNvPicPr>
          <p:nvPr/>
        </p:nvPicPr>
        <p:blipFill>
          <a:blip r:embed="rId3" cstate="print"/>
          <a:srcRect l="31034" t="20802" r="7106" b="29423"/>
          <a:stretch>
            <a:fillRect/>
          </a:stretch>
        </p:blipFill>
        <p:spPr bwMode="auto">
          <a:xfrm>
            <a:off x="52315" y="762000"/>
            <a:ext cx="9089409" cy="548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886325" y="1674813"/>
            <a:ext cx="1016000" cy="254000"/>
          </a:xfrm>
          <a:prstGeom prst="rect">
            <a:avLst/>
          </a:prstGeom>
          <a:solidFill>
            <a:schemeClr val="bg1"/>
          </a:solidFill>
          <a:ln w="0">
            <a:solidFill>
              <a:schemeClr val="tx1"/>
            </a:solidFill>
            <a:miter lim="800000"/>
            <a:headEnd/>
            <a:tailEnd/>
          </a:ln>
        </p:spPr>
        <p:txBody>
          <a:bodyPr/>
          <a:lstStyle/>
          <a:p>
            <a:endParaRPr lang="en-US" dirty="0"/>
          </a:p>
        </p:txBody>
      </p:sp>
      <p:sp>
        <p:nvSpPr>
          <p:cNvPr id="12291" name="Rectangle 3"/>
          <p:cNvSpPr>
            <a:spLocks noChangeArrowheads="1"/>
          </p:cNvSpPr>
          <p:nvPr/>
        </p:nvSpPr>
        <p:spPr bwMode="auto">
          <a:xfrm>
            <a:off x="4240213" y="1973263"/>
            <a:ext cx="585787" cy="4259262"/>
          </a:xfrm>
          <a:prstGeom prst="rect">
            <a:avLst/>
          </a:prstGeom>
          <a:solidFill>
            <a:srgbClr val="FFFFFF"/>
          </a:solidFill>
          <a:ln w="0">
            <a:solidFill>
              <a:srgbClr val="000000"/>
            </a:solidFill>
            <a:miter lim="800000"/>
            <a:headEnd/>
            <a:tailEnd/>
          </a:ln>
        </p:spPr>
        <p:txBody>
          <a:bodyPr/>
          <a:lstStyle/>
          <a:p>
            <a:endParaRPr lang="en-US" dirty="0"/>
          </a:p>
        </p:txBody>
      </p:sp>
      <p:sp>
        <p:nvSpPr>
          <p:cNvPr id="12292" name="Freeform 4"/>
          <p:cNvSpPr>
            <a:spLocks/>
          </p:cNvSpPr>
          <p:nvPr/>
        </p:nvSpPr>
        <p:spPr bwMode="auto">
          <a:xfrm>
            <a:off x="4840288" y="2174875"/>
            <a:ext cx="3738562" cy="203200"/>
          </a:xfrm>
          <a:custGeom>
            <a:avLst/>
            <a:gdLst>
              <a:gd name="T0" fmla="*/ 0 w 7063"/>
              <a:gd name="T1" fmla="*/ 68435 h 386"/>
              <a:gd name="T2" fmla="*/ 84161 w 7063"/>
              <a:gd name="T3" fmla="*/ 74226 h 386"/>
              <a:gd name="T4" fmla="*/ 140269 w 7063"/>
              <a:gd name="T5" fmla="*/ 80543 h 386"/>
              <a:gd name="T6" fmla="*/ 198494 w 7063"/>
              <a:gd name="T7" fmla="*/ 84228 h 386"/>
              <a:gd name="T8" fmla="*/ 291653 w 7063"/>
              <a:gd name="T9" fmla="*/ 83702 h 386"/>
              <a:gd name="T10" fmla="*/ 396458 w 7063"/>
              <a:gd name="T11" fmla="*/ 75805 h 386"/>
              <a:gd name="T12" fmla="*/ 474797 w 7063"/>
              <a:gd name="T13" fmla="*/ 63697 h 386"/>
              <a:gd name="T14" fmla="*/ 534610 w 7063"/>
              <a:gd name="T15" fmla="*/ 48958 h 386"/>
              <a:gd name="T16" fmla="*/ 585953 w 7063"/>
              <a:gd name="T17" fmla="*/ 33691 h 386"/>
              <a:gd name="T18" fmla="*/ 636238 w 7063"/>
              <a:gd name="T19" fmla="*/ 20004 h 386"/>
              <a:gd name="T20" fmla="*/ 696051 w 7063"/>
              <a:gd name="T21" fmla="*/ 10002 h 386"/>
              <a:gd name="T22" fmla="*/ 772802 w 7063"/>
              <a:gd name="T23" fmla="*/ 5791 h 386"/>
              <a:gd name="T24" fmla="*/ 877077 w 7063"/>
              <a:gd name="T25" fmla="*/ 8949 h 386"/>
              <a:gd name="T26" fmla="*/ 948535 w 7063"/>
              <a:gd name="T27" fmla="*/ 16846 h 386"/>
              <a:gd name="T28" fmla="*/ 1001996 w 7063"/>
              <a:gd name="T29" fmla="*/ 28953 h 386"/>
              <a:gd name="T30" fmla="*/ 1076630 w 7063"/>
              <a:gd name="T31" fmla="*/ 61065 h 386"/>
              <a:gd name="T32" fmla="*/ 1150734 w 7063"/>
              <a:gd name="T33" fmla="*/ 92651 h 386"/>
              <a:gd name="T34" fmla="*/ 1204724 w 7063"/>
              <a:gd name="T35" fmla="*/ 104232 h 386"/>
              <a:gd name="T36" fmla="*/ 1276711 w 7063"/>
              <a:gd name="T37" fmla="*/ 112655 h 386"/>
              <a:gd name="T38" fmla="*/ 1384692 w 7063"/>
              <a:gd name="T39" fmla="*/ 121078 h 386"/>
              <a:gd name="T40" fmla="*/ 1455091 w 7063"/>
              <a:gd name="T41" fmla="*/ 123710 h 386"/>
              <a:gd name="T42" fmla="*/ 1520197 w 7063"/>
              <a:gd name="T43" fmla="*/ 108970 h 386"/>
              <a:gd name="T44" fmla="*/ 1615474 w 7063"/>
              <a:gd name="T45" fmla="*/ 68435 h 386"/>
              <a:gd name="T46" fmla="*/ 1638234 w 7063"/>
              <a:gd name="T47" fmla="*/ 45273 h 386"/>
              <a:gd name="T48" fmla="*/ 1661524 w 7063"/>
              <a:gd name="T49" fmla="*/ 23689 h 386"/>
              <a:gd name="T50" fmla="*/ 1716573 w 7063"/>
              <a:gd name="T51" fmla="*/ 3159 h 386"/>
              <a:gd name="T52" fmla="*/ 1755213 w 7063"/>
              <a:gd name="T53" fmla="*/ 0 h 386"/>
              <a:gd name="T54" fmla="*/ 1796500 w 7063"/>
              <a:gd name="T55" fmla="*/ 5264 h 386"/>
              <a:gd name="T56" fmla="*/ 1861606 w 7063"/>
              <a:gd name="T57" fmla="*/ 8949 h 386"/>
              <a:gd name="T58" fmla="*/ 1928829 w 7063"/>
              <a:gd name="T59" fmla="*/ 5791 h 386"/>
              <a:gd name="T60" fmla="*/ 1971704 w 7063"/>
              <a:gd name="T61" fmla="*/ 2632 h 386"/>
              <a:gd name="T62" fmla="*/ 2012990 w 7063"/>
              <a:gd name="T63" fmla="*/ 6317 h 386"/>
              <a:gd name="T64" fmla="*/ 2077038 w 7063"/>
              <a:gd name="T65" fmla="*/ 23689 h 386"/>
              <a:gd name="T66" fmla="*/ 2116736 w 7063"/>
              <a:gd name="T67" fmla="*/ 41588 h 386"/>
              <a:gd name="T68" fmla="*/ 2137909 w 7063"/>
              <a:gd name="T69" fmla="*/ 61592 h 386"/>
              <a:gd name="T70" fmla="*/ 2159611 w 7063"/>
              <a:gd name="T71" fmla="*/ 80543 h 386"/>
              <a:gd name="T72" fmla="*/ 2199840 w 7063"/>
              <a:gd name="T73" fmla="*/ 97915 h 386"/>
              <a:gd name="T74" fmla="*/ 2289823 w 7063"/>
              <a:gd name="T75" fmla="*/ 117919 h 386"/>
              <a:gd name="T76" fmla="*/ 2349107 w 7063"/>
              <a:gd name="T77" fmla="*/ 118972 h 386"/>
              <a:gd name="T78" fmla="*/ 2409978 w 7063"/>
              <a:gd name="T79" fmla="*/ 109496 h 386"/>
              <a:gd name="T80" fmla="*/ 2507902 w 7063"/>
              <a:gd name="T81" fmla="*/ 97915 h 386"/>
              <a:gd name="T82" fmla="*/ 2617999 w 7063"/>
              <a:gd name="T83" fmla="*/ 82122 h 386"/>
              <a:gd name="T84" fmla="*/ 2684693 w 7063"/>
              <a:gd name="T85" fmla="*/ 63171 h 386"/>
              <a:gd name="T86" fmla="*/ 2750328 w 7063"/>
              <a:gd name="T87" fmla="*/ 46852 h 386"/>
              <a:gd name="T88" fmla="*/ 2861485 w 7063"/>
              <a:gd name="T89" fmla="*/ 38955 h 386"/>
              <a:gd name="T90" fmla="*/ 2976347 w 7063"/>
              <a:gd name="T91" fmla="*/ 43167 h 386"/>
              <a:gd name="T92" fmla="*/ 3020280 w 7063"/>
              <a:gd name="T93" fmla="*/ 53169 h 386"/>
              <a:gd name="T94" fmla="*/ 3092267 w 7063"/>
              <a:gd name="T95" fmla="*/ 68435 h 386"/>
              <a:gd name="T96" fmla="*/ 3184897 w 7063"/>
              <a:gd name="T97" fmla="*/ 90019 h 386"/>
              <a:gd name="T98" fmla="*/ 3256884 w 7063"/>
              <a:gd name="T99" fmla="*/ 117393 h 386"/>
              <a:gd name="T100" fmla="*/ 3312992 w 7063"/>
              <a:gd name="T101" fmla="*/ 144767 h 386"/>
              <a:gd name="T102" fmla="*/ 3360630 w 7063"/>
              <a:gd name="T103" fmla="*/ 171088 h 386"/>
              <a:gd name="T104" fmla="*/ 3406681 w 7063"/>
              <a:gd name="T105" fmla="*/ 191092 h 386"/>
              <a:gd name="T106" fmla="*/ 3457495 w 7063"/>
              <a:gd name="T107" fmla="*/ 203200 h 386"/>
              <a:gd name="T108" fmla="*/ 3519954 w 7063"/>
              <a:gd name="T109" fmla="*/ 202674 h 386"/>
              <a:gd name="T110" fmla="*/ 3599881 w 7063"/>
              <a:gd name="T111" fmla="*/ 187407 h 386"/>
              <a:gd name="T112" fmla="*/ 3632169 w 7063"/>
              <a:gd name="T113" fmla="*/ 172667 h 386"/>
              <a:gd name="T114" fmla="*/ 3649108 w 7063"/>
              <a:gd name="T115" fmla="*/ 154769 h 386"/>
              <a:gd name="T116" fmla="*/ 3664458 w 7063"/>
              <a:gd name="T117" fmla="*/ 130027 h 386"/>
              <a:gd name="T118" fmla="*/ 3692511 w 7063"/>
              <a:gd name="T119" fmla="*/ 97915 h 386"/>
              <a:gd name="T120" fmla="*/ 3738562 w 7063"/>
              <a:gd name="T121" fmla="*/ 53695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63"/>
              <a:gd name="T184" fmla="*/ 0 h 386"/>
              <a:gd name="T185" fmla="*/ 7063 w 7063"/>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63" h="386">
                <a:moveTo>
                  <a:pt x="0" y="130"/>
                </a:moveTo>
                <a:lnTo>
                  <a:pt x="159" y="141"/>
                </a:lnTo>
                <a:lnTo>
                  <a:pt x="265" y="153"/>
                </a:lnTo>
                <a:lnTo>
                  <a:pt x="375" y="160"/>
                </a:lnTo>
                <a:lnTo>
                  <a:pt x="551" y="159"/>
                </a:lnTo>
                <a:lnTo>
                  <a:pt x="749" y="144"/>
                </a:lnTo>
                <a:lnTo>
                  <a:pt x="897" y="121"/>
                </a:lnTo>
                <a:lnTo>
                  <a:pt x="1010" y="93"/>
                </a:lnTo>
                <a:lnTo>
                  <a:pt x="1107" y="64"/>
                </a:lnTo>
                <a:lnTo>
                  <a:pt x="1202" y="38"/>
                </a:lnTo>
                <a:lnTo>
                  <a:pt x="1315" y="19"/>
                </a:lnTo>
                <a:lnTo>
                  <a:pt x="1460" y="11"/>
                </a:lnTo>
                <a:lnTo>
                  <a:pt x="1657" y="17"/>
                </a:lnTo>
                <a:lnTo>
                  <a:pt x="1792" y="32"/>
                </a:lnTo>
                <a:lnTo>
                  <a:pt x="1893" y="55"/>
                </a:lnTo>
                <a:lnTo>
                  <a:pt x="2034" y="116"/>
                </a:lnTo>
                <a:lnTo>
                  <a:pt x="2174" y="176"/>
                </a:lnTo>
                <a:lnTo>
                  <a:pt x="2276" y="198"/>
                </a:lnTo>
                <a:lnTo>
                  <a:pt x="2412" y="214"/>
                </a:lnTo>
                <a:lnTo>
                  <a:pt x="2616" y="230"/>
                </a:lnTo>
                <a:lnTo>
                  <a:pt x="2749" y="235"/>
                </a:lnTo>
                <a:lnTo>
                  <a:pt x="2872" y="207"/>
                </a:lnTo>
                <a:lnTo>
                  <a:pt x="3052" y="130"/>
                </a:lnTo>
                <a:lnTo>
                  <a:pt x="3095" y="86"/>
                </a:lnTo>
                <a:lnTo>
                  <a:pt x="3139" y="45"/>
                </a:lnTo>
                <a:lnTo>
                  <a:pt x="3243" y="6"/>
                </a:lnTo>
                <a:lnTo>
                  <a:pt x="3316" y="0"/>
                </a:lnTo>
                <a:lnTo>
                  <a:pt x="3394" y="10"/>
                </a:lnTo>
                <a:lnTo>
                  <a:pt x="3517" y="17"/>
                </a:lnTo>
                <a:lnTo>
                  <a:pt x="3644" y="11"/>
                </a:lnTo>
                <a:lnTo>
                  <a:pt x="3725" y="5"/>
                </a:lnTo>
                <a:lnTo>
                  <a:pt x="3803" y="12"/>
                </a:lnTo>
                <a:lnTo>
                  <a:pt x="3924" y="45"/>
                </a:lnTo>
                <a:lnTo>
                  <a:pt x="3999" y="79"/>
                </a:lnTo>
                <a:lnTo>
                  <a:pt x="4039" y="117"/>
                </a:lnTo>
                <a:lnTo>
                  <a:pt x="4080" y="153"/>
                </a:lnTo>
                <a:lnTo>
                  <a:pt x="4156" y="186"/>
                </a:lnTo>
                <a:lnTo>
                  <a:pt x="4326" y="224"/>
                </a:lnTo>
                <a:lnTo>
                  <a:pt x="4438" y="226"/>
                </a:lnTo>
                <a:lnTo>
                  <a:pt x="4553" y="208"/>
                </a:lnTo>
                <a:lnTo>
                  <a:pt x="4738" y="186"/>
                </a:lnTo>
                <a:lnTo>
                  <a:pt x="4946" y="156"/>
                </a:lnTo>
                <a:lnTo>
                  <a:pt x="5072" y="120"/>
                </a:lnTo>
                <a:lnTo>
                  <a:pt x="5196" y="89"/>
                </a:lnTo>
                <a:lnTo>
                  <a:pt x="5406" y="74"/>
                </a:lnTo>
                <a:lnTo>
                  <a:pt x="5623" y="82"/>
                </a:lnTo>
                <a:lnTo>
                  <a:pt x="5706" y="101"/>
                </a:lnTo>
                <a:lnTo>
                  <a:pt x="5842" y="130"/>
                </a:lnTo>
                <a:lnTo>
                  <a:pt x="6017" y="171"/>
                </a:lnTo>
                <a:lnTo>
                  <a:pt x="6153" y="223"/>
                </a:lnTo>
                <a:lnTo>
                  <a:pt x="6259" y="275"/>
                </a:lnTo>
                <a:lnTo>
                  <a:pt x="6349" y="325"/>
                </a:lnTo>
                <a:lnTo>
                  <a:pt x="6436" y="363"/>
                </a:lnTo>
                <a:lnTo>
                  <a:pt x="6532" y="386"/>
                </a:lnTo>
                <a:lnTo>
                  <a:pt x="6650" y="385"/>
                </a:lnTo>
                <a:lnTo>
                  <a:pt x="6801" y="356"/>
                </a:lnTo>
                <a:lnTo>
                  <a:pt x="6862" y="328"/>
                </a:lnTo>
                <a:lnTo>
                  <a:pt x="6894" y="294"/>
                </a:lnTo>
                <a:lnTo>
                  <a:pt x="6923" y="247"/>
                </a:lnTo>
                <a:lnTo>
                  <a:pt x="6976" y="186"/>
                </a:lnTo>
                <a:lnTo>
                  <a:pt x="7063" y="102"/>
                </a:lnTo>
              </a:path>
            </a:pathLst>
          </a:custGeom>
          <a:noFill/>
          <a:ln w="0">
            <a:solidFill>
              <a:srgbClr val="000000"/>
            </a:solidFill>
            <a:prstDash val="solid"/>
            <a:round/>
            <a:headEnd/>
            <a:tailEnd/>
          </a:ln>
        </p:spPr>
        <p:txBody>
          <a:bodyPr/>
          <a:lstStyle/>
          <a:p>
            <a:endParaRPr lang="en-US" dirty="0"/>
          </a:p>
        </p:txBody>
      </p:sp>
      <p:sp>
        <p:nvSpPr>
          <p:cNvPr id="12293" name="Freeform 5"/>
          <p:cNvSpPr>
            <a:spLocks/>
          </p:cNvSpPr>
          <p:nvPr/>
        </p:nvSpPr>
        <p:spPr bwMode="auto">
          <a:xfrm>
            <a:off x="749300" y="2144713"/>
            <a:ext cx="3490913" cy="114300"/>
          </a:xfrm>
          <a:custGeom>
            <a:avLst/>
            <a:gdLst>
              <a:gd name="T0" fmla="*/ 3490913 w 6598"/>
              <a:gd name="T1" fmla="*/ 68475 h 217"/>
              <a:gd name="T2" fmla="*/ 3283511 w 6598"/>
              <a:gd name="T3" fmla="*/ 73215 h 217"/>
              <a:gd name="T4" fmla="*/ 3060237 w 6598"/>
              <a:gd name="T5" fmla="*/ 83223 h 217"/>
              <a:gd name="T6" fmla="*/ 2952303 w 6598"/>
              <a:gd name="T7" fmla="*/ 91651 h 217"/>
              <a:gd name="T8" fmla="*/ 2844899 w 6598"/>
              <a:gd name="T9" fmla="*/ 97971 h 217"/>
              <a:gd name="T10" fmla="*/ 2729558 w 6598"/>
              <a:gd name="T11" fmla="*/ 97445 h 217"/>
              <a:gd name="T12" fmla="*/ 2643317 w 6598"/>
              <a:gd name="T13" fmla="*/ 93758 h 217"/>
              <a:gd name="T14" fmla="*/ 2521627 w 6598"/>
              <a:gd name="T15" fmla="*/ 83223 h 217"/>
              <a:gd name="T16" fmla="*/ 2399937 w 6598"/>
              <a:gd name="T17" fmla="*/ 71635 h 217"/>
              <a:gd name="T18" fmla="*/ 2314225 w 6598"/>
              <a:gd name="T19" fmla="*/ 68475 h 217"/>
              <a:gd name="T20" fmla="*/ 2199413 w 6598"/>
              <a:gd name="T21" fmla="*/ 68475 h 217"/>
              <a:gd name="T22" fmla="*/ 2071903 w 6598"/>
              <a:gd name="T23" fmla="*/ 71108 h 217"/>
              <a:gd name="T24" fmla="*/ 1978255 w 6598"/>
              <a:gd name="T25" fmla="*/ 77956 h 217"/>
              <a:gd name="T26" fmla="*/ 1844396 w 6598"/>
              <a:gd name="T27" fmla="*/ 95865 h 217"/>
              <a:gd name="T28" fmla="*/ 1711066 w 6598"/>
              <a:gd name="T29" fmla="*/ 110613 h 217"/>
              <a:gd name="T30" fmla="*/ 1617418 w 6598"/>
              <a:gd name="T31" fmla="*/ 114300 h 217"/>
              <a:gd name="T32" fmla="*/ 1491495 w 6598"/>
              <a:gd name="T33" fmla="*/ 113247 h 217"/>
              <a:gd name="T34" fmla="*/ 1429592 w 6598"/>
              <a:gd name="T35" fmla="*/ 107979 h 217"/>
              <a:gd name="T36" fmla="*/ 1368747 w 6598"/>
              <a:gd name="T37" fmla="*/ 97971 h 217"/>
              <a:gd name="T38" fmla="*/ 1272453 w 6598"/>
              <a:gd name="T39" fmla="*/ 83223 h 217"/>
              <a:gd name="T40" fmla="*/ 1214783 w 6598"/>
              <a:gd name="T41" fmla="*/ 72688 h 217"/>
              <a:gd name="T42" fmla="*/ 1157112 w 6598"/>
              <a:gd name="T43" fmla="*/ 63207 h 217"/>
              <a:gd name="T44" fmla="*/ 1061348 w 6598"/>
              <a:gd name="T45" fmla="*/ 53200 h 217"/>
              <a:gd name="T46" fmla="*/ 896273 w 6598"/>
              <a:gd name="T47" fmla="*/ 36344 h 217"/>
              <a:gd name="T48" fmla="*/ 774054 w 6598"/>
              <a:gd name="T49" fmla="*/ 22649 h 217"/>
              <a:gd name="T50" fmla="*/ 599455 w 6598"/>
              <a:gd name="T51" fmla="*/ 5267 h 217"/>
              <a:gd name="T52" fmla="*/ 424856 w 6598"/>
              <a:gd name="T53" fmla="*/ 0 h 217"/>
              <a:gd name="T54" fmla="*/ 302638 w 6598"/>
              <a:gd name="T55" fmla="*/ 3160 h 217"/>
              <a:gd name="T56" fmla="*/ 138092 w 6598"/>
              <a:gd name="T57" fmla="*/ 8428 h 217"/>
              <a:gd name="T58" fmla="*/ 96823 w 6598"/>
              <a:gd name="T59" fmla="*/ 6847 h 217"/>
              <a:gd name="T60" fmla="*/ 69310 w 6598"/>
              <a:gd name="T61" fmla="*/ 4214 h 217"/>
              <a:gd name="T62" fmla="*/ 45501 w 6598"/>
              <a:gd name="T63" fmla="*/ 7374 h 217"/>
              <a:gd name="T64" fmla="*/ 15344 w 6598"/>
              <a:gd name="T65" fmla="*/ 23703 h 217"/>
              <a:gd name="T66" fmla="*/ 3704 w 6598"/>
              <a:gd name="T67" fmla="*/ 38451 h 217"/>
              <a:gd name="T68" fmla="*/ 0 w 6598"/>
              <a:gd name="T69" fmla="*/ 5320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98"/>
              <a:gd name="T106" fmla="*/ 0 h 217"/>
              <a:gd name="T107" fmla="*/ 6598 w 6598"/>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98" h="217">
                <a:moveTo>
                  <a:pt x="6598" y="130"/>
                </a:moveTo>
                <a:lnTo>
                  <a:pt x="6206" y="139"/>
                </a:lnTo>
                <a:lnTo>
                  <a:pt x="5784" y="158"/>
                </a:lnTo>
                <a:lnTo>
                  <a:pt x="5580" y="174"/>
                </a:lnTo>
                <a:lnTo>
                  <a:pt x="5377" y="186"/>
                </a:lnTo>
                <a:lnTo>
                  <a:pt x="5159" y="185"/>
                </a:lnTo>
                <a:lnTo>
                  <a:pt x="4996" y="178"/>
                </a:lnTo>
                <a:lnTo>
                  <a:pt x="4766" y="158"/>
                </a:lnTo>
                <a:lnTo>
                  <a:pt x="4536" y="136"/>
                </a:lnTo>
                <a:lnTo>
                  <a:pt x="4374" y="130"/>
                </a:lnTo>
                <a:lnTo>
                  <a:pt x="4157" y="130"/>
                </a:lnTo>
                <a:lnTo>
                  <a:pt x="3916" y="135"/>
                </a:lnTo>
                <a:lnTo>
                  <a:pt x="3739" y="148"/>
                </a:lnTo>
                <a:lnTo>
                  <a:pt x="3486" y="182"/>
                </a:lnTo>
                <a:lnTo>
                  <a:pt x="3234" y="210"/>
                </a:lnTo>
                <a:lnTo>
                  <a:pt x="3057" y="217"/>
                </a:lnTo>
                <a:lnTo>
                  <a:pt x="2819" y="215"/>
                </a:lnTo>
                <a:lnTo>
                  <a:pt x="2702" y="205"/>
                </a:lnTo>
                <a:lnTo>
                  <a:pt x="2587" y="186"/>
                </a:lnTo>
                <a:lnTo>
                  <a:pt x="2405" y="158"/>
                </a:lnTo>
                <a:lnTo>
                  <a:pt x="2296" y="138"/>
                </a:lnTo>
                <a:lnTo>
                  <a:pt x="2187" y="120"/>
                </a:lnTo>
                <a:lnTo>
                  <a:pt x="2006" y="101"/>
                </a:lnTo>
                <a:lnTo>
                  <a:pt x="1694" y="69"/>
                </a:lnTo>
                <a:lnTo>
                  <a:pt x="1463" y="43"/>
                </a:lnTo>
                <a:lnTo>
                  <a:pt x="1133" y="10"/>
                </a:lnTo>
                <a:lnTo>
                  <a:pt x="803" y="0"/>
                </a:lnTo>
                <a:lnTo>
                  <a:pt x="572" y="6"/>
                </a:lnTo>
                <a:lnTo>
                  <a:pt x="261" y="16"/>
                </a:lnTo>
                <a:lnTo>
                  <a:pt x="183" y="13"/>
                </a:lnTo>
                <a:lnTo>
                  <a:pt x="131" y="8"/>
                </a:lnTo>
                <a:lnTo>
                  <a:pt x="86" y="14"/>
                </a:lnTo>
                <a:lnTo>
                  <a:pt x="29" y="45"/>
                </a:lnTo>
                <a:lnTo>
                  <a:pt x="7" y="73"/>
                </a:lnTo>
                <a:lnTo>
                  <a:pt x="0" y="101"/>
                </a:lnTo>
              </a:path>
            </a:pathLst>
          </a:custGeom>
          <a:noFill/>
          <a:ln w="0">
            <a:solidFill>
              <a:srgbClr val="000000"/>
            </a:solidFill>
            <a:prstDash val="solid"/>
            <a:round/>
            <a:headEnd/>
            <a:tailEnd/>
          </a:ln>
        </p:spPr>
        <p:txBody>
          <a:bodyPr/>
          <a:lstStyle/>
          <a:p>
            <a:endParaRPr lang="en-US" dirty="0"/>
          </a:p>
        </p:txBody>
      </p:sp>
      <p:sp>
        <p:nvSpPr>
          <p:cNvPr id="12294" name="Rectangle 6"/>
          <p:cNvSpPr>
            <a:spLocks noChangeArrowheads="1"/>
          </p:cNvSpPr>
          <p:nvPr/>
        </p:nvSpPr>
        <p:spPr bwMode="auto">
          <a:xfrm>
            <a:off x="4102100" y="1617663"/>
            <a:ext cx="863600" cy="355600"/>
          </a:xfrm>
          <a:prstGeom prst="rect">
            <a:avLst/>
          </a:prstGeom>
          <a:solidFill>
            <a:srgbClr val="80FF80"/>
          </a:solidFill>
          <a:ln w="0">
            <a:solidFill>
              <a:srgbClr val="80FF80"/>
            </a:solidFill>
            <a:miter lim="800000"/>
            <a:headEnd/>
            <a:tailEnd/>
          </a:ln>
        </p:spPr>
        <p:txBody>
          <a:bodyPr/>
          <a:lstStyle/>
          <a:p>
            <a:endParaRPr lang="en-US" dirty="0"/>
          </a:p>
        </p:txBody>
      </p:sp>
      <p:sp>
        <p:nvSpPr>
          <p:cNvPr id="12295" name="Rectangle 7"/>
          <p:cNvSpPr>
            <a:spLocks noChangeArrowheads="1"/>
          </p:cNvSpPr>
          <p:nvPr/>
        </p:nvSpPr>
        <p:spPr bwMode="auto">
          <a:xfrm>
            <a:off x="4162425" y="915988"/>
            <a:ext cx="725488" cy="696912"/>
          </a:xfrm>
          <a:prstGeom prst="rect">
            <a:avLst/>
          </a:prstGeom>
          <a:solidFill>
            <a:srgbClr val="BFBFBF"/>
          </a:solidFill>
          <a:ln w="0">
            <a:solidFill>
              <a:srgbClr val="BFBFBF"/>
            </a:solidFill>
            <a:miter lim="800000"/>
            <a:headEnd/>
            <a:tailEnd/>
          </a:ln>
        </p:spPr>
        <p:txBody>
          <a:bodyPr/>
          <a:lstStyle/>
          <a:p>
            <a:endParaRPr lang="en-US" dirty="0"/>
          </a:p>
        </p:txBody>
      </p:sp>
      <p:sp>
        <p:nvSpPr>
          <p:cNvPr id="12296" name="Line 8"/>
          <p:cNvSpPr>
            <a:spLocks noChangeShapeType="1"/>
          </p:cNvSpPr>
          <p:nvPr/>
        </p:nvSpPr>
        <p:spPr bwMode="auto">
          <a:xfrm>
            <a:off x="4826000" y="3154363"/>
            <a:ext cx="3798888" cy="1587"/>
          </a:xfrm>
          <a:prstGeom prst="line">
            <a:avLst/>
          </a:prstGeom>
          <a:noFill/>
          <a:ln w="25400">
            <a:solidFill>
              <a:srgbClr val="000000"/>
            </a:solidFill>
            <a:prstDash val="sysDot"/>
            <a:round/>
            <a:headEnd/>
            <a:tailEnd/>
          </a:ln>
        </p:spPr>
        <p:txBody>
          <a:bodyPr/>
          <a:lstStyle/>
          <a:p>
            <a:endParaRPr lang="en-US" dirty="0"/>
          </a:p>
        </p:txBody>
      </p:sp>
      <p:sp>
        <p:nvSpPr>
          <p:cNvPr id="12297" name="Line 9"/>
          <p:cNvSpPr>
            <a:spLocks noChangeShapeType="1"/>
          </p:cNvSpPr>
          <p:nvPr/>
        </p:nvSpPr>
        <p:spPr bwMode="auto">
          <a:xfrm flipH="1">
            <a:off x="903288" y="3170238"/>
            <a:ext cx="3336925" cy="1587"/>
          </a:xfrm>
          <a:prstGeom prst="line">
            <a:avLst/>
          </a:prstGeom>
          <a:noFill/>
          <a:ln w="25400">
            <a:solidFill>
              <a:srgbClr val="000000"/>
            </a:solidFill>
            <a:prstDash val="sysDot"/>
            <a:round/>
            <a:headEnd/>
            <a:tailEnd/>
          </a:ln>
        </p:spPr>
        <p:txBody>
          <a:bodyPr/>
          <a:lstStyle/>
          <a:p>
            <a:endParaRPr lang="en-US" dirty="0"/>
          </a:p>
        </p:txBody>
      </p:sp>
      <p:sp>
        <p:nvSpPr>
          <p:cNvPr id="12298" name="Freeform 10"/>
          <p:cNvSpPr>
            <a:spLocks/>
          </p:cNvSpPr>
          <p:nvPr/>
        </p:nvSpPr>
        <p:spPr bwMode="auto">
          <a:xfrm>
            <a:off x="4826000" y="3200400"/>
            <a:ext cx="3429000" cy="1612900"/>
          </a:xfrm>
          <a:custGeom>
            <a:avLst/>
            <a:gdLst>
              <a:gd name="T0" fmla="*/ 0 w 6482"/>
              <a:gd name="T1" fmla="*/ 1612900 h 3049"/>
              <a:gd name="T2" fmla="*/ 19573 w 6482"/>
              <a:gd name="T3" fmla="*/ 1561059 h 3049"/>
              <a:gd name="T4" fmla="*/ 44436 w 6482"/>
              <a:gd name="T5" fmla="*/ 1502340 h 3049"/>
              <a:gd name="T6" fmla="*/ 79880 w 6482"/>
              <a:gd name="T7" fmla="*/ 1426694 h 3049"/>
              <a:gd name="T8" fmla="*/ 126961 w 6482"/>
              <a:gd name="T9" fmla="*/ 1337824 h 3049"/>
              <a:gd name="T10" fmla="*/ 185151 w 6482"/>
              <a:gd name="T11" fmla="*/ 1239431 h 3049"/>
              <a:gd name="T12" fmla="*/ 254980 w 6482"/>
              <a:gd name="T13" fmla="*/ 1135748 h 3049"/>
              <a:gd name="T14" fmla="*/ 338033 w 6482"/>
              <a:gd name="T15" fmla="*/ 1030479 h 3049"/>
              <a:gd name="T16" fmla="*/ 458646 w 6482"/>
              <a:gd name="T17" fmla="*/ 888179 h 3049"/>
              <a:gd name="T18" fmla="*/ 541700 w 6482"/>
              <a:gd name="T19" fmla="*/ 806714 h 3049"/>
              <a:gd name="T20" fmla="*/ 637449 w 6482"/>
              <a:gd name="T21" fmla="*/ 739532 h 3049"/>
              <a:gd name="T22" fmla="*/ 799324 w 6482"/>
              <a:gd name="T23" fmla="*/ 642198 h 3049"/>
              <a:gd name="T24" fmla="*/ 917821 w 6482"/>
              <a:gd name="T25" fmla="*/ 571313 h 3049"/>
              <a:gd name="T26" fmla="*/ 1007751 w 6482"/>
              <a:gd name="T27" fmla="*/ 520000 h 3049"/>
              <a:gd name="T28" fmla="*/ 1142648 w 6482"/>
              <a:gd name="T29" fmla="*/ 458637 h 3049"/>
              <a:gd name="T30" fmla="*/ 1287065 w 6482"/>
              <a:gd name="T31" fmla="*/ 413144 h 3049"/>
              <a:gd name="T32" fmla="*/ 1387576 w 6482"/>
              <a:gd name="T33" fmla="*/ 383520 h 3049"/>
              <a:gd name="T34" fmla="*/ 1521943 w 6482"/>
              <a:gd name="T35" fmla="*/ 343317 h 3049"/>
              <a:gd name="T36" fmla="*/ 1690695 w 6482"/>
              <a:gd name="T37" fmla="*/ 291475 h 3049"/>
              <a:gd name="T38" fmla="*/ 1816598 w 6482"/>
              <a:gd name="T39" fmla="*/ 256033 h 3049"/>
              <a:gd name="T40" fmla="*/ 1914463 w 6482"/>
              <a:gd name="T41" fmla="*/ 231699 h 3049"/>
              <a:gd name="T42" fmla="*/ 1998575 w 6482"/>
              <a:gd name="T43" fmla="*/ 214242 h 3049"/>
              <a:gd name="T44" fmla="*/ 2184784 w 6482"/>
              <a:gd name="T45" fmla="*/ 184619 h 3049"/>
              <a:gd name="T46" fmla="*/ 2315448 w 6482"/>
              <a:gd name="T47" fmla="*/ 163988 h 3049"/>
              <a:gd name="T48" fmla="*/ 2491077 w 6482"/>
              <a:gd name="T49" fmla="*/ 134364 h 3049"/>
              <a:gd name="T50" fmla="*/ 2667764 w 6482"/>
              <a:gd name="T51" fmla="*/ 103683 h 3049"/>
              <a:gd name="T52" fmla="*/ 2818001 w 6482"/>
              <a:gd name="T53" fmla="*/ 79349 h 3049"/>
              <a:gd name="T54" fmla="*/ 3055524 w 6482"/>
              <a:gd name="T55" fmla="*/ 46022 h 3049"/>
              <a:gd name="T56" fmla="*/ 3244907 w 6482"/>
              <a:gd name="T57" fmla="*/ 23805 h 3049"/>
              <a:gd name="T58" fmla="*/ 3429000 w 6482"/>
              <a:gd name="T59" fmla="*/ 0 h 3049"/>
              <a:gd name="T60" fmla="*/ 3413659 w 6482"/>
              <a:gd name="T61" fmla="*/ 0 h 3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82"/>
              <a:gd name="T94" fmla="*/ 0 h 3049"/>
              <a:gd name="T95" fmla="*/ 6482 w 6482"/>
              <a:gd name="T96" fmla="*/ 3049 h 3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82" h="3049">
                <a:moveTo>
                  <a:pt x="0" y="3049"/>
                </a:moveTo>
                <a:lnTo>
                  <a:pt x="37" y="2951"/>
                </a:lnTo>
                <a:lnTo>
                  <a:pt x="84" y="2840"/>
                </a:lnTo>
                <a:lnTo>
                  <a:pt x="151" y="2697"/>
                </a:lnTo>
                <a:lnTo>
                  <a:pt x="240" y="2529"/>
                </a:lnTo>
                <a:lnTo>
                  <a:pt x="350" y="2343"/>
                </a:lnTo>
                <a:lnTo>
                  <a:pt x="482" y="2147"/>
                </a:lnTo>
                <a:lnTo>
                  <a:pt x="639" y="1948"/>
                </a:lnTo>
                <a:lnTo>
                  <a:pt x="867" y="1679"/>
                </a:lnTo>
                <a:lnTo>
                  <a:pt x="1024" y="1525"/>
                </a:lnTo>
                <a:lnTo>
                  <a:pt x="1205" y="1398"/>
                </a:lnTo>
                <a:lnTo>
                  <a:pt x="1511" y="1214"/>
                </a:lnTo>
                <a:lnTo>
                  <a:pt x="1735" y="1080"/>
                </a:lnTo>
                <a:lnTo>
                  <a:pt x="1905" y="983"/>
                </a:lnTo>
                <a:lnTo>
                  <a:pt x="2160" y="867"/>
                </a:lnTo>
                <a:lnTo>
                  <a:pt x="2433" y="781"/>
                </a:lnTo>
                <a:lnTo>
                  <a:pt x="2623" y="725"/>
                </a:lnTo>
                <a:lnTo>
                  <a:pt x="2877" y="649"/>
                </a:lnTo>
                <a:lnTo>
                  <a:pt x="3196" y="551"/>
                </a:lnTo>
                <a:lnTo>
                  <a:pt x="3434" y="484"/>
                </a:lnTo>
                <a:lnTo>
                  <a:pt x="3619" y="438"/>
                </a:lnTo>
                <a:lnTo>
                  <a:pt x="3778" y="405"/>
                </a:lnTo>
                <a:lnTo>
                  <a:pt x="4130" y="349"/>
                </a:lnTo>
                <a:lnTo>
                  <a:pt x="4377" y="310"/>
                </a:lnTo>
                <a:lnTo>
                  <a:pt x="4709" y="254"/>
                </a:lnTo>
                <a:lnTo>
                  <a:pt x="5043" y="196"/>
                </a:lnTo>
                <a:lnTo>
                  <a:pt x="5327" y="150"/>
                </a:lnTo>
                <a:lnTo>
                  <a:pt x="5776" y="87"/>
                </a:lnTo>
                <a:lnTo>
                  <a:pt x="6134" y="45"/>
                </a:lnTo>
                <a:lnTo>
                  <a:pt x="6482" y="0"/>
                </a:lnTo>
                <a:lnTo>
                  <a:pt x="6453" y="0"/>
                </a:lnTo>
              </a:path>
            </a:pathLst>
          </a:custGeom>
          <a:noFill/>
          <a:ln w="0">
            <a:solidFill>
              <a:srgbClr val="000000"/>
            </a:solidFill>
            <a:prstDash val="solid"/>
            <a:round/>
            <a:headEnd/>
            <a:tailEnd/>
          </a:ln>
        </p:spPr>
        <p:txBody>
          <a:bodyPr/>
          <a:lstStyle/>
          <a:p>
            <a:endParaRPr lang="en-US" dirty="0"/>
          </a:p>
        </p:txBody>
      </p:sp>
      <p:sp>
        <p:nvSpPr>
          <p:cNvPr id="12299" name="Freeform 11"/>
          <p:cNvSpPr>
            <a:spLocks/>
          </p:cNvSpPr>
          <p:nvPr/>
        </p:nvSpPr>
        <p:spPr bwMode="auto">
          <a:xfrm>
            <a:off x="795338" y="3198813"/>
            <a:ext cx="3429000" cy="1612900"/>
          </a:xfrm>
          <a:custGeom>
            <a:avLst/>
            <a:gdLst>
              <a:gd name="T0" fmla="*/ 3429000 w 6481"/>
              <a:gd name="T1" fmla="*/ 1612900 h 3049"/>
              <a:gd name="T2" fmla="*/ 3409953 w 6481"/>
              <a:gd name="T3" fmla="*/ 1561588 h 3049"/>
              <a:gd name="T4" fmla="*/ 3384557 w 6481"/>
              <a:gd name="T5" fmla="*/ 1502340 h 3049"/>
              <a:gd name="T6" fmla="*/ 3349108 w 6481"/>
              <a:gd name="T7" fmla="*/ 1427223 h 3049"/>
              <a:gd name="T8" fmla="*/ 3302549 w 6481"/>
              <a:gd name="T9" fmla="*/ 1338353 h 3049"/>
              <a:gd name="T10" fmla="*/ 3244349 w 6481"/>
              <a:gd name="T11" fmla="*/ 1239960 h 3049"/>
              <a:gd name="T12" fmla="*/ 3173981 w 6481"/>
              <a:gd name="T13" fmla="*/ 1136277 h 3049"/>
              <a:gd name="T14" fmla="*/ 3091444 w 6481"/>
              <a:gd name="T15" fmla="*/ 1031008 h 3049"/>
              <a:gd name="T16" fmla="*/ 2970283 w 6481"/>
              <a:gd name="T17" fmla="*/ 888708 h 3049"/>
              <a:gd name="T18" fmla="*/ 2887746 w 6481"/>
              <a:gd name="T19" fmla="*/ 806714 h 3049"/>
              <a:gd name="T20" fmla="*/ 2791982 w 6481"/>
              <a:gd name="T21" fmla="*/ 740061 h 3049"/>
              <a:gd name="T22" fmla="*/ 2629553 w 6481"/>
              <a:gd name="T23" fmla="*/ 642727 h 3049"/>
              <a:gd name="T24" fmla="*/ 2511038 w 6481"/>
              <a:gd name="T25" fmla="*/ 571842 h 3049"/>
              <a:gd name="T26" fmla="*/ 2421093 w 6481"/>
              <a:gd name="T27" fmla="*/ 520529 h 3049"/>
              <a:gd name="T28" fmla="*/ 2286177 w 6481"/>
              <a:gd name="T29" fmla="*/ 458637 h 3049"/>
              <a:gd name="T30" fmla="*/ 2142265 w 6481"/>
              <a:gd name="T31" fmla="*/ 413673 h 3049"/>
              <a:gd name="T32" fmla="*/ 2041210 w 6481"/>
              <a:gd name="T33" fmla="*/ 384049 h 3049"/>
              <a:gd name="T34" fmla="*/ 1906822 w 6481"/>
              <a:gd name="T35" fmla="*/ 343846 h 3049"/>
              <a:gd name="T36" fmla="*/ 1738573 w 6481"/>
              <a:gd name="T37" fmla="*/ 292004 h 3049"/>
              <a:gd name="T38" fmla="*/ 1612122 w 6481"/>
              <a:gd name="T39" fmla="*/ 256562 h 3049"/>
              <a:gd name="T40" fmla="*/ 1514241 w 6481"/>
              <a:gd name="T41" fmla="*/ 232228 h 3049"/>
              <a:gd name="T42" fmla="*/ 1430117 w 6481"/>
              <a:gd name="T43" fmla="*/ 214771 h 3049"/>
              <a:gd name="T44" fmla="*/ 1243879 w 6481"/>
              <a:gd name="T45" fmla="*/ 185148 h 3049"/>
              <a:gd name="T46" fmla="*/ 1113195 w 6481"/>
              <a:gd name="T47" fmla="*/ 164517 h 3049"/>
              <a:gd name="T48" fmla="*/ 937539 w 6481"/>
              <a:gd name="T49" fmla="*/ 134364 h 3049"/>
              <a:gd name="T50" fmla="*/ 760824 w 6481"/>
              <a:gd name="T51" fmla="*/ 104212 h 3049"/>
              <a:gd name="T52" fmla="*/ 611093 w 6481"/>
              <a:gd name="T53" fmla="*/ 79878 h 3049"/>
              <a:gd name="T54" fmla="*/ 373534 w 6481"/>
              <a:gd name="T55" fmla="*/ 46551 h 3049"/>
              <a:gd name="T56" fmla="*/ 183593 w 6481"/>
              <a:gd name="T57" fmla="*/ 23805 h 3049"/>
              <a:gd name="T58" fmla="*/ 0 w 6481"/>
              <a:gd name="T59" fmla="*/ 0 h 3049"/>
              <a:gd name="T60" fmla="*/ 14814 w 6481"/>
              <a:gd name="T61" fmla="*/ 0 h 3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81"/>
              <a:gd name="T94" fmla="*/ 0 h 3049"/>
              <a:gd name="T95" fmla="*/ 6481 w 6481"/>
              <a:gd name="T96" fmla="*/ 3049 h 3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81" h="3049">
                <a:moveTo>
                  <a:pt x="6481" y="3049"/>
                </a:moveTo>
                <a:lnTo>
                  <a:pt x="6445" y="2952"/>
                </a:lnTo>
                <a:lnTo>
                  <a:pt x="6397" y="2840"/>
                </a:lnTo>
                <a:lnTo>
                  <a:pt x="6330" y="2698"/>
                </a:lnTo>
                <a:lnTo>
                  <a:pt x="6242" y="2530"/>
                </a:lnTo>
                <a:lnTo>
                  <a:pt x="6132" y="2344"/>
                </a:lnTo>
                <a:lnTo>
                  <a:pt x="5999" y="2148"/>
                </a:lnTo>
                <a:lnTo>
                  <a:pt x="5843" y="1949"/>
                </a:lnTo>
                <a:lnTo>
                  <a:pt x="5614" y="1680"/>
                </a:lnTo>
                <a:lnTo>
                  <a:pt x="5458" y="1525"/>
                </a:lnTo>
                <a:lnTo>
                  <a:pt x="5277" y="1399"/>
                </a:lnTo>
                <a:lnTo>
                  <a:pt x="4970" y="1215"/>
                </a:lnTo>
                <a:lnTo>
                  <a:pt x="4746" y="1081"/>
                </a:lnTo>
                <a:lnTo>
                  <a:pt x="4576" y="984"/>
                </a:lnTo>
                <a:lnTo>
                  <a:pt x="4321" y="867"/>
                </a:lnTo>
                <a:lnTo>
                  <a:pt x="4049" y="782"/>
                </a:lnTo>
                <a:lnTo>
                  <a:pt x="3858" y="726"/>
                </a:lnTo>
                <a:lnTo>
                  <a:pt x="3604" y="650"/>
                </a:lnTo>
                <a:lnTo>
                  <a:pt x="3286" y="552"/>
                </a:lnTo>
                <a:lnTo>
                  <a:pt x="3047" y="485"/>
                </a:lnTo>
                <a:lnTo>
                  <a:pt x="2862" y="439"/>
                </a:lnTo>
                <a:lnTo>
                  <a:pt x="2703" y="406"/>
                </a:lnTo>
                <a:lnTo>
                  <a:pt x="2351" y="350"/>
                </a:lnTo>
                <a:lnTo>
                  <a:pt x="2104" y="311"/>
                </a:lnTo>
                <a:lnTo>
                  <a:pt x="1772" y="254"/>
                </a:lnTo>
                <a:lnTo>
                  <a:pt x="1438" y="197"/>
                </a:lnTo>
                <a:lnTo>
                  <a:pt x="1155" y="151"/>
                </a:lnTo>
                <a:lnTo>
                  <a:pt x="706" y="88"/>
                </a:lnTo>
                <a:lnTo>
                  <a:pt x="347" y="45"/>
                </a:lnTo>
                <a:lnTo>
                  <a:pt x="0" y="0"/>
                </a:lnTo>
                <a:lnTo>
                  <a:pt x="28" y="0"/>
                </a:lnTo>
              </a:path>
            </a:pathLst>
          </a:custGeom>
          <a:noFill/>
          <a:ln w="0">
            <a:solidFill>
              <a:srgbClr val="000000"/>
            </a:solidFill>
            <a:prstDash val="solid"/>
            <a:round/>
            <a:headEnd/>
            <a:tailEnd/>
          </a:ln>
        </p:spPr>
        <p:txBody>
          <a:bodyPr/>
          <a:lstStyle/>
          <a:p>
            <a:endParaRPr lang="en-US" dirty="0"/>
          </a:p>
        </p:txBody>
      </p:sp>
      <p:sp>
        <p:nvSpPr>
          <p:cNvPr id="12300" name="Freeform 12"/>
          <p:cNvSpPr>
            <a:spLocks/>
          </p:cNvSpPr>
          <p:nvPr/>
        </p:nvSpPr>
        <p:spPr bwMode="auto">
          <a:xfrm>
            <a:off x="4332288" y="5216525"/>
            <a:ext cx="430212" cy="254000"/>
          </a:xfrm>
          <a:custGeom>
            <a:avLst/>
            <a:gdLst>
              <a:gd name="T0" fmla="*/ 430212 w 812"/>
              <a:gd name="T1" fmla="*/ 127000 h 480"/>
              <a:gd name="T2" fmla="*/ 413258 w 812"/>
              <a:gd name="T3" fmla="*/ 76729 h 480"/>
              <a:gd name="T4" fmla="*/ 367164 w 812"/>
              <a:gd name="T5" fmla="*/ 36513 h 480"/>
              <a:gd name="T6" fmla="*/ 298817 w 812"/>
              <a:gd name="T7" fmla="*/ 9525 h 480"/>
              <a:gd name="T8" fmla="*/ 215106 w 812"/>
              <a:gd name="T9" fmla="*/ 0 h 480"/>
              <a:gd name="T10" fmla="*/ 130865 w 812"/>
              <a:gd name="T11" fmla="*/ 9525 h 480"/>
              <a:gd name="T12" fmla="*/ 62518 w 812"/>
              <a:gd name="T13" fmla="*/ 36513 h 480"/>
              <a:gd name="T14" fmla="*/ 16424 w 812"/>
              <a:gd name="T15" fmla="*/ 76729 h 480"/>
              <a:gd name="T16" fmla="*/ 0 w 812"/>
              <a:gd name="T17" fmla="*/ 127000 h 480"/>
              <a:gd name="T18" fmla="*/ 16424 w 812"/>
              <a:gd name="T19" fmla="*/ 176213 h 480"/>
              <a:gd name="T20" fmla="*/ 62518 w 812"/>
              <a:gd name="T21" fmla="*/ 216429 h 480"/>
              <a:gd name="T22" fmla="*/ 130865 w 812"/>
              <a:gd name="T23" fmla="*/ 243417 h 480"/>
              <a:gd name="T24" fmla="*/ 215106 w 812"/>
              <a:gd name="T25" fmla="*/ 254000 h 480"/>
              <a:gd name="T26" fmla="*/ 298817 w 812"/>
              <a:gd name="T27" fmla="*/ 243417 h 480"/>
              <a:gd name="T28" fmla="*/ 367164 w 812"/>
              <a:gd name="T29" fmla="*/ 216429 h 480"/>
              <a:gd name="T30" fmla="*/ 413258 w 812"/>
              <a:gd name="T31" fmla="*/ 176213 h 480"/>
              <a:gd name="T32" fmla="*/ 430212 w 812"/>
              <a:gd name="T33" fmla="*/ 127000 h 4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2"/>
              <a:gd name="T52" fmla="*/ 0 h 480"/>
              <a:gd name="T53" fmla="*/ 812 w 812"/>
              <a:gd name="T54" fmla="*/ 480 h 4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2" h="480">
                <a:moveTo>
                  <a:pt x="812" y="240"/>
                </a:moveTo>
                <a:lnTo>
                  <a:pt x="780" y="145"/>
                </a:lnTo>
                <a:lnTo>
                  <a:pt x="693" y="69"/>
                </a:lnTo>
                <a:lnTo>
                  <a:pt x="564" y="18"/>
                </a:lnTo>
                <a:lnTo>
                  <a:pt x="406" y="0"/>
                </a:lnTo>
                <a:lnTo>
                  <a:pt x="247" y="18"/>
                </a:lnTo>
                <a:lnTo>
                  <a:pt x="118" y="69"/>
                </a:lnTo>
                <a:lnTo>
                  <a:pt x="31" y="145"/>
                </a:lnTo>
                <a:lnTo>
                  <a:pt x="0" y="240"/>
                </a:lnTo>
                <a:lnTo>
                  <a:pt x="31" y="333"/>
                </a:lnTo>
                <a:lnTo>
                  <a:pt x="118" y="409"/>
                </a:lnTo>
                <a:lnTo>
                  <a:pt x="247" y="460"/>
                </a:lnTo>
                <a:lnTo>
                  <a:pt x="406" y="480"/>
                </a:lnTo>
                <a:lnTo>
                  <a:pt x="564" y="460"/>
                </a:lnTo>
                <a:lnTo>
                  <a:pt x="693" y="409"/>
                </a:lnTo>
                <a:lnTo>
                  <a:pt x="780" y="333"/>
                </a:lnTo>
                <a:lnTo>
                  <a:pt x="812" y="240"/>
                </a:lnTo>
                <a:close/>
              </a:path>
            </a:pathLst>
          </a:custGeom>
          <a:solidFill>
            <a:srgbClr val="000000"/>
          </a:solidFill>
          <a:ln w="0">
            <a:solidFill>
              <a:srgbClr val="000000"/>
            </a:solidFill>
            <a:prstDash val="solid"/>
            <a:round/>
            <a:headEnd/>
            <a:tailEnd/>
          </a:ln>
        </p:spPr>
        <p:txBody>
          <a:bodyPr/>
          <a:lstStyle/>
          <a:p>
            <a:endParaRPr lang="en-US" dirty="0"/>
          </a:p>
        </p:txBody>
      </p:sp>
      <p:sp>
        <p:nvSpPr>
          <p:cNvPr id="12301" name="Freeform 13"/>
          <p:cNvSpPr>
            <a:spLocks/>
          </p:cNvSpPr>
          <p:nvPr/>
        </p:nvSpPr>
        <p:spPr bwMode="auto">
          <a:xfrm>
            <a:off x="4348163" y="5410200"/>
            <a:ext cx="430212" cy="254000"/>
          </a:xfrm>
          <a:custGeom>
            <a:avLst/>
            <a:gdLst>
              <a:gd name="T0" fmla="*/ 430212 w 812"/>
              <a:gd name="T1" fmla="*/ 127000 h 480"/>
              <a:gd name="T2" fmla="*/ 413258 w 812"/>
              <a:gd name="T3" fmla="*/ 77258 h 480"/>
              <a:gd name="T4" fmla="*/ 367164 w 812"/>
              <a:gd name="T5" fmla="*/ 37042 h 480"/>
              <a:gd name="T6" fmla="*/ 298817 w 812"/>
              <a:gd name="T7" fmla="*/ 9525 h 480"/>
              <a:gd name="T8" fmla="*/ 215106 w 812"/>
              <a:gd name="T9" fmla="*/ 0 h 480"/>
              <a:gd name="T10" fmla="*/ 130865 w 812"/>
              <a:gd name="T11" fmla="*/ 9525 h 480"/>
              <a:gd name="T12" fmla="*/ 62518 w 812"/>
              <a:gd name="T13" fmla="*/ 37042 h 480"/>
              <a:gd name="T14" fmla="*/ 16424 w 812"/>
              <a:gd name="T15" fmla="*/ 77258 h 480"/>
              <a:gd name="T16" fmla="*/ 0 w 812"/>
              <a:gd name="T17" fmla="*/ 127000 h 480"/>
              <a:gd name="T18" fmla="*/ 16424 w 812"/>
              <a:gd name="T19" fmla="*/ 176213 h 480"/>
              <a:gd name="T20" fmla="*/ 62518 w 812"/>
              <a:gd name="T21" fmla="*/ 216429 h 480"/>
              <a:gd name="T22" fmla="*/ 130865 w 812"/>
              <a:gd name="T23" fmla="*/ 243946 h 480"/>
              <a:gd name="T24" fmla="*/ 215106 w 812"/>
              <a:gd name="T25" fmla="*/ 254000 h 480"/>
              <a:gd name="T26" fmla="*/ 298817 w 812"/>
              <a:gd name="T27" fmla="*/ 243946 h 480"/>
              <a:gd name="T28" fmla="*/ 367164 w 812"/>
              <a:gd name="T29" fmla="*/ 216429 h 480"/>
              <a:gd name="T30" fmla="*/ 413258 w 812"/>
              <a:gd name="T31" fmla="*/ 176213 h 480"/>
              <a:gd name="T32" fmla="*/ 430212 w 812"/>
              <a:gd name="T33" fmla="*/ 127000 h 4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2"/>
              <a:gd name="T52" fmla="*/ 0 h 480"/>
              <a:gd name="T53" fmla="*/ 812 w 812"/>
              <a:gd name="T54" fmla="*/ 480 h 4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2" h="480">
                <a:moveTo>
                  <a:pt x="812" y="240"/>
                </a:moveTo>
                <a:lnTo>
                  <a:pt x="780" y="146"/>
                </a:lnTo>
                <a:lnTo>
                  <a:pt x="693" y="70"/>
                </a:lnTo>
                <a:lnTo>
                  <a:pt x="564" y="18"/>
                </a:lnTo>
                <a:lnTo>
                  <a:pt x="406" y="0"/>
                </a:lnTo>
                <a:lnTo>
                  <a:pt x="247" y="18"/>
                </a:lnTo>
                <a:lnTo>
                  <a:pt x="118" y="70"/>
                </a:lnTo>
                <a:lnTo>
                  <a:pt x="31" y="146"/>
                </a:lnTo>
                <a:lnTo>
                  <a:pt x="0" y="240"/>
                </a:lnTo>
                <a:lnTo>
                  <a:pt x="31" y="333"/>
                </a:lnTo>
                <a:lnTo>
                  <a:pt x="118" y="409"/>
                </a:lnTo>
                <a:lnTo>
                  <a:pt x="247" y="461"/>
                </a:lnTo>
                <a:lnTo>
                  <a:pt x="406" y="480"/>
                </a:lnTo>
                <a:lnTo>
                  <a:pt x="564" y="461"/>
                </a:lnTo>
                <a:lnTo>
                  <a:pt x="693" y="409"/>
                </a:lnTo>
                <a:lnTo>
                  <a:pt x="780" y="333"/>
                </a:lnTo>
                <a:lnTo>
                  <a:pt x="812" y="240"/>
                </a:lnTo>
                <a:close/>
              </a:path>
            </a:pathLst>
          </a:custGeom>
          <a:solidFill>
            <a:srgbClr val="000000"/>
          </a:solidFill>
          <a:ln w="0">
            <a:solidFill>
              <a:srgbClr val="000000"/>
            </a:solidFill>
            <a:prstDash val="solid"/>
            <a:round/>
            <a:headEnd/>
            <a:tailEnd/>
          </a:ln>
        </p:spPr>
        <p:txBody>
          <a:bodyPr/>
          <a:lstStyle/>
          <a:p>
            <a:endParaRPr lang="en-US" dirty="0"/>
          </a:p>
        </p:txBody>
      </p:sp>
      <p:sp>
        <p:nvSpPr>
          <p:cNvPr id="12302" name="Rectangle 14"/>
          <p:cNvSpPr>
            <a:spLocks noChangeArrowheads="1"/>
          </p:cNvSpPr>
          <p:nvPr/>
        </p:nvSpPr>
        <p:spPr bwMode="auto">
          <a:xfrm>
            <a:off x="4425950" y="1973263"/>
            <a:ext cx="230188" cy="3124200"/>
          </a:xfrm>
          <a:prstGeom prst="rect">
            <a:avLst/>
          </a:prstGeom>
          <a:solidFill>
            <a:srgbClr val="000000"/>
          </a:solidFill>
          <a:ln w="0">
            <a:solidFill>
              <a:srgbClr val="000000"/>
            </a:solidFill>
            <a:miter lim="800000"/>
            <a:headEnd/>
            <a:tailEnd/>
          </a:ln>
        </p:spPr>
        <p:txBody>
          <a:bodyPr/>
          <a:lstStyle/>
          <a:p>
            <a:endParaRPr lang="en-US" dirty="0"/>
          </a:p>
        </p:txBody>
      </p:sp>
      <p:sp>
        <p:nvSpPr>
          <p:cNvPr id="12303" name="Freeform 15"/>
          <p:cNvSpPr>
            <a:spLocks/>
          </p:cNvSpPr>
          <p:nvPr/>
        </p:nvSpPr>
        <p:spPr bwMode="auto">
          <a:xfrm>
            <a:off x="4332288" y="5021263"/>
            <a:ext cx="430212" cy="254000"/>
          </a:xfrm>
          <a:custGeom>
            <a:avLst/>
            <a:gdLst>
              <a:gd name="T0" fmla="*/ 430212 w 812"/>
              <a:gd name="T1" fmla="*/ 127000 h 480"/>
              <a:gd name="T2" fmla="*/ 413258 w 812"/>
              <a:gd name="T3" fmla="*/ 77258 h 480"/>
              <a:gd name="T4" fmla="*/ 367164 w 812"/>
              <a:gd name="T5" fmla="*/ 37042 h 480"/>
              <a:gd name="T6" fmla="*/ 298817 w 812"/>
              <a:gd name="T7" fmla="*/ 9525 h 480"/>
              <a:gd name="T8" fmla="*/ 215106 w 812"/>
              <a:gd name="T9" fmla="*/ 0 h 480"/>
              <a:gd name="T10" fmla="*/ 130865 w 812"/>
              <a:gd name="T11" fmla="*/ 9525 h 480"/>
              <a:gd name="T12" fmla="*/ 62518 w 812"/>
              <a:gd name="T13" fmla="*/ 37042 h 480"/>
              <a:gd name="T14" fmla="*/ 16424 w 812"/>
              <a:gd name="T15" fmla="*/ 77258 h 480"/>
              <a:gd name="T16" fmla="*/ 0 w 812"/>
              <a:gd name="T17" fmla="*/ 127000 h 480"/>
              <a:gd name="T18" fmla="*/ 16424 w 812"/>
              <a:gd name="T19" fmla="*/ 176213 h 480"/>
              <a:gd name="T20" fmla="*/ 62518 w 812"/>
              <a:gd name="T21" fmla="*/ 216429 h 480"/>
              <a:gd name="T22" fmla="*/ 130865 w 812"/>
              <a:gd name="T23" fmla="*/ 243946 h 480"/>
              <a:gd name="T24" fmla="*/ 215106 w 812"/>
              <a:gd name="T25" fmla="*/ 254000 h 480"/>
              <a:gd name="T26" fmla="*/ 298817 w 812"/>
              <a:gd name="T27" fmla="*/ 243946 h 480"/>
              <a:gd name="T28" fmla="*/ 367164 w 812"/>
              <a:gd name="T29" fmla="*/ 216429 h 480"/>
              <a:gd name="T30" fmla="*/ 413258 w 812"/>
              <a:gd name="T31" fmla="*/ 176213 h 480"/>
              <a:gd name="T32" fmla="*/ 430212 w 812"/>
              <a:gd name="T33" fmla="*/ 127000 h 4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2"/>
              <a:gd name="T52" fmla="*/ 0 h 480"/>
              <a:gd name="T53" fmla="*/ 812 w 812"/>
              <a:gd name="T54" fmla="*/ 480 h 4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2" h="480">
                <a:moveTo>
                  <a:pt x="812" y="240"/>
                </a:moveTo>
                <a:lnTo>
                  <a:pt x="780" y="146"/>
                </a:lnTo>
                <a:lnTo>
                  <a:pt x="693" y="70"/>
                </a:lnTo>
                <a:lnTo>
                  <a:pt x="564" y="18"/>
                </a:lnTo>
                <a:lnTo>
                  <a:pt x="406" y="0"/>
                </a:lnTo>
                <a:lnTo>
                  <a:pt x="247" y="18"/>
                </a:lnTo>
                <a:lnTo>
                  <a:pt x="118" y="70"/>
                </a:lnTo>
                <a:lnTo>
                  <a:pt x="31" y="146"/>
                </a:lnTo>
                <a:lnTo>
                  <a:pt x="0" y="240"/>
                </a:lnTo>
                <a:lnTo>
                  <a:pt x="31" y="333"/>
                </a:lnTo>
                <a:lnTo>
                  <a:pt x="118" y="409"/>
                </a:lnTo>
                <a:lnTo>
                  <a:pt x="247" y="461"/>
                </a:lnTo>
                <a:lnTo>
                  <a:pt x="406" y="480"/>
                </a:lnTo>
                <a:lnTo>
                  <a:pt x="564" y="461"/>
                </a:lnTo>
                <a:lnTo>
                  <a:pt x="693" y="409"/>
                </a:lnTo>
                <a:lnTo>
                  <a:pt x="780" y="333"/>
                </a:lnTo>
                <a:lnTo>
                  <a:pt x="812" y="240"/>
                </a:lnTo>
                <a:close/>
              </a:path>
            </a:pathLst>
          </a:custGeom>
          <a:solidFill>
            <a:srgbClr val="000000"/>
          </a:solidFill>
          <a:ln w="0">
            <a:solidFill>
              <a:srgbClr val="000000"/>
            </a:solidFill>
            <a:prstDash val="solid"/>
            <a:round/>
            <a:headEnd/>
            <a:tailEnd/>
          </a:ln>
        </p:spPr>
        <p:txBody>
          <a:bodyPr/>
          <a:lstStyle/>
          <a:p>
            <a:endParaRPr lang="en-US" dirty="0"/>
          </a:p>
        </p:txBody>
      </p:sp>
      <p:sp>
        <p:nvSpPr>
          <p:cNvPr id="12304" name="Rectangle 16"/>
          <p:cNvSpPr>
            <a:spLocks noChangeArrowheads="1"/>
          </p:cNvSpPr>
          <p:nvPr/>
        </p:nvSpPr>
        <p:spPr bwMode="auto">
          <a:xfrm>
            <a:off x="1143000" y="4876800"/>
            <a:ext cx="2179638"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Pumping Water Level</a:t>
            </a:r>
            <a:endParaRPr lang="en-US" sz="4400" b="1" dirty="0">
              <a:solidFill>
                <a:schemeClr val="tx2"/>
              </a:solidFill>
              <a:latin typeface="Times New Roman" pitchFamily="18" charset="0"/>
            </a:endParaRPr>
          </a:p>
        </p:txBody>
      </p:sp>
      <p:sp>
        <p:nvSpPr>
          <p:cNvPr id="12305" name="Rectangle 17"/>
          <p:cNvSpPr>
            <a:spLocks noChangeArrowheads="1"/>
          </p:cNvSpPr>
          <p:nvPr/>
        </p:nvSpPr>
        <p:spPr bwMode="auto">
          <a:xfrm>
            <a:off x="5410200" y="5867400"/>
            <a:ext cx="511175"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Pump</a:t>
            </a:r>
            <a:endParaRPr lang="en-US" sz="4400" b="1" dirty="0">
              <a:solidFill>
                <a:schemeClr val="tx2"/>
              </a:solidFill>
              <a:latin typeface="Times New Roman" pitchFamily="18" charset="0"/>
            </a:endParaRPr>
          </a:p>
        </p:txBody>
      </p:sp>
      <p:sp>
        <p:nvSpPr>
          <p:cNvPr id="12306" name="Rectangle 18"/>
          <p:cNvSpPr>
            <a:spLocks noChangeArrowheads="1"/>
          </p:cNvSpPr>
          <p:nvPr/>
        </p:nvSpPr>
        <p:spPr bwMode="auto">
          <a:xfrm>
            <a:off x="3333750" y="1108075"/>
            <a:ext cx="752475" cy="363538"/>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Motor</a:t>
            </a:r>
            <a:endParaRPr lang="en-US" sz="4400" b="1" dirty="0">
              <a:solidFill>
                <a:schemeClr val="tx2"/>
              </a:solidFill>
              <a:latin typeface="Times New Roman" pitchFamily="18" charset="0"/>
            </a:endParaRPr>
          </a:p>
        </p:txBody>
      </p:sp>
      <p:sp>
        <p:nvSpPr>
          <p:cNvPr id="12307" name="Freeform 19"/>
          <p:cNvSpPr>
            <a:spLocks/>
          </p:cNvSpPr>
          <p:nvPr/>
        </p:nvSpPr>
        <p:spPr bwMode="auto">
          <a:xfrm>
            <a:off x="5164138" y="1227138"/>
            <a:ext cx="230187" cy="223837"/>
          </a:xfrm>
          <a:custGeom>
            <a:avLst/>
            <a:gdLst>
              <a:gd name="T0" fmla="*/ 230187 w 435"/>
              <a:gd name="T1" fmla="*/ 111919 h 422"/>
              <a:gd name="T2" fmla="*/ 220662 w 435"/>
              <a:gd name="T3" fmla="*/ 68424 h 422"/>
              <a:gd name="T4" fmla="*/ 196320 w 435"/>
              <a:gd name="T5" fmla="*/ 32356 h 422"/>
              <a:gd name="T6" fmla="*/ 159279 w 435"/>
              <a:gd name="T7" fmla="*/ 8487 h 422"/>
              <a:gd name="T8" fmla="*/ 114829 w 435"/>
              <a:gd name="T9" fmla="*/ 0 h 422"/>
              <a:gd name="T10" fmla="*/ 69850 w 435"/>
              <a:gd name="T11" fmla="*/ 8487 h 422"/>
              <a:gd name="T12" fmla="*/ 33337 w 435"/>
              <a:gd name="T13" fmla="*/ 32356 h 422"/>
              <a:gd name="T14" fmla="*/ 8467 w 435"/>
              <a:gd name="T15" fmla="*/ 68424 h 422"/>
              <a:gd name="T16" fmla="*/ 0 w 435"/>
              <a:gd name="T17" fmla="*/ 111919 h 422"/>
              <a:gd name="T18" fmla="*/ 8467 w 435"/>
              <a:gd name="T19" fmla="*/ 155413 h 422"/>
              <a:gd name="T20" fmla="*/ 33337 w 435"/>
              <a:gd name="T21" fmla="*/ 190951 h 422"/>
              <a:gd name="T22" fmla="*/ 69850 w 435"/>
              <a:gd name="T23" fmla="*/ 214820 h 422"/>
              <a:gd name="T24" fmla="*/ 114829 w 435"/>
              <a:gd name="T25" fmla="*/ 223837 h 422"/>
              <a:gd name="T26" fmla="*/ 159279 w 435"/>
              <a:gd name="T27" fmla="*/ 214820 h 422"/>
              <a:gd name="T28" fmla="*/ 196320 w 435"/>
              <a:gd name="T29" fmla="*/ 190951 h 422"/>
              <a:gd name="T30" fmla="*/ 220662 w 435"/>
              <a:gd name="T31" fmla="*/ 155413 h 422"/>
              <a:gd name="T32" fmla="*/ 230187 w 435"/>
              <a:gd name="T33" fmla="*/ 111919 h 4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5"/>
              <a:gd name="T52" fmla="*/ 0 h 422"/>
              <a:gd name="T53" fmla="*/ 435 w 435"/>
              <a:gd name="T54" fmla="*/ 422 h 4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5" h="422">
                <a:moveTo>
                  <a:pt x="435" y="211"/>
                </a:moveTo>
                <a:lnTo>
                  <a:pt x="417" y="129"/>
                </a:lnTo>
                <a:lnTo>
                  <a:pt x="371" y="61"/>
                </a:lnTo>
                <a:lnTo>
                  <a:pt x="301" y="16"/>
                </a:lnTo>
                <a:lnTo>
                  <a:pt x="217" y="0"/>
                </a:lnTo>
                <a:lnTo>
                  <a:pt x="132" y="16"/>
                </a:lnTo>
                <a:lnTo>
                  <a:pt x="63" y="61"/>
                </a:lnTo>
                <a:lnTo>
                  <a:pt x="16" y="129"/>
                </a:lnTo>
                <a:lnTo>
                  <a:pt x="0" y="211"/>
                </a:lnTo>
                <a:lnTo>
                  <a:pt x="16" y="293"/>
                </a:lnTo>
                <a:lnTo>
                  <a:pt x="63" y="360"/>
                </a:lnTo>
                <a:lnTo>
                  <a:pt x="132" y="405"/>
                </a:lnTo>
                <a:lnTo>
                  <a:pt x="217" y="422"/>
                </a:lnTo>
                <a:lnTo>
                  <a:pt x="301" y="405"/>
                </a:lnTo>
                <a:lnTo>
                  <a:pt x="371" y="360"/>
                </a:lnTo>
                <a:lnTo>
                  <a:pt x="417" y="293"/>
                </a:lnTo>
                <a:lnTo>
                  <a:pt x="435" y="211"/>
                </a:lnTo>
                <a:close/>
              </a:path>
            </a:pathLst>
          </a:custGeom>
          <a:solidFill>
            <a:srgbClr val="000000"/>
          </a:solidFill>
          <a:ln w="9525">
            <a:noFill/>
            <a:round/>
            <a:headEnd/>
            <a:tailEnd/>
          </a:ln>
        </p:spPr>
        <p:txBody>
          <a:bodyPr/>
          <a:lstStyle/>
          <a:p>
            <a:endParaRPr lang="en-US" dirty="0"/>
          </a:p>
        </p:txBody>
      </p:sp>
      <p:sp>
        <p:nvSpPr>
          <p:cNvPr id="12308" name="Freeform 20"/>
          <p:cNvSpPr>
            <a:spLocks/>
          </p:cNvSpPr>
          <p:nvPr/>
        </p:nvSpPr>
        <p:spPr bwMode="auto">
          <a:xfrm>
            <a:off x="5164138" y="1227138"/>
            <a:ext cx="230187" cy="223837"/>
          </a:xfrm>
          <a:custGeom>
            <a:avLst/>
            <a:gdLst>
              <a:gd name="T0" fmla="*/ 230187 w 435"/>
              <a:gd name="T1" fmla="*/ 111919 h 422"/>
              <a:gd name="T2" fmla="*/ 220662 w 435"/>
              <a:gd name="T3" fmla="*/ 68424 h 422"/>
              <a:gd name="T4" fmla="*/ 196320 w 435"/>
              <a:gd name="T5" fmla="*/ 32356 h 422"/>
              <a:gd name="T6" fmla="*/ 159279 w 435"/>
              <a:gd name="T7" fmla="*/ 8487 h 422"/>
              <a:gd name="T8" fmla="*/ 114829 w 435"/>
              <a:gd name="T9" fmla="*/ 0 h 422"/>
              <a:gd name="T10" fmla="*/ 69850 w 435"/>
              <a:gd name="T11" fmla="*/ 8487 h 422"/>
              <a:gd name="T12" fmla="*/ 33337 w 435"/>
              <a:gd name="T13" fmla="*/ 32356 h 422"/>
              <a:gd name="T14" fmla="*/ 8467 w 435"/>
              <a:gd name="T15" fmla="*/ 68424 h 422"/>
              <a:gd name="T16" fmla="*/ 0 w 435"/>
              <a:gd name="T17" fmla="*/ 111919 h 422"/>
              <a:gd name="T18" fmla="*/ 8467 w 435"/>
              <a:gd name="T19" fmla="*/ 155413 h 422"/>
              <a:gd name="T20" fmla="*/ 33337 w 435"/>
              <a:gd name="T21" fmla="*/ 190951 h 422"/>
              <a:gd name="T22" fmla="*/ 69850 w 435"/>
              <a:gd name="T23" fmla="*/ 214820 h 422"/>
              <a:gd name="T24" fmla="*/ 114829 w 435"/>
              <a:gd name="T25" fmla="*/ 223837 h 422"/>
              <a:gd name="T26" fmla="*/ 159279 w 435"/>
              <a:gd name="T27" fmla="*/ 214820 h 422"/>
              <a:gd name="T28" fmla="*/ 196320 w 435"/>
              <a:gd name="T29" fmla="*/ 190951 h 422"/>
              <a:gd name="T30" fmla="*/ 220662 w 435"/>
              <a:gd name="T31" fmla="*/ 155413 h 422"/>
              <a:gd name="T32" fmla="*/ 230187 w 435"/>
              <a:gd name="T33" fmla="*/ 111919 h 422"/>
              <a:gd name="T34" fmla="*/ 230187 w 435"/>
              <a:gd name="T35" fmla="*/ 111919 h 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5"/>
              <a:gd name="T55" fmla="*/ 0 h 422"/>
              <a:gd name="T56" fmla="*/ 435 w 435"/>
              <a:gd name="T57" fmla="*/ 422 h 4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5" h="422">
                <a:moveTo>
                  <a:pt x="435" y="211"/>
                </a:moveTo>
                <a:lnTo>
                  <a:pt x="417" y="129"/>
                </a:lnTo>
                <a:lnTo>
                  <a:pt x="371" y="61"/>
                </a:lnTo>
                <a:lnTo>
                  <a:pt x="301" y="16"/>
                </a:lnTo>
                <a:lnTo>
                  <a:pt x="217" y="0"/>
                </a:lnTo>
                <a:lnTo>
                  <a:pt x="132" y="16"/>
                </a:lnTo>
                <a:lnTo>
                  <a:pt x="63" y="61"/>
                </a:lnTo>
                <a:lnTo>
                  <a:pt x="16" y="129"/>
                </a:lnTo>
                <a:lnTo>
                  <a:pt x="0" y="211"/>
                </a:lnTo>
                <a:lnTo>
                  <a:pt x="16" y="293"/>
                </a:lnTo>
                <a:lnTo>
                  <a:pt x="63" y="360"/>
                </a:lnTo>
                <a:lnTo>
                  <a:pt x="132" y="405"/>
                </a:lnTo>
                <a:lnTo>
                  <a:pt x="217" y="422"/>
                </a:lnTo>
                <a:lnTo>
                  <a:pt x="301" y="405"/>
                </a:lnTo>
                <a:lnTo>
                  <a:pt x="371" y="360"/>
                </a:lnTo>
                <a:lnTo>
                  <a:pt x="417" y="293"/>
                </a:lnTo>
                <a:lnTo>
                  <a:pt x="435" y="211"/>
                </a:lnTo>
              </a:path>
            </a:pathLst>
          </a:custGeom>
          <a:noFill/>
          <a:ln w="11113">
            <a:solidFill>
              <a:srgbClr val="000000"/>
            </a:solidFill>
            <a:prstDash val="solid"/>
            <a:round/>
            <a:headEnd/>
            <a:tailEnd/>
          </a:ln>
        </p:spPr>
        <p:txBody>
          <a:bodyPr/>
          <a:lstStyle/>
          <a:p>
            <a:endParaRPr lang="en-US" dirty="0"/>
          </a:p>
        </p:txBody>
      </p:sp>
      <p:sp>
        <p:nvSpPr>
          <p:cNvPr id="12309" name="Line 21"/>
          <p:cNvSpPr>
            <a:spLocks noChangeShapeType="1"/>
          </p:cNvSpPr>
          <p:nvPr/>
        </p:nvSpPr>
        <p:spPr bwMode="auto">
          <a:xfrm>
            <a:off x="5272088" y="1465263"/>
            <a:ext cx="1587" cy="209550"/>
          </a:xfrm>
          <a:prstGeom prst="line">
            <a:avLst/>
          </a:prstGeom>
          <a:noFill/>
          <a:ln w="11113">
            <a:solidFill>
              <a:srgbClr val="000000"/>
            </a:solidFill>
            <a:round/>
            <a:headEnd/>
            <a:tailEnd/>
          </a:ln>
        </p:spPr>
        <p:txBody>
          <a:bodyPr/>
          <a:lstStyle/>
          <a:p>
            <a:endParaRPr lang="en-US" dirty="0"/>
          </a:p>
        </p:txBody>
      </p:sp>
      <p:sp>
        <p:nvSpPr>
          <p:cNvPr id="12310" name="Rectangle 22"/>
          <p:cNvSpPr>
            <a:spLocks noChangeArrowheads="1"/>
          </p:cNvSpPr>
          <p:nvPr/>
        </p:nvSpPr>
        <p:spPr bwMode="auto">
          <a:xfrm>
            <a:off x="5410200" y="838200"/>
            <a:ext cx="2701925"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Discharge Pressure Gauge</a:t>
            </a:r>
            <a:endParaRPr lang="en-US" sz="4400" b="1" dirty="0">
              <a:solidFill>
                <a:schemeClr val="tx2"/>
              </a:solidFill>
              <a:latin typeface="Times New Roman" pitchFamily="18" charset="0"/>
            </a:endParaRPr>
          </a:p>
        </p:txBody>
      </p:sp>
      <p:sp>
        <p:nvSpPr>
          <p:cNvPr id="12311" name="Rectangle 23"/>
          <p:cNvSpPr>
            <a:spLocks noChangeArrowheads="1"/>
          </p:cNvSpPr>
          <p:nvPr/>
        </p:nvSpPr>
        <p:spPr bwMode="auto">
          <a:xfrm>
            <a:off x="6172200" y="1295400"/>
            <a:ext cx="1520825"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Discharge Pipe</a:t>
            </a:r>
            <a:endParaRPr lang="en-US" sz="4400" b="1" dirty="0">
              <a:solidFill>
                <a:schemeClr val="tx2"/>
              </a:solidFill>
              <a:latin typeface="Times New Roman" pitchFamily="18" charset="0"/>
            </a:endParaRPr>
          </a:p>
        </p:txBody>
      </p:sp>
      <p:sp>
        <p:nvSpPr>
          <p:cNvPr id="12312" name="Rectangle 24"/>
          <p:cNvSpPr>
            <a:spLocks noChangeArrowheads="1"/>
          </p:cNvSpPr>
          <p:nvPr/>
        </p:nvSpPr>
        <p:spPr bwMode="auto">
          <a:xfrm>
            <a:off x="914400" y="2514600"/>
            <a:ext cx="2041525"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Static or Standing </a:t>
            </a:r>
            <a:endParaRPr lang="en-US" sz="4400" b="1" dirty="0">
              <a:solidFill>
                <a:schemeClr val="tx2"/>
              </a:solidFill>
              <a:latin typeface="Times New Roman" pitchFamily="18" charset="0"/>
            </a:endParaRPr>
          </a:p>
        </p:txBody>
      </p:sp>
      <p:sp>
        <p:nvSpPr>
          <p:cNvPr id="12313" name="Rectangle 25"/>
          <p:cNvSpPr>
            <a:spLocks noChangeArrowheads="1"/>
          </p:cNvSpPr>
          <p:nvPr/>
        </p:nvSpPr>
        <p:spPr bwMode="auto">
          <a:xfrm>
            <a:off x="1066800" y="2743200"/>
            <a:ext cx="1287463"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Water Level</a:t>
            </a:r>
            <a:endParaRPr lang="en-US" sz="4400" b="1" dirty="0">
              <a:solidFill>
                <a:schemeClr val="tx2"/>
              </a:solidFill>
              <a:latin typeface="Times New Roman" pitchFamily="18" charset="0"/>
            </a:endParaRPr>
          </a:p>
        </p:txBody>
      </p:sp>
      <p:sp>
        <p:nvSpPr>
          <p:cNvPr id="12314" name="Rectangle 26"/>
          <p:cNvSpPr>
            <a:spLocks noChangeArrowheads="1"/>
          </p:cNvSpPr>
          <p:nvPr/>
        </p:nvSpPr>
        <p:spPr bwMode="auto">
          <a:xfrm>
            <a:off x="2743200" y="1676400"/>
            <a:ext cx="1138238"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Pump Head</a:t>
            </a:r>
            <a:endParaRPr lang="en-US" sz="4400" b="1" dirty="0">
              <a:solidFill>
                <a:schemeClr val="tx2"/>
              </a:solidFill>
              <a:latin typeface="Times New Roman" pitchFamily="18" charset="0"/>
            </a:endParaRPr>
          </a:p>
        </p:txBody>
      </p:sp>
      <p:sp>
        <p:nvSpPr>
          <p:cNvPr id="12315" name="Rectangle 27"/>
          <p:cNvSpPr>
            <a:spLocks noChangeArrowheads="1"/>
          </p:cNvSpPr>
          <p:nvPr/>
        </p:nvSpPr>
        <p:spPr bwMode="auto">
          <a:xfrm>
            <a:off x="1447800" y="3962400"/>
            <a:ext cx="1479550" cy="258763"/>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Ground Water</a:t>
            </a:r>
            <a:endParaRPr lang="en-US" sz="4400" b="1" dirty="0">
              <a:solidFill>
                <a:schemeClr val="tx2"/>
              </a:solidFill>
              <a:latin typeface="Times New Roman" pitchFamily="18" charset="0"/>
            </a:endParaRPr>
          </a:p>
        </p:txBody>
      </p:sp>
      <p:sp>
        <p:nvSpPr>
          <p:cNvPr id="12316" name="Line 28"/>
          <p:cNvSpPr>
            <a:spLocks noChangeShapeType="1"/>
          </p:cNvSpPr>
          <p:nvPr/>
        </p:nvSpPr>
        <p:spPr bwMode="auto">
          <a:xfrm>
            <a:off x="4210050" y="4783138"/>
            <a:ext cx="630238" cy="1587"/>
          </a:xfrm>
          <a:prstGeom prst="line">
            <a:avLst/>
          </a:prstGeom>
          <a:noFill/>
          <a:ln w="11113">
            <a:solidFill>
              <a:srgbClr val="000000"/>
            </a:solidFill>
            <a:round/>
            <a:headEnd/>
            <a:tailEnd/>
          </a:ln>
        </p:spPr>
        <p:txBody>
          <a:bodyPr/>
          <a:lstStyle/>
          <a:p>
            <a:endParaRPr lang="en-US" dirty="0"/>
          </a:p>
        </p:txBody>
      </p:sp>
      <p:sp>
        <p:nvSpPr>
          <p:cNvPr id="12317" name="Rectangle 29"/>
          <p:cNvSpPr>
            <a:spLocks noChangeArrowheads="1"/>
          </p:cNvSpPr>
          <p:nvPr/>
        </p:nvSpPr>
        <p:spPr bwMode="auto">
          <a:xfrm>
            <a:off x="596900" y="1855788"/>
            <a:ext cx="1795463" cy="363537"/>
          </a:xfrm>
          <a:prstGeom prst="rect">
            <a:avLst/>
          </a:prstGeom>
          <a:noFill/>
          <a:ln w="9525">
            <a:noFill/>
            <a:miter lim="800000"/>
            <a:headEnd/>
            <a:tailEnd/>
          </a:ln>
        </p:spPr>
        <p:txBody>
          <a:bodyPr wrap="none" lIns="0" tIns="0" rIns="0" bIns="0">
            <a:spAutoFit/>
          </a:bodyPr>
          <a:lstStyle/>
          <a:p>
            <a:pPr eaLnBrk="0" hangingPunct="0"/>
            <a:r>
              <a:rPr lang="en-US" sz="1700" b="1" i="1" dirty="0">
                <a:solidFill>
                  <a:srgbClr val="000000"/>
                </a:solidFill>
                <a:latin typeface="Comic Sans MS" pitchFamily="66" charset="0"/>
              </a:rPr>
              <a:t>Ground Surface</a:t>
            </a:r>
            <a:endParaRPr lang="en-US" sz="4400" b="1" dirty="0">
              <a:solidFill>
                <a:schemeClr val="tx2"/>
              </a:solidFill>
              <a:latin typeface="Times New Roman" pitchFamily="18" charset="0"/>
            </a:endParaRPr>
          </a:p>
        </p:txBody>
      </p:sp>
      <p:sp>
        <p:nvSpPr>
          <p:cNvPr id="12318" name="Oval 30"/>
          <p:cNvSpPr>
            <a:spLocks noChangeArrowheads="1"/>
          </p:cNvSpPr>
          <p:nvPr/>
        </p:nvSpPr>
        <p:spPr bwMode="auto">
          <a:xfrm>
            <a:off x="4191000" y="762000"/>
            <a:ext cx="685800" cy="381000"/>
          </a:xfrm>
          <a:prstGeom prst="ellipse">
            <a:avLst/>
          </a:prstGeom>
          <a:solidFill>
            <a:srgbClr val="C0C0C0"/>
          </a:solidFill>
          <a:ln w="9525">
            <a:solidFill>
              <a:srgbClr val="C0C0C0"/>
            </a:solidFill>
            <a:round/>
            <a:headEnd/>
            <a:tailEnd/>
          </a:ln>
        </p:spPr>
        <p:txBody>
          <a:bodyPr wrap="none" anchor="ctr"/>
          <a:lstStyle/>
          <a:p>
            <a:endParaRPr lang="en-US" dirty="0"/>
          </a:p>
        </p:txBody>
      </p:sp>
      <p:sp>
        <p:nvSpPr>
          <p:cNvPr id="12319" name="Line 31"/>
          <p:cNvSpPr>
            <a:spLocks noChangeShapeType="1"/>
          </p:cNvSpPr>
          <p:nvPr/>
        </p:nvSpPr>
        <p:spPr bwMode="auto">
          <a:xfrm flipH="1">
            <a:off x="6019800" y="1828800"/>
            <a:ext cx="1219200" cy="0"/>
          </a:xfrm>
          <a:prstGeom prst="line">
            <a:avLst/>
          </a:prstGeom>
          <a:noFill/>
          <a:ln w="25400">
            <a:solidFill>
              <a:schemeClr val="tx1"/>
            </a:solidFill>
            <a:round/>
            <a:headEnd/>
            <a:tailEnd/>
          </a:ln>
        </p:spPr>
        <p:txBody>
          <a:bodyPr wrap="none" anchor="ctr"/>
          <a:lstStyle/>
          <a:p>
            <a:endParaRPr lang="en-US" dirty="0"/>
          </a:p>
        </p:txBody>
      </p:sp>
      <p:sp>
        <p:nvSpPr>
          <p:cNvPr id="12320" name="Line 32"/>
          <p:cNvSpPr>
            <a:spLocks noChangeShapeType="1"/>
          </p:cNvSpPr>
          <p:nvPr/>
        </p:nvSpPr>
        <p:spPr bwMode="auto">
          <a:xfrm>
            <a:off x="5105400" y="4800600"/>
            <a:ext cx="2286000" cy="0"/>
          </a:xfrm>
          <a:prstGeom prst="line">
            <a:avLst/>
          </a:prstGeom>
          <a:noFill/>
          <a:ln w="25400">
            <a:solidFill>
              <a:schemeClr val="tx1"/>
            </a:solidFill>
            <a:round/>
            <a:headEnd/>
            <a:tailEnd/>
          </a:ln>
        </p:spPr>
        <p:txBody>
          <a:bodyPr wrap="none" anchor="ctr"/>
          <a:lstStyle/>
          <a:p>
            <a:endParaRPr lang="en-US" dirty="0"/>
          </a:p>
        </p:txBody>
      </p:sp>
      <p:sp>
        <p:nvSpPr>
          <p:cNvPr id="12321" name="Text Box 33"/>
          <p:cNvSpPr txBox="1">
            <a:spLocks noChangeArrowheads="1"/>
          </p:cNvSpPr>
          <p:nvPr/>
        </p:nvSpPr>
        <p:spPr bwMode="auto">
          <a:xfrm>
            <a:off x="5867400" y="2767013"/>
            <a:ext cx="1539875" cy="366712"/>
          </a:xfrm>
          <a:prstGeom prst="rect">
            <a:avLst/>
          </a:prstGeom>
          <a:noFill/>
          <a:ln w="9525">
            <a:noFill/>
            <a:miter lim="800000"/>
            <a:headEnd/>
            <a:tailEnd/>
          </a:ln>
        </p:spPr>
        <p:txBody>
          <a:bodyPr wrap="none">
            <a:spAutoFit/>
          </a:bodyPr>
          <a:lstStyle/>
          <a:p>
            <a:pPr eaLnBrk="0" hangingPunct="0"/>
            <a:r>
              <a:rPr lang="en-US" b="1" i="1" dirty="0">
                <a:solidFill>
                  <a:schemeClr val="tx2"/>
                </a:solidFill>
                <a:latin typeface="Comic Sans MS" pitchFamily="66" charset="0"/>
              </a:rPr>
              <a:t>Pumping Lift</a:t>
            </a:r>
          </a:p>
        </p:txBody>
      </p:sp>
      <p:sp>
        <p:nvSpPr>
          <p:cNvPr id="12322" name="Line 34"/>
          <p:cNvSpPr>
            <a:spLocks noChangeShapeType="1"/>
          </p:cNvSpPr>
          <p:nvPr/>
        </p:nvSpPr>
        <p:spPr bwMode="auto">
          <a:xfrm>
            <a:off x="6477000" y="3200400"/>
            <a:ext cx="0" cy="16002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3" name="Line 35"/>
          <p:cNvSpPr>
            <a:spLocks noChangeShapeType="1"/>
          </p:cNvSpPr>
          <p:nvPr/>
        </p:nvSpPr>
        <p:spPr bwMode="auto">
          <a:xfrm flipV="1">
            <a:off x="6477000" y="1905000"/>
            <a:ext cx="0" cy="9144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4" name="Line 36"/>
          <p:cNvSpPr>
            <a:spLocks noChangeShapeType="1"/>
          </p:cNvSpPr>
          <p:nvPr/>
        </p:nvSpPr>
        <p:spPr bwMode="auto">
          <a:xfrm flipV="1">
            <a:off x="3505200" y="4800600"/>
            <a:ext cx="685800" cy="3048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5" name="Line 37"/>
          <p:cNvSpPr>
            <a:spLocks noChangeShapeType="1"/>
          </p:cNvSpPr>
          <p:nvPr/>
        </p:nvSpPr>
        <p:spPr bwMode="auto">
          <a:xfrm>
            <a:off x="3048000" y="2819400"/>
            <a:ext cx="990600" cy="3048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6" name="Line 38"/>
          <p:cNvSpPr>
            <a:spLocks noChangeShapeType="1"/>
          </p:cNvSpPr>
          <p:nvPr/>
        </p:nvSpPr>
        <p:spPr bwMode="auto">
          <a:xfrm flipH="1">
            <a:off x="5943600" y="1524000"/>
            <a:ext cx="152400" cy="762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7" name="Line 39"/>
          <p:cNvSpPr>
            <a:spLocks noChangeShapeType="1"/>
          </p:cNvSpPr>
          <p:nvPr/>
        </p:nvSpPr>
        <p:spPr bwMode="auto">
          <a:xfrm flipH="1" flipV="1">
            <a:off x="4800600" y="5410200"/>
            <a:ext cx="533400" cy="6096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8" name="Line 40"/>
          <p:cNvSpPr>
            <a:spLocks noChangeShapeType="1"/>
          </p:cNvSpPr>
          <p:nvPr/>
        </p:nvSpPr>
        <p:spPr bwMode="auto">
          <a:xfrm flipH="1">
            <a:off x="5410200" y="1066800"/>
            <a:ext cx="381000" cy="228600"/>
          </a:xfrm>
          <a:prstGeom prst="line">
            <a:avLst/>
          </a:prstGeom>
          <a:noFill/>
          <a:ln w="25400">
            <a:solidFill>
              <a:schemeClr val="tx1"/>
            </a:solidFill>
            <a:round/>
            <a:headEnd/>
            <a:tailEnd type="triangle" w="med" len="med"/>
          </a:ln>
        </p:spPr>
        <p:txBody>
          <a:bodyPr wrap="none" anchor="ctr"/>
          <a:lstStyle/>
          <a:p>
            <a:endParaRPr lang="en-US" dirty="0"/>
          </a:p>
        </p:txBody>
      </p:sp>
      <p:sp>
        <p:nvSpPr>
          <p:cNvPr id="12329" name="Text Box 41"/>
          <p:cNvSpPr txBox="1">
            <a:spLocks noChangeArrowheads="1"/>
          </p:cNvSpPr>
          <p:nvPr/>
        </p:nvSpPr>
        <p:spPr bwMode="auto">
          <a:xfrm>
            <a:off x="228600" y="6096000"/>
            <a:ext cx="7162800" cy="581025"/>
          </a:xfrm>
          <a:prstGeom prst="rect">
            <a:avLst/>
          </a:prstGeom>
          <a:noFill/>
          <a:ln w="9525">
            <a:noFill/>
            <a:miter lim="800000"/>
            <a:headEnd/>
            <a:tailEnd/>
          </a:ln>
        </p:spPr>
        <p:txBody>
          <a:bodyPr>
            <a:spAutoFit/>
          </a:bodyPr>
          <a:lstStyle/>
          <a:p>
            <a:pPr eaLnBrk="0" hangingPunct="0"/>
            <a:r>
              <a:rPr lang="en-US" sz="1600" b="1" dirty="0">
                <a:latin typeface="Comic Sans MS" pitchFamily="66" charset="0"/>
              </a:rPr>
              <a:t>Slide from Blaine Hanson</a:t>
            </a:r>
          </a:p>
          <a:p>
            <a:pPr eaLnBrk="0" hangingPunct="0"/>
            <a:r>
              <a:rPr lang="en-US" sz="1600" b="1" dirty="0">
                <a:latin typeface="Comic Sans MS" pitchFamily="66" charset="0"/>
              </a:rPr>
              <a:t>University of California, Davis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5040048.JPG"/>
          <p:cNvPicPr>
            <a:picLocks noChangeAspect="1"/>
          </p:cNvPicPr>
          <p:nvPr/>
        </p:nvPicPr>
        <p:blipFill>
          <a:blip r:embed="rId3" cstate="print"/>
          <a:stretch>
            <a:fillRect/>
          </a:stretch>
        </p:blipFill>
        <p:spPr>
          <a:xfrm>
            <a:off x="1590007" y="1192505"/>
            <a:ext cx="5963985" cy="447298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5050162.JPG"/>
          <p:cNvPicPr>
            <a:picLocks noChangeAspect="1"/>
          </p:cNvPicPr>
          <p:nvPr/>
        </p:nvPicPr>
        <p:blipFill>
          <a:blip r:embed="rId3"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Terrace Design Tool Webinar, April 27, 2011</a:t>
            </a:r>
            <a:endParaRPr lang="en-US" dirty="0"/>
          </a:p>
        </p:txBody>
      </p:sp>
      <p:pic>
        <p:nvPicPr>
          <p:cNvPr id="4" name="Picture 3" descr="P504011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2470</TotalTime>
  <Words>2273</Words>
  <Application>Microsoft Office PowerPoint</Application>
  <PresentationFormat>On-screen Show (4:3)</PresentationFormat>
  <Paragraphs>397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Slide 1</vt:lpstr>
      <vt:lpstr>Pumping Plant Analysis and Upgrade</vt:lpstr>
      <vt:lpstr>Pump Tests and Safety</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Pumping Plant Efficiency (PPE) Evaluation Computations</vt:lpstr>
      <vt:lpstr>Slide 22</vt:lpstr>
      <vt:lpstr>Slide 23</vt:lpstr>
      <vt:lpstr>System Troubleshooting  </vt:lpstr>
      <vt:lpstr>System Modification\Upgrades</vt:lpstr>
      <vt:lpstr>The End  </vt:lpstr>
    </vt:vector>
  </TitlesOfParts>
  <Company>USDA OCIO-ITS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Field Tools</dc:title>
  <dc:creator>philip.mcloud</dc:creator>
  <cp:lastModifiedBy>Jerry D. Walker</cp:lastModifiedBy>
  <cp:revision>190</cp:revision>
  <dcterms:created xsi:type="dcterms:W3CDTF">2010-12-03T16:11:06Z</dcterms:created>
  <dcterms:modified xsi:type="dcterms:W3CDTF">2011-07-28T20:46:46Z</dcterms:modified>
</cp:coreProperties>
</file>